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1" r:id="rId3"/>
    <p:sldId id="257" r:id="rId4"/>
    <p:sldId id="259" r:id="rId5"/>
    <p:sldId id="260" r:id="rId6"/>
    <p:sldId id="265" r:id="rId7"/>
    <p:sldId id="266"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80" d="100"/>
          <a:sy n="80" d="100"/>
        </p:scale>
        <p:origin x="-318" y="22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165068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13301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145793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2743780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55925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96ACE986-B341-476F-87F2-F6031C194906}" type="datetimeFigureOut">
              <a:rPr lang="en-US" smtClean="0"/>
              <a:pPr/>
              <a:t>2/22/2022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1487432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96ACE986-B341-476F-87F2-F6031C194906}" type="datetimeFigureOut">
              <a:rPr lang="en-US" smtClean="0"/>
              <a:pPr/>
              <a:t>2/22/2022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587557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96ACE986-B341-476F-87F2-F6031C194906}" type="datetimeFigureOut">
              <a:rPr lang="en-US" smtClean="0"/>
              <a:pPr/>
              <a:t>2/22/2022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85434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6ACE986-B341-476F-87F2-F6031C194906}" type="datetimeFigureOut">
              <a:rPr lang="en-US" smtClean="0"/>
              <a:pPr/>
              <a:t>2/22/2022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32441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6ACE986-B341-476F-87F2-F6031C194906}" type="datetimeFigureOut">
              <a:rPr lang="en-US" smtClean="0"/>
              <a:pPr/>
              <a:t>2/22/2022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3818351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6ACE986-B341-476F-87F2-F6031C194906}" type="datetimeFigureOut">
              <a:rPr lang="en-US" smtClean="0"/>
              <a:pPr/>
              <a:t>2/22/2022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14118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ACE986-B341-476F-87F2-F6031C194906}" type="datetimeFigureOut">
              <a:rPr lang="en-US" smtClean="0"/>
              <a:pPr/>
              <a:t>2/22/2022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37B81-435B-40E6-A62B-506816C6C3F3}" type="slidenum">
              <a:rPr lang="en-US" smtClean="0"/>
              <a:pPr/>
              <a:t>‹#›</a:t>
            </a:fld>
            <a:endParaRPr lang="en-US"/>
          </a:p>
        </p:txBody>
      </p:sp>
    </p:spTree>
    <p:extLst>
      <p:ext uri="{BB962C8B-B14F-4D97-AF65-F5344CB8AC3E}">
        <p14:creationId xmlns:p14="http://schemas.microsoft.com/office/powerpoint/2010/main" xmlns="" val="176729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191048"/>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954107"/>
            </a:xfrm>
            <a:prstGeom prst="rect">
              <a:avLst/>
            </a:prstGeom>
            <a:noFill/>
          </p:spPr>
          <p:txBody>
            <a:bodyPr wrap="square" rtlCol="0">
              <a:spAutoFit/>
            </a:bodyPr>
            <a:lstStyle/>
            <a:p>
              <a:pPr algn="ctr"/>
              <a:r>
                <a:rPr lang="kk-KZ" sz="28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Ұйымдастыру бөлімі.</a:t>
              </a:r>
              <a:endPar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67631" y="382385"/>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423405" y="1987014"/>
              <a:ext cx="284052" cy="954107"/>
            </a:xfrm>
            <a:prstGeom prst="rect">
              <a:avLst/>
            </a:prstGeom>
            <a:grpFill/>
          </p:spPr>
          <p:txBody>
            <a:bodyPr wrap="none">
              <a:spAutoFit/>
            </a:bodyPr>
            <a:lstStyle/>
            <a:p>
              <a:r>
                <a:rPr lang="kk-KZ"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a:t>
              </a:r>
              <a:endParaRPr lang="kk-KZ" sz="2800" b="1" dirty="0" smtClean="0">
                <a:solidFill>
                  <a:srgbClr val="7030A0"/>
                </a:solidFill>
                <a:latin typeface="Arial" pitchFamily="34" charset="0"/>
                <a:cs typeface="Arial" pitchFamily="34" charset="0"/>
              </a:endParaRPr>
            </a:p>
            <a:p>
              <a:endParaRPr lang="en-US" sz="2800" b="1" u="sng" dirty="0">
                <a:solidFill>
                  <a:srgbClr val="C00000"/>
                </a:solidFill>
                <a:effectLst>
                  <a:outerShdw blurRad="38100" dist="38100" dir="2700000" algn="tl">
                    <a:srgbClr val="000000">
                      <a:alpha val="43137"/>
                    </a:srgbClr>
                  </a:outerShdw>
                </a:effectLst>
                <a:latin typeface="Arial" pitchFamily="34" charset="0"/>
                <a:cs typeface="Arial" pitchFamily="34" charset="0"/>
              </a:endParaRPr>
            </a:p>
          </p:txBody>
        </p:sp>
      </p:grpSp>
      <p:grpSp>
        <p:nvGrpSpPr>
          <p:cNvPr id="19" name="Группа 17"/>
          <p:cNvGrpSpPr/>
          <p:nvPr/>
        </p:nvGrpSpPr>
        <p:grpSpPr>
          <a:xfrm>
            <a:off x="6567055" y="382385"/>
            <a:ext cx="2740644" cy="6475615"/>
            <a:chOff x="6550431" y="277547"/>
            <a:chExt cx="2740644" cy="6475615"/>
          </a:xfrm>
          <a:solidFill>
            <a:schemeClr val="accent2">
              <a:lumMod val="60000"/>
              <a:lumOff val="40000"/>
            </a:schemeClr>
          </a:solidFill>
        </p:grpSpPr>
        <p:grpSp>
          <p:nvGrpSpPr>
            <p:cNvPr id="20" name="Группа 19"/>
            <p:cNvGrpSpPr/>
            <p:nvPr/>
          </p:nvGrpSpPr>
          <p:grpSpPr>
            <a:xfrm flipH="1">
              <a:off x="6550431" y="277547"/>
              <a:ext cx="2740644" cy="6475615"/>
              <a:chOff x="4424926" y="382385"/>
              <a:chExt cx="2740644" cy="6475615"/>
            </a:xfrm>
            <a:grpFill/>
          </p:grpSpPr>
          <p:sp>
            <p:nvSpPr>
              <p:cNvPr id="21" name="Прямоугольник 20"/>
              <p:cNvSpPr/>
              <p:nvPr/>
            </p:nvSpPr>
            <p:spPr>
              <a:xfrm>
                <a:off x="4424926" y="1263478"/>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58347" y="1991217"/>
              <a:ext cx="2685143" cy="1569660"/>
            </a:xfrm>
            <a:prstGeom prst="rect">
              <a:avLst/>
            </a:prstGeom>
            <a:grpFill/>
          </p:spPr>
          <p:txBody>
            <a:bodyPr wrap="square">
              <a:spAutoFit/>
            </a:bodyPr>
            <a:lstStyle/>
            <a:p>
              <a:pPr algn="ctr"/>
              <a:r>
                <a:rPr lang="kk-KZ" sz="2400" b="1" dirty="0" smtClean="0">
                  <a:solidFill>
                    <a:srgbClr val="0070C0"/>
                  </a:solidFill>
                  <a:latin typeface="Arial" panose="020B0604020202020204" pitchFamily="34" charset="0"/>
                  <a:cs typeface="Arial" panose="020B0604020202020204" pitchFamily="34" charset="0"/>
                </a:rPr>
                <a:t>Психологиялық ахуал </a:t>
              </a:r>
            </a:p>
            <a:p>
              <a:pPr algn="ctr"/>
              <a:endParaRPr lang="kk-KZ" sz="2400" b="1" dirty="0" smtClean="0">
                <a:solidFill>
                  <a:srgbClr val="0070C0"/>
                </a:solidFill>
                <a:latin typeface="Arial" panose="020B0604020202020204" pitchFamily="34" charset="0"/>
                <a:cs typeface="Arial" panose="020B0604020202020204" pitchFamily="34" charset="0"/>
              </a:endParaRPr>
            </a:p>
            <a:p>
              <a:pPr algn="ctr"/>
              <a:endParaRPr lang="en-US" sz="2400" b="1" dirty="0">
                <a:solidFill>
                  <a:srgbClr val="0070C0"/>
                </a:solidFill>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28"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911990" y="1952741"/>
              <a:ext cx="2518117" cy="523220"/>
            </a:xfrm>
            <a:prstGeom prst="rect">
              <a:avLst/>
            </a:prstGeom>
            <a:grpFill/>
          </p:spPr>
          <p:txBody>
            <a:bodyPr wrap="square" rtlCol="0">
              <a:spAutoFit/>
            </a:bodyPr>
            <a:lstStyle/>
            <a:p>
              <a:pPr algn="ctr"/>
              <a:r>
                <a:rPr lang="kk-KZ" sz="28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Сәлемдесу</a:t>
              </a:r>
              <a:endParaRPr lang="en-US" sz="28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9245421" y="1978689"/>
            <a:ext cx="2946580" cy="3477875"/>
          </a:xfrm>
          <a:prstGeom prst="rect">
            <a:avLst/>
          </a:prstGeom>
        </p:spPr>
        <p:txBody>
          <a:bodyPr wrap="square">
            <a:spAutoFit/>
          </a:bodyPr>
          <a:lstStyle/>
          <a:p>
            <a:r>
              <a:rPr lang="kk-KZ" sz="2800" b="1" u="sng" dirty="0" smtClean="0">
                <a:solidFill>
                  <a:schemeClr val="tx2">
                    <a:lumMod val="75000"/>
                  </a:schemeClr>
                </a:solidFill>
                <a:latin typeface="Arial" pitchFamily="34" charset="0"/>
                <a:cs typeface="Arial" pitchFamily="34" charset="0"/>
              </a:rPr>
              <a:t>Топқа бөлу</a:t>
            </a:r>
          </a:p>
          <a:p>
            <a:r>
              <a:rPr lang="kk-KZ" sz="2400" b="1" u="sng" dirty="0" smtClean="0">
                <a:solidFill>
                  <a:srgbClr val="0070C0"/>
                </a:solidFill>
                <a:latin typeface="Arial" pitchFamily="34" charset="0"/>
                <a:cs typeface="Arial" pitchFamily="34" charset="0"/>
              </a:rPr>
              <a:t>1топ Батыс Қазақстан.</a:t>
            </a:r>
          </a:p>
          <a:p>
            <a:r>
              <a:rPr lang="kk-KZ" sz="2400" b="1" u="sng" dirty="0" smtClean="0">
                <a:solidFill>
                  <a:srgbClr val="0070C0"/>
                </a:solidFill>
                <a:latin typeface="Arial" pitchFamily="34" charset="0"/>
                <a:cs typeface="Arial" pitchFamily="34" charset="0"/>
              </a:rPr>
              <a:t>2топ Шығыс Қазақстан.</a:t>
            </a:r>
          </a:p>
          <a:p>
            <a:r>
              <a:rPr lang="kk-KZ" sz="2400" b="1" u="sng" dirty="0" smtClean="0">
                <a:solidFill>
                  <a:srgbClr val="0070C0"/>
                </a:solidFill>
                <a:latin typeface="Arial" pitchFamily="34" charset="0"/>
                <a:cs typeface="Arial" pitchFamily="34" charset="0"/>
              </a:rPr>
              <a:t>3топ Оңтүстік Қазақстан.</a:t>
            </a:r>
          </a:p>
          <a:p>
            <a:r>
              <a:rPr lang="kk-KZ" sz="2400" b="1" u="sng" dirty="0" smtClean="0">
                <a:solidFill>
                  <a:srgbClr val="0070C0"/>
                </a:solidFill>
                <a:latin typeface="Arial" pitchFamily="34" charset="0"/>
                <a:cs typeface="Arial" pitchFamily="34" charset="0"/>
              </a:rPr>
              <a:t>4 топ Солтүстік Қазақстан.</a:t>
            </a:r>
            <a:endParaRPr lang="ru-RU" sz="2400" b="1" u="sng" dirty="0">
              <a:solidFill>
                <a:srgbClr val="0070C0"/>
              </a:solidFill>
              <a:latin typeface="Arial" pitchFamily="34" charset="0"/>
              <a:cs typeface="Arial" pitchFamily="34" charset="0"/>
            </a:endParaRPr>
          </a:p>
        </p:txBody>
      </p:sp>
      <p:sp>
        <p:nvSpPr>
          <p:cNvPr id="30" name="Прямоугольник 29"/>
          <p:cNvSpPr/>
          <p:nvPr/>
        </p:nvSpPr>
        <p:spPr>
          <a:xfrm>
            <a:off x="7088950" y="3089589"/>
            <a:ext cx="2016899" cy="461665"/>
          </a:xfrm>
          <a:prstGeom prst="rect">
            <a:avLst/>
          </a:prstGeom>
        </p:spPr>
        <p:txBody>
          <a:bodyPr wrap="none">
            <a:spAutoFit/>
          </a:bodyPr>
          <a:lstStyle/>
          <a:p>
            <a:r>
              <a:rPr lang="kk-KZ" b="1" dirty="0" smtClean="0">
                <a:solidFill>
                  <a:srgbClr val="7030A0"/>
                </a:solidFill>
                <a:latin typeface="Arial" pitchFamily="34" charset="0"/>
                <a:cs typeface="Arial" pitchFamily="34" charset="0"/>
              </a:rPr>
              <a:t>“</a:t>
            </a:r>
            <a:r>
              <a:rPr lang="kk-KZ" sz="2400" b="1" dirty="0" smtClean="0">
                <a:solidFill>
                  <a:srgbClr val="7030A0"/>
                </a:solidFill>
                <a:latin typeface="Arial" pitchFamily="34" charset="0"/>
                <a:cs typeface="Arial" pitchFamily="34" charset="0"/>
              </a:rPr>
              <a:t>Айна әдісі”</a:t>
            </a:r>
            <a:endParaRPr lang="ru-RU" sz="2400" dirty="0"/>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191048"/>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954107"/>
            </a:xfrm>
            <a:prstGeom prst="rect">
              <a:avLst/>
            </a:prstGeom>
            <a:noFill/>
          </p:spPr>
          <p:txBody>
            <a:bodyPr wrap="square" rtlCol="0">
              <a:spAutoFit/>
            </a:bodyPr>
            <a:lstStyle/>
            <a:p>
              <a:pPr algn="ctr"/>
              <a:r>
                <a:rPr lang="kk-KZ" sz="28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Үй тапсырмасы</a:t>
              </a:r>
              <a:endPar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02452"/>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423405" y="1368035"/>
              <a:ext cx="184731" cy="400110"/>
            </a:xfrm>
            <a:prstGeom prst="rect">
              <a:avLst/>
            </a:prstGeom>
            <a:grpFill/>
          </p:spPr>
          <p:txBody>
            <a:bodyPr wrap="none">
              <a:spAutoFit/>
            </a:bodyPr>
            <a:lstStyle/>
            <a:p>
              <a:endParaRPr lang="en-US"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67055" y="315545"/>
            <a:ext cx="2726578" cy="6475615"/>
            <a:chOff x="6550431" y="277547"/>
            <a:chExt cx="2726578"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96362" y="2272571"/>
              <a:ext cx="2559150" cy="523220"/>
            </a:xfrm>
            <a:prstGeom prst="rect">
              <a:avLst/>
            </a:prstGeom>
            <a:grpFill/>
          </p:spPr>
          <p:txBody>
            <a:bodyPr wrap="square">
              <a:spAutoFit/>
            </a:bodyPr>
            <a:lstStyle/>
            <a:p>
              <a:pPr algn="ctr"/>
              <a:r>
                <a:rPr lang="kk-KZ" sz="28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Ой қозғау </a:t>
              </a:r>
              <a:endPar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28"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919863" y="1910540"/>
              <a:ext cx="2439906" cy="2246769"/>
            </a:xfrm>
            <a:prstGeom prst="rect">
              <a:avLst/>
            </a:prstGeom>
            <a:grpFill/>
          </p:spPr>
          <p:txBody>
            <a:bodyPr wrap="square" rtlCol="0">
              <a:spAutoFit/>
            </a:bodyPr>
            <a:lstStyle/>
            <a:p>
              <a:pPr algn="ctr"/>
              <a:r>
                <a:rPr lang="kk-KZ" sz="28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Менің өлкемнің ауылшаруашылығы.</a:t>
              </a:r>
            </a:p>
            <a:p>
              <a:pPr algn="ctr"/>
              <a:endParaRPr lang="en-US" sz="28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4178105" y="3896751"/>
            <a:ext cx="2222695" cy="461665"/>
          </a:xfrm>
          <a:prstGeom prst="rect">
            <a:avLst/>
          </a:prstGeom>
        </p:spPr>
        <p:txBody>
          <a:bodyPr wrap="square">
            <a:spAutoFit/>
          </a:bodyPr>
          <a:lstStyle/>
          <a:p>
            <a:r>
              <a:rPr lang="kk-KZ" sz="2400" b="1" dirty="0" smtClean="0">
                <a:solidFill>
                  <a:srgbClr val="FF0000"/>
                </a:solidFill>
                <a:latin typeface="Arial" pitchFamily="34" charset="0"/>
                <a:cs typeface="Arial" pitchFamily="34" charset="0"/>
              </a:rPr>
              <a:t>“</a:t>
            </a:r>
            <a:r>
              <a:rPr lang="en-US" sz="2400" b="1" dirty="0" smtClean="0">
                <a:solidFill>
                  <a:srgbClr val="FF0000"/>
                </a:solidFill>
                <a:latin typeface="Arial" pitchFamily="34" charset="0"/>
                <a:cs typeface="Arial" pitchFamily="34" charset="0"/>
              </a:rPr>
              <a:t>Plicers.com</a:t>
            </a:r>
            <a:r>
              <a:rPr lang="kk-KZ" sz="2400" b="1" dirty="0" smtClean="0">
                <a:solidFill>
                  <a:srgbClr val="FF0000"/>
                </a:solidFill>
                <a:latin typeface="Arial" pitchFamily="34" charset="0"/>
                <a:cs typeface="Arial" pitchFamily="34" charset="0"/>
              </a:rPr>
              <a:t>” </a:t>
            </a:r>
            <a:endParaRPr lang="ru-RU" sz="2400" b="1" dirty="0">
              <a:solidFill>
                <a:srgbClr val="FF0000"/>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280386" y="1205116"/>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830997"/>
            </a:xfrm>
            <a:prstGeom prst="rect">
              <a:avLst/>
            </a:prstGeom>
            <a:noFill/>
          </p:spPr>
          <p:txBody>
            <a:bodyPr wrap="square" rtlCol="0">
              <a:spAutoFit/>
            </a:bodyPr>
            <a:lstStyle/>
            <a:p>
              <a:pPr algn="ctr"/>
              <a:r>
                <a:rPr lang="kk-KZ"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Сабақтың тақырыбы</a:t>
              </a:r>
              <a:endPar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Группа 27"/>
          <p:cNvGrpSpPr/>
          <p:nvPr/>
        </p:nvGrpSpPr>
        <p:grpSpPr>
          <a:xfrm>
            <a:off x="9458626" y="213573"/>
            <a:ext cx="2733374" cy="6475615"/>
            <a:chOff x="9293629" y="302453"/>
            <a:chExt cx="2733374" cy="6475615"/>
          </a:xfrm>
          <a:solidFill>
            <a:schemeClr val="accent2">
              <a:lumMod val="20000"/>
              <a:lumOff val="80000"/>
            </a:schemeClr>
          </a:solidFill>
        </p:grpSpPr>
        <p:grpSp>
          <p:nvGrpSpPr>
            <p:cNvPr id="24"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423405" y="1368035"/>
              <a:ext cx="2603598" cy="3477875"/>
            </a:xfrm>
            <a:prstGeom prst="rect">
              <a:avLst/>
            </a:prstGeom>
            <a:grpFill/>
          </p:spPr>
          <p:txBody>
            <a:bodyPr wrap="none">
              <a:spAutoFit/>
            </a:bodyPr>
            <a:lstStyle/>
            <a:p>
              <a:r>
                <a:rPr lang="kk-KZ"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kk-KZ"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Бағалау </a:t>
              </a:r>
              <a:r>
                <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критерийі</a:t>
              </a: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8" name="Группа 17"/>
          <p:cNvGrpSpPr/>
          <p:nvPr/>
        </p:nvGrpSpPr>
        <p:grpSpPr>
          <a:xfrm>
            <a:off x="6583681" y="199505"/>
            <a:ext cx="2909451"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2554545"/>
            </a:xfrm>
            <a:prstGeom prst="rect">
              <a:avLst/>
            </a:prstGeom>
            <a:grpFill/>
          </p:spPr>
          <p:txBody>
            <a:bodyPr wrap="square">
              <a:spAutoFit/>
            </a:bodyPr>
            <a:lstStyle/>
            <a:p>
              <a:pPr algn="ctr"/>
              <a:r>
                <a:rPr lang="kk-KZ"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Сабақ </a:t>
              </a: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мақсаттары</a:t>
              </a: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7"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19"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891726" y="1404104"/>
              <a:ext cx="2456817" cy="3170099"/>
            </a:xfrm>
            <a:prstGeom prst="rect">
              <a:avLst/>
            </a:prstGeom>
            <a:grpFill/>
          </p:spPr>
          <p:txBody>
            <a:bodyPr wrap="square" rtlCol="0">
              <a:spAutoFit/>
            </a:bodyPr>
            <a:lstStyle/>
            <a:p>
              <a:pPr algn="ctr"/>
              <a:r>
                <a:rPr lang="kk-KZ"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Оқу </a:t>
              </a:r>
              <a:r>
                <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мақсаттары</a:t>
              </a: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365760" y="2977047"/>
            <a:ext cx="3474719" cy="1384995"/>
          </a:xfrm>
          <a:prstGeom prst="rect">
            <a:avLst/>
          </a:prstGeom>
        </p:spPr>
        <p:txBody>
          <a:bodyPr wrap="square">
            <a:spAutoFit/>
          </a:bodyPr>
          <a:lstStyle/>
          <a:p>
            <a:r>
              <a:rPr lang="kk-KZ" sz="2800" b="1" dirty="0" smtClean="0">
                <a:latin typeface="Arial" pitchFamily="34" charset="0"/>
                <a:cs typeface="Arial" pitchFamily="34" charset="0"/>
              </a:rPr>
              <a:t>“Қоршаған ортаға қамқорлықпен қараудың мәні”</a:t>
            </a:r>
            <a:endParaRPr lang="ru-RU" sz="2800" dirty="0"/>
          </a:p>
        </p:txBody>
      </p:sp>
      <p:sp>
        <p:nvSpPr>
          <p:cNvPr id="30" name="Прямоугольник 29"/>
          <p:cNvSpPr/>
          <p:nvPr/>
        </p:nvSpPr>
        <p:spPr>
          <a:xfrm>
            <a:off x="4093698" y="2278966"/>
            <a:ext cx="2504051" cy="2308324"/>
          </a:xfrm>
          <a:prstGeom prst="rect">
            <a:avLst/>
          </a:prstGeom>
        </p:spPr>
        <p:txBody>
          <a:bodyPr wrap="square">
            <a:spAutoFit/>
          </a:bodyPr>
          <a:lstStyle/>
          <a:p>
            <a:pPr algn="ctr"/>
            <a:r>
              <a:rPr lang="kk-KZ" sz="2400" b="1" dirty="0" smtClean="0">
                <a:latin typeface="Arial" pitchFamily="34" charset="0"/>
                <a:cs typeface="Arial" pitchFamily="34" charset="0"/>
              </a:rPr>
              <a:t>4.2.1.1 нысандардың кеңістікте бір-біріне қатысты орнын анықтау.</a:t>
            </a:r>
            <a:endParaRPr lang="ru-RU" sz="2400" b="1" dirty="0" smtClean="0">
              <a:latin typeface="Arial" pitchFamily="34" charset="0"/>
              <a:cs typeface="Arial" pitchFamily="34" charset="0"/>
            </a:endParaRPr>
          </a:p>
        </p:txBody>
      </p:sp>
      <p:sp>
        <p:nvSpPr>
          <p:cNvPr id="31" name="Прямоугольник 30"/>
          <p:cNvSpPr/>
          <p:nvPr/>
        </p:nvSpPr>
        <p:spPr>
          <a:xfrm>
            <a:off x="6555545" y="1688124"/>
            <a:ext cx="2658793" cy="4401205"/>
          </a:xfrm>
          <a:prstGeom prst="rect">
            <a:avLst/>
          </a:prstGeom>
        </p:spPr>
        <p:txBody>
          <a:bodyPr wrap="square">
            <a:spAutoFit/>
          </a:bodyPr>
          <a:lstStyle/>
          <a:p>
            <a:r>
              <a:rPr lang="kk-KZ" sz="2000" dirty="0" smtClean="0">
                <a:solidFill>
                  <a:srgbClr val="FFFF00"/>
                </a:solidFill>
                <a:latin typeface="Arial" pitchFamily="34" charset="0"/>
                <a:cs typeface="Arial" pitchFamily="34" charset="0"/>
              </a:rPr>
              <a:t>Барлық оқушылар: </a:t>
            </a:r>
            <a:r>
              <a:rPr lang="kk-KZ" sz="2000" dirty="0" smtClean="0">
                <a:latin typeface="Arial" pitchFamily="34" charset="0"/>
                <a:cs typeface="Arial" pitchFamily="34" charset="0"/>
              </a:rPr>
              <a:t>нысандардың кеңістікте бір-біріне қатысты орнын анықтайды</a:t>
            </a:r>
            <a:endParaRPr lang="ru-RU" sz="2000" dirty="0" smtClean="0">
              <a:latin typeface="Arial" pitchFamily="34" charset="0"/>
              <a:cs typeface="Arial" pitchFamily="34" charset="0"/>
            </a:endParaRPr>
          </a:p>
          <a:p>
            <a:r>
              <a:rPr lang="kk-KZ" sz="2000" dirty="0" smtClean="0">
                <a:solidFill>
                  <a:srgbClr val="FFFF00"/>
                </a:solidFill>
                <a:latin typeface="Arial" pitchFamily="34" charset="0"/>
                <a:cs typeface="Arial" pitchFamily="34" charset="0"/>
              </a:rPr>
              <a:t>Оқушылардың басым бөлігі: </a:t>
            </a:r>
            <a:r>
              <a:rPr lang="kk-KZ" sz="2000" dirty="0" smtClean="0">
                <a:latin typeface="Arial" pitchFamily="34" charset="0"/>
                <a:cs typeface="Arial" pitchFamily="34" charset="0"/>
              </a:rPr>
              <a:t>суреттерге қарай отырып,олардың бір –бірімен байланысын айтады</a:t>
            </a:r>
            <a:endParaRPr lang="ru-RU" sz="2000" dirty="0" smtClean="0">
              <a:latin typeface="Arial" pitchFamily="34" charset="0"/>
              <a:cs typeface="Arial" pitchFamily="34" charset="0"/>
            </a:endParaRPr>
          </a:p>
          <a:p>
            <a:r>
              <a:rPr lang="kk-KZ" sz="2000" dirty="0" smtClean="0">
                <a:solidFill>
                  <a:srgbClr val="FFFF00"/>
                </a:solidFill>
                <a:latin typeface="Arial" pitchFamily="34" charset="0"/>
                <a:cs typeface="Arial" pitchFamily="34" charset="0"/>
              </a:rPr>
              <a:t>Кейбір оқушылар: </a:t>
            </a:r>
            <a:r>
              <a:rPr lang="kk-KZ" sz="2000" dirty="0" smtClean="0">
                <a:latin typeface="Arial" pitchFamily="34" charset="0"/>
                <a:cs typeface="Arial" pitchFamily="34" charset="0"/>
              </a:rPr>
              <a:t>табиғатты қорғауға ой-пікірін білдіреді</a:t>
            </a:r>
            <a:endParaRPr lang="kk-KZ" sz="2000" u="sng" dirty="0" smtClean="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sp>
        <p:nvSpPr>
          <p:cNvPr id="32" name="Прямоугольник 31"/>
          <p:cNvSpPr/>
          <p:nvPr/>
        </p:nvSpPr>
        <p:spPr>
          <a:xfrm>
            <a:off x="9692639" y="2264899"/>
            <a:ext cx="2236763" cy="3477875"/>
          </a:xfrm>
          <a:prstGeom prst="rect">
            <a:avLst/>
          </a:prstGeom>
        </p:spPr>
        <p:txBody>
          <a:bodyPr wrap="square">
            <a:spAutoFit/>
          </a:bodyPr>
          <a:lstStyle/>
          <a:p>
            <a:pPr lvl="0" fontAlgn="base">
              <a:spcBef>
                <a:spcPct val="0"/>
              </a:spcBef>
              <a:spcAft>
                <a:spcPct val="0"/>
              </a:spcAft>
            </a:pPr>
            <a:r>
              <a:rPr lang="kk-KZ" sz="2000" b="1" dirty="0" smtClean="0">
                <a:solidFill>
                  <a:srgbClr val="000000"/>
                </a:solidFill>
                <a:latin typeface="Arial" pitchFamily="34" charset="0"/>
                <a:cs typeface="Times New Roman" pitchFamily="18" charset="0"/>
              </a:rPr>
              <a:t>Суреттерге қарай отырып,олар</a:t>
            </a:r>
          </a:p>
          <a:p>
            <a:pPr lvl="0" fontAlgn="base">
              <a:spcBef>
                <a:spcPct val="0"/>
              </a:spcBef>
              <a:spcAft>
                <a:spcPct val="0"/>
              </a:spcAft>
            </a:pPr>
            <a:r>
              <a:rPr lang="kk-KZ" sz="2000" b="1" dirty="0" smtClean="0">
                <a:solidFill>
                  <a:srgbClr val="000000"/>
                </a:solidFill>
                <a:latin typeface="Arial" pitchFamily="34" charset="0"/>
                <a:cs typeface="Times New Roman" pitchFamily="18" charset="0"/>
              </a:rPr>
              <a:t>дың бір –бірімен байланысын айтады.</a:t>
            </a:r>
            <a:endParaRPr lang="kk-KZ" sz="2000" b="1" dirty="0" smtClean="0">
              <a:solidFill>
                <a:srgbClr val="000000"/>
              </a:solidFill>
              <a:latin typeface="Arial" pitchFamily="34" charset="0"/>
              <a:ea typeface="Times New Roman" pitchFamily="18" charset="0"/>
              <a:cs typeface="Arial" pitchFamily="34" charset="0"/>
            </a:endParaRPr>
          </a:p>
          <a:p>
            <a:pPr lvl="0" eaLnBrk="0" fontAlgn="base" hangingPunct="0">
              <a:spcBef>
                <a:spcPct val="0"/>
              </a:spcBef>
              <a:spcAft>
                <a:spcPct val="0"/>
              </a:spcAft>
            </a:pPr>
            <a:r>
              <a:rPr lang="kk-KZ" sz="2000" b="1" dirty="0" smtClean="0">
                <a:solidFill>
                  <a:srgbClr val="000000"/>
                </a:solidFill>
                <a:latin typeface="Arial" pitchFamily="34" charset="0"/>
                <a:ea typeface="Times New Roman" pitchFamily="18" charset="0"/>
                <a:cs typeface="Arial" pitchFamily="34" charset="0"/>
              </a:rPr>
              <a:t>Табиғатты қорғауға ой-пікірін білдіреді</a:t>
            </a:r>
            <a:r>
              <a:rPr lang="ru-RU" sz="2000" b="1" dirty="0" smtClean="0">
                <a:latin typeface="Arial" pitchFamily="34" charset="0"/>
                <a:cs typeface="Arial" pitchFamily="34" charset="0"/>
              </a:rPr>
              <a:t> </a:t>
            </a:r>
            <a:r>
              <a:rPr lang="ru-RU" sz="2000" dirty="0" smtClean="0">
                <a:latin typeface="Arial" pitchFamily="34" charset="0"/>
                <a:cs typeface="Arial" pitchFamily="34" charset="0"/>
              </a:rPr>
              <a:t>.</a:t>
            </a:r>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left)">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left)">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wipe(left)">
                                      <p:cBhvr>
                                        <p:cTn id="2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191048"/>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830997"/>
            </a:xfrm>
            <a:prstGeom prst="rect">
              <a:avLst/>
            </a:prstGeom>
            <a:noFill/>
          </p:spPr>
          <p:txBody>
            <a:bodyPr wrap="square" rtlCol="0">
              <a:spAutoFit/>
            </a:bodyPr>
            <a:lstStyle/>
            <a:p>
              <a:pPr algn="ctr"/>
              <a:r>
                <a:rPr lang="kk-KZ" sz="24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Ұжымдық жұмыс</a:t>
              </a:r>
            </a:p>
            <a:p>
              <a:pPr algn="ctr"/>
              <a:endPar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02452"/>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423405" y="1368035"/>
              <a:ext cx="255198" cy="400110"/>
            </a:xfrm>
            <a:prstGeom prst="rect">
              <a:avLst/>
            </a:prstGeom>
            <a:grpFill/>
          </p:spPr>
          <p:txBody>
            <a:bodyPr wrap="none">
              <a:spAutoFit/>
            </a:bodyPr>
            <a:lstStyle/>
            <a:p>
              <a:r>
                <a:rPr lang="kk-KZ"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67055" y="213572"/>
            <a:ext cx="2743197"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707886"/>
            </a:xfrm>
            <a:prstGeom prst="rect">
              <a:avLst/>
            </a:prstGeom>
            <a:grpFill/>
          </p:spPr>
          <p:txBody>
            <a:bodyPr wrap="square">
              <a:spAutoFit/>
            </a:bodyPr>
            <a:lstStyle/>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28"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891726" y="1404104"/>
              <a:ext cx="2456817" cy="400110"/>
            </a:xfrm>
            <a:prstGeom prst="rect">
              <a:avLst/>
            </a:prstGeom>
            <a:grpFill/>
          </p:spPr>
          <p:txBody>
            <a:bodyPr wrap="square" rtlCol="0">
              <a:spAutoFit/>
            </a:bodyPr>
            <a:lstStyle/>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450167" y="2011680"/>
            <a:ext cx="3587261" cy="2554545"/>
          </a:xfrm>
          <a:prstGeom prst="rect">
            <a:avLst/>
          </a:prstGeom>
        </p:spPr>
        <p:txBody>
          <a:bodyPr wrap="square">
            <a:spAutoFit/>
          </a:bodyPr>
          <a:lstStyle/>
          <a:p>
            <a:pPr lvl="0" fontAlgn="base">
              <a:spcBef>
                <a:spcPct val="0"/>
              </a:spcBef>
              <a:spcAft>
                <a:spcPct val="0"/>
              </a:spcAft>
            </a:pPr>
            <a:endParaRPr lang="kk-KZ" sz="2000" b="1" dirty="0" smtClean="0">
              <a:latin typeface="Arial" pitchFamily="34" charset="0"/>
              <a:cs typeface="Times New Roman" pitchFamily="18" charset="0"/>
            </a:endParaRPr>
          </a:p>
          <a:p>
            <a:pPr lvl="0" fontAlgn="base">
              <a:spcBef>
                <a:spcPct val="0"/>
              </a:spcBef>
              <a:spcAft>
                <a:spcPct val="0"/>
              </a:spcAft>
            </a:pPr>
            <a:endParaRPr lang="kk-KZ" sz="2000" b="1" dirty="0" smtClean="0">
              <a:latin typeface="Arial" pitchFamily="34" charset="0"/>
              <a:cs typeface="Times New Roman" pitchFamily="18" charset="0"/>
            </a:endParaRPr>
          </a:p>
          <a:p>
            <a:pPr lvl="0" eaLnBrk="0" fontAlgn="base" hangingPunct="0">
              <a:spcBef>
                <a:spcPct val="0"/>
              </a:spcBef>
              <a:spcAft>
                <a:spcPct val="0"/>
              </a:spcAft>
            </a:pPr>
            <a:r>
              <a:rPr lang="kk-KZ" sz="2000" dirty="0" smtClean="0">
                <a:latin typeface="Arial" pitchFamily="34" charset="0"/>
                <a:cs typeface="Times New Roman" pitchFamily="18" charset="0"/>
              </a:rPr>
              <a:t>Өмірде бізге айналамызды бағдарлай білу қажеттілігі жиі туындайды.Ондай жағдайда маңайымызды бағдарлауға көмектесетін заттарға көңіл аударамыз.</a:t>
            </a:r>
            <a:endParaRPr lang="ru-RU" sz="2000" dirty="0" smtClean="0">
              <a:latin typeface="Arial" pitchFamily="34" charset="0"/>
              <a:cs typeface="Arial" pitchFamily="34" charset="0"/>
            </a:endParaRPr>
          </a:p>
        </p:txBody>
      </p:sp>
      <p:sp>
        <p:nvSpPr>
          <p:cNvPr id="32" name="Прямоугольник 31"/>
          <p:cNvSpPr/>
          <p:nvPr/>
        </p:nvSpPr>
        <p:spPr>
          <a:xfrm>
            <a:off x="9720775" y="2250830"/>
            <a:ext cx="2278967" cy="2308324"/>
          </a:xfrm>
          <a:prstGeom prst="rect">
            <a:avLst/>
          </a:prstGeom>
        </p:spPr>
        <p:txBody>
          <a:bodyPr wrap="square">
            <a:spAutoFit/>
          </a:bodyPr>
          <a:lstStyle/>
          <a:p>
            <a:pPr lvl="0" eaLnBrk="0" fontAlgn="base" hangingPunct="0">
              <a:spcBef>
                <a:spcPct val="0"/>
              </a:spcBef>
              <a:spcAft>
                <a:spcPct val="0"/>
              </a:spcAft>
            </a:pPr>
            <a:r>
              <a:rPr lang="kk-KZ" sz="2400" dirty="0" smtClean="0">
                <a:latin typeface="Arial" pitchFamily="34" charset="0"/>
                <a:ea typeface="Times New Roman" pitchFamily="18" charset="0"/>
                <a:cs typeface="Arial" pitchFamily="34" charset="0"/>
              </a:rPr>
              <a:t>Қай жерде тұрғанын түрлі табиғи белгілерге қарап,анық</a:t>
            </a:r>
            <a:endParaRPr lang="ru-RU" sz="2400" dirty="0" smtClean="0">
              <a:latin typeface="Arial" pitchFamily="34" charset="0"/>
              <a:cs typeface="Arial" pitchFamily="34" charset="0"/>
            </a:endParaRPr>
          </a:p>
          <a:p>
            <a:pPr lvl="0" eaLnBrk="0" fontAlgn="base" hangingPunct="0">
              <a:spcBef>
                <a:spcPct val="0"/>
              </a:spcBef>
              <a:spcAft>
                <a:spcPct val="0"/>
              </a:spcAft>
            </a:pPr>
            <a:r>
              <a:rPr lang="kk-KZ" sz="2400" dirty="0" smtClean="0">
                <a:latin typeface="Arial" pitchFamily="34" charset="0"/>
                <a:ea typeface="Times New Roman" pitchFamily="18" charset="0"/>
                <a:cs typeface="Arial" pitchFamily="34" charset="0"/>
              </a:rPr>
              <a:t>тайды -1балл</a:t>
            </a:r>
            <a:endParaRPr lang="kk-KZ" sz="2400" dirty="0" smtClean="0">
              <a:latin typeface="Arial" pitchFamily="34" charset="0"/>
              <a:cs typeface="Arial" pitchFamily="34" charset="0"/>
            </a:endParaRPr>
          </a:p>
        </p:txBody>
      </p:sp>
      <p:sp>
        <p:nvSpPr>
          <p:cNvPr id="33" name="Прямоугольник 32"/>
          <p:cNvSpPr/>
          <p:nvPr/>
        </p:nvSpPr>
        <p:spPr>
          <a:xfrm>
            <a:off x="9786658" y="1696888"/>
            <a:ext cx="1537600" cy="369332"/>
          </a:xfrm>
          <a:prstGeom prst="rect">
            <a:avLst/>
          </a:prstGeom>
        </p:spPr>
        <p:txBody>
          <a:bodyPr wrap="none">
            <a:spAutoFit/>
          </a:bodyPr>
          <a:lstStyle/>
          <a:p>
            <a:pPr algn="ctr"/>
            <a:r>
              <a:rPr lang="kk-KZ"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Дескриптор</a:t>
            </a:r>
          </a:p>
        </p:txBody>
      </p:sp>
      <p:pic>
        <p:nvPicPr>
          <p:cNvPr id="35" name="Рисунок 34" descr="C:\Users\packardbell\Desktop\20200222_123239.jpg"/>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cx="http://schemas.microsoft.com/office/drawing/2014/chartex"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6707944" y="1713912"/>
            <a:ext cx="2450124" cy="3484807"/>
          </a:xfrm>
          <a:prstGeom prst="rect">
            <a:avLst/>
          </a:prstGeom>
          <a:noFill/>
          <a:ln>
            <a:noFill/>
          </a:ln>
        </p:spPr>
      </p:pic>
      <p:sp>
        <p:nvSpPr>
          <p:cNvPr id="36" name="Прямоугольник 35"/>
          <p:cNvSpPr/>
          <p:nvPr/>
        </p:nvSpPr>
        <p:spPr>
          <a:xfrm>
            <a:off x="4215134" y="1528074"/>
            <a:ext cx="1777703" cy="1538883"/>
          </a:xfrm>
          <a:prstGeom prst="rect">
            <a:avLst/>
          </a:prstGeom>
        </p:spPr>
        <p:txBody>
          <a:bodyPr wrap="square">
            <a:spAutoFit/>
          </a:bodyPr>
          <a:lstStyle/>
          <a:p>
            <a:pPr lvl="0" fontAlgn="base">
              <a:spcBef>
                <a:spcPct val="0"/>
              </a:spcBef>
              <a:spcAft>
                <a:spcPct val="0"/>
              </a:spcAft>
            </a:pPr>
            <a:endParaRPr lang="kk-KZ" sz="2000" b="1" u="sng" dirty="0" smtClean="0">
              <a:solidFill>
                <a:srgbClr val="00B050"/>
              </a:solidFill>
              <a:latin typeface="Arial" pitchFamily="34" charset="0"/>
              <a:cs typeface="Times New Roman" pitchFamily="18" charset="0"/>
            </a:endParaRPr>
          </a:p>
          <a:p>
            <a:pPr lvl="0" fontAlgn="base">
              <a:spcBef>
                <a:spcPct val="0"/>
              </a:spcBef>
              <a:spcAft>
                <a:spcPct val="0"/>
              </a:spcAft>
            </a:pPr>
            <a:r>
              <a:rPr lang="kk-KZ" sz="2000" b="1" u="sng" dirty="0" smtClean="0">
                <a:solidFill>
                  <a:srgbClr val="00B050"/>
                </a:solidFill>
                <a:latin typeface="Arial" pitchFamily="34" charset="0"/>
                <a:cs typeface="Times New Roman" pitchFamily="18" charset="0"/>
              </a:rPr>
              <a:t>Тапсырма</a:t>
            </a:r>
          </a:p>
          <a:p>
            <a:pPr lvl="0" fontAlgn="base">
              <a:spcBef>
                <a:spcPct val="0"/>
              </a:spcBef>
              <a:spcAft>
                <a:spcPct val="0"/>
              </a:spcAft>
            </a:pPr>
            <a:endParaRPr lang="kk-KZ" b="1" dirty="0" smtClean="0">
              <a:latin typeface="Arial" pitchFamily="34" charset="0"/>
              <a:cs typeface="Times New Roman" pitchFamily="18" charset="0"/>
            </a:endParaRPr>
          </a:p>
          <a:p>
            <a:pPr lvl="0" fontAlgn="base">
              <a:spcBef>
                <a:spcPct val="0"/>
              </a:spcBef>
              <a:spcAft>
                <a:spcPct val="0"/>
              </a:spcAft>
            </a:pPr>
            <a:endParaRPr lang="kk-KZ" b="1" dirty="0" smtClean="0">
              <a:latin typeface="Arial" pitchFamily="34" charset="0"/>
              <a:cs typeface="Times New Roman" pitchFamily="18" charset="0"/>
            </a:endParaRPr>
          </a:p>
          <a:p>
            <a:pPr lvl="0" fontAlgn="base">
              <a:spcBef>
                <a:spcPct val="0"/>
              </a:spcBef>
              <a:spcAft>
                <a:spcPct val="0"/>
              </a:spcAft>
            </a:pPr>
            <a:endParaRPr lang="kk-KZ" b="1" dirty="0" smtClean="0">
              <a:latin typeface="Arial" pitchFamily="34" charset="0"/>
              <a:cs typeface="Times New Roman" pitchFamily="18" charset="0"/>
            </a:endParaRPr>
          </a:p>
        </p:txBody>
      </p:sp>
      <p:sp>
        <p:nvSpPr>
          <p:cNvPr id="43" name="Прямоугольник 42"/>
          <p:cNvSpPr/>
          <p:nvPr/>
        </p:nvSpPr>
        <p:spPr>
          <a:xfrm>
            <a:off x="4065562" y="2278966"/>
            <a:ext cx="2574389" cy="3477875"/>
          </a:xfrm>
          <a:prstGeom prst="rect">
            <a:avLst/>
          </a:prstGeom>
        </p:spPr>
        <p:txBody>
          <a:bodyPr wrap="square">
            <a:spAutoFit/>
          </a:bodyPr>
          <a:lstStyle/>
          <a:p>
            <a:pPr lvl="0" eaLnBrk="0" fontAlgn="base" hangingPunct="0">
              <a:spcBef>
                <a:spcPct val="0"/>
              </a:spcBef>
              <a:spcAft>
                <a:spcPct val="0"/>
              </a:spcAft>
            </a:pPr>
            <a:r>
              <a:rPr lang="kk-KZ" sz="2000" dirty="0" smtClean="0">
                <a:latin typeface="Arial" pitchFamily="34" charset="0"/>
                <a:cs typeface="Times New Roman" pitchFamily="18" charset="0"/>
              </a:rPr>
              <a:t>Табиғат аясында,қалада,</a:t>
            </a:r>
          </a:p>
          <a:p>
            <a:pPr lvl="0" eaLnBrk="0" fontAlgn="base" hangingPunct="0">
              <a:spcBef>
                <a:spcPct val="0"/>
              </a:spcBef>
              <a:spcAft>
                <a:spcPct val="0"/>
              </a:spcAft>
            </a:pPr>
            <a:r>
              <a:rPr lang="kk-KZ" sz="2000" dirty="0" smtClean="0">
                <a:latin typeface="Arial" pitchFamily="34" charset="0"/>
                <a:cs typeface="Times New Roman" pitchFamily="18" charset="0"/>
              </a:rPr>
              <a:t>ауылда бағытыңды бағдарлауға көмектесетін заттарды таңда.Сенің таңдауың неге бұл заттарға түсті?Себебін түсіндір</a:t>
            </a:r>
            <a:endParaRPr lang="ru-RU" sz="2000" dirty="0"/>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191048"/>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830997"/>
            </a:xfrm>
            <a:prstGeom prst="rect">
              <a:avLst/>
            </a:prstGeom>
            <a:noFill/>
          </p:spPr>
          <p:txBody>
            <a:bodyPr wrap="square" rtlCol="0">
              <a:spAutoFit/>
            </a:bodyPr>
            <a:lstStyle/>
            <a:p>
              <a:pPr algn="ctr"/>
              <a:endParaRPr lang="kk-KZ" sz="24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02452"/>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648488" y="1579050"/>
              <a:ext cx="2070310" cy="1200329"/>
            </a:xfrm>
            <a:prstGeom prst="rect">
              <a:avLst/>
            </a:prstGeom>
            <a:grpFill/>
          </p:spPr>
          <p:txBody>
            <a:bodyPr wrap="none">
              <a:spAutoFit/>
            </a:bodyPr>
            <a:lstStyle/>
            <a:p>
              <a:r>
                <a:rPr lang="kk-KZ" sz="2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Дескриптор</a:t>
              </a:r>
            </a:p>
            <a:p>
              <a:endPar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24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67055" y="315545"/>
            <a:ext cx="2743197"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400110"/>
            </a:xfrm>
            <a:prstGeom prst="rect">
              <a:avLst/>
            </a:prstGeom>
            <a:grpFill/>
          </p:spPr>
          <p:txBody>
            <a:bodyPr wrap="square">
              <a:spAutoFit/>
            </a:bodyPr>
            <a:lstStyle/>
            <a:p>
              <a:pPr algn="ct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28"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891726" y="1404104"/>
              <a:ext cx="2456817" cy="1015663"/>
            </a:xfrm>
            <a:prstGeom prst="rect">
              <a:avLst/>
            </a:prstGeom>
            <a:grpFill/>
          </p:spPr>
          <p:txBody>
            <a:bodyPr wrap="square" rtlCol="0">
              <a:spAutoFit/>
            </a:bodyPr>
            <a:lstStyle/>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661181" y="2321171"/>
            <a:ext cx="2897945" cy="1569660"/>
          </a:xfrm>
          <a:prstGeom prst="rect">
            <a:avLst/>
          </a:prstGeom>
        </p:spPr>
        <p:txBody>
          <a:bodyPr wrap="square">
            <a:spAutoFit/>
          </a:bodyPr>
          <a:lstStyle/>
          <a:p>
            <a:r>
              <a:rPr lang="kk-KZ" sz="2400" b="1" dirty="0" smtClean="0">
                <a:solidFill>
                  <a:schemeClr val="accent1">
                    <a:lumMod val="75000"/>
                  </a:schemeClr>
                </a:solidFill>
                <a:latin typeface="Arial" pitchFamily="34" charset="0"/>
                <a:cs typeface="Arial" pitchFamily="34" charset="0"/>
              </a:rPr>
              <a:t> Жұптық жұмыс </a:t>
            </a:r>
          </a:p>
          <a:p>
            <a:endParaRPr lang="kk-KZ" sz="2400" b="1" dirty="0" smtClean="0">
              <a:latin typeface="Arial" pitchFamily="34" charset="0"/>
              <a:cs typeface="Arial" pitchFamily="34" charset="0"/>
            </a:endParaRPr>
          </a:p>
          <a:p>
            <a:r>
              <a:rPr lang="kk-KZ" sz="2400" b="1" dirty="0" smtClean="0">
                <a:latin typeface="Arial" pitchFamily="34" charset="0"/>
                <a:cs typeface="Arial" pitchFamily="34" charset="0"/>
              </a:rPr>
              <a:t>«Ойлан,жұптас,</a:t>
            </a:r>
          </a:p>
          <a:p>
            <a:r>
              <a:rPr lang="kk-KZ" sz="2400" b="1" dirty="0" smtClean="0">
                <a:latin typeface="Arial" pitchFamily="34" charset="0"/>
                <a:cs typeface="Arial" pitchFamily="34" charset="0"/>
              </a:rPr>
              <a:t>   бөліс» әдісі</a:t>
            </a:r>
            <a:endParaRPr lang="ru-RU" sz="2400" dirty="0"/>
          </a:p>
        </p:txBody>
      </p:sp>
      <p:sp>
        <p:nvSpPr>
          <p:cNvPr id="30" name="Прямоугольник 29"/>
          <p:cNvSpPr/>
          <p:nvPr/>
        </p:nvSpPr>
        <p:spPr>
          <a:xfrm>
            <a:off x="4037429" y="1491175"/>
            <a:ext cx="2489980" cy="4462760"/>
          </a:xfrm>
          <a:prstGeom prst="rect">
            <a:avLst/>
          </a:prstGeom>
        </p:spPr>
        <p:txBody>
          <a:bodyPr wrap="square">
            <a:spAutoFit/>
          </a:bodyPr>
          <a:lstStyle/>
          <a:p>
            <a:pPr algn="ctr"/>
            <a:r>
              <a:rPr lang="kk-KZ" sz="2400" b="1" u="sng" dirty="0" smtClean="0">
                <a:solidFill>
                  <a:schemeClr val="accent6"/>
                </a:solidFill>
                <a:effectLst>
                  <a:outerShdw blurRad="38100" dist="38100" dir="2700000" algn="tl">
                    <a:srgbClr val="000000">
                      <a:alpha val="43137"/>
                    </a:srgbClr>
                  </a:outerShdw>
                </a:effectLst>
                <a:latin typeface="Arial" pitchFamily="34" charset="0"/>
                <a:cs typeface="Arial" pitchFamily="34" charset="0"/>
              </a:rPr>
              <a:t>Тапсырма</a:t>
            </a:r>
          </a:p>
          <a:p>
            <a:r>
              <a:rPr lang="kk-KZ" sz="2000" dirty="0" smtClean="0">
                <a:latin typeface="Arial" pitchFamily="34" charset="0"/>
                <a:cs typeface="Arial" pitchFamily="34" charset="0"/>
              </a:rPr>
              <a:t>Қазақ халқының ертеден келе жатқан кәсіптері туралы әңгімеле.Олар төрт түліктің қай түрін өсірген?Мал жайылымдарының қандай түрлерін білесің?Суретте жұрт қай жайылымға көшіп барады?</a:t>
            </a:r>
            <a:endParaRPr lang="ru-RU" sz="2000" dirty="0" smtClean="0">
              <a:latin typeface="Arial" pitchFamily="34" charset="0"/>
              <a:cs typeface="Arial" pitchFamily="34" charset="0"/>
            </a:endParaRPr>
          </a:p>
        </p:txBody>
      </p:sp>
      <p:pic>
        <p:nvPicPr>
          <p:cNvPr id="31" name="Рисунок 30" descr="C:\Users\packardbell\Desktop\20200222_123823.jpg"/>
          <p:cNvPicPr/>
          <p:nvPr/>
        </p:nvPicPr>
        <p:blipFill rotWithShape="1">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cx="http://schemas.microsoft.com/office/drawing/2014/chartex" xmlns:wpc="http://schemas.microsoft.com/office/word/2010/wordprocessingCanvas" xmlns="" xmlns:pic="http://schemas.openxmlformats.org/drawingml/2006/picture" xmlns:lc="http://schemas.openxmlformats.org/drawingml/2006/lockedCanvas" val="0"/>
              </a:ext>
            </a:extLst>
          </a:blip>
          <a:srcRect l="4546" t="4054" r="3743"/>
          <a:stretch/>
        </p:blipFill>
        <p:spPr bwMode="auto">
          <a:xfrm>
            <a:off x="6710288" y="1505243"/>
            <a:ext cx="2518117" cy="3924885"/>
          </a:xfrm>
          <a:prstGeom prst="rect">
            <a:avLst/>
          </a:prstGeom>
          <a:noFill/>
          <a:ln>
            <a:noFill/>
          </a:ln>
          <a:extLst>
            <a:ext uri="{53640926-AAD7-44D8-BBD7-CCE9431645EC}">
              <a14:shadowObscured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cx="http://schemas.microsoft.com/office/drawing/2014/chartex" xmlns:wpc="http://schemas.microsoft.com/office/word/2010/wordprocessingCanvas" xmlns="" xmlns:pic="http://schemas.openxmlformats.org/drawingml/2006/picture" xmlns:lc="http://schemas.openxmlformats.org/drawingml/2006/lockedCanvas"/>
            </a:ext>
          </a:extLst>
        </p:spPr>
      </p:pic>
      <p:sp>
        <p:nvSpPr>
          <p:cNvPr id="32" name="Прямоугольник 31"/>
          <p:cNvSpPr/>
          <p:nvPr/>
        </p:nvSpPr>
        <p:spPr>
          <a:xfrm>
            <a:off x="9397217" y="2011680"/>
            <a:ext cx="2546253" cy="3170099"/>
          </a:xfrm>
          <a:prstGeom prst="rect">
            <a:avLst/>
          </a:prstGeom>
        </p:spPr>
        <p:txBody>
          <a:bodyPr wrap="square">
            <a:spAutoFit/>
          </a:bodyPr>
          <a:lstStyle/>
          <a:p>
            <a:pPr lvl="0" eaLnBrk="0" fontAlgn="base" hangingPunct="0">
              <a:spcBef>
                <a:spcPct val="0"/>
              </a:spcBef>
              <a:spcAft>
                <a:spcPct val="0"/>
              </a:spcAft>
            </a:pPr>
            <a:r>
              <a:rPr lang="kk-KZ" sz="2000" dirty="0" smtClean="0">
                <a:solidFill>
                  <a:srgbClr val="FF0000"/>
                </a:solidFill>
                <a:latin typeface="Arial" pitchFamily="34" charset="0"/>
                <a:cs typeface="Times New Roman" pitchFamily="18" charset="0"/>
              </a:rPr>
              <a:t>*</a:t>
            </a:r>
            <a:r>
              <a:rPr lang="kk-KZ" sz="2000" dirty="0" smtClean="0">
                <a:solidFill>
                  <a:srgbClr val="000000"/>
                </a:solidFill>
                <a:latin typeface="Arial" pitchFamily="34" charset="0"/>
                <a:cs typeface="Times New Roman" pitchFamily="18" charset="0"/>
              </a:rPr>
              <a:t>Кәсіптері туралы әңгімелейді-1балл</a:t>
            </a:r>
            <a:endParaRPr lang="ru-RU" sz="2000" dirty="0" smtClean="0">
              <a:latin typeface="Arial" pitchFamily="34" charset="0"/>
              <a:cs typeface="Arial" pitchFamily="34" charset="0"/>
            </a:endParaRPr>
          </a:p>
          <a:p>
            <a:pPr lvl="0" eaLnBrk="0" fontAlgn="base" hangingPunct="0">
              <a:spcBef>
                <a:spcPct val="0"/>
              </a:spcBef>
              <a:spcAft>
                <a:spcPct val="0"/>
              </a:spcAft>
            </a:pPr>
            <a:r>
              <a:rPr lang="kk-KZ" sz="2000" dirty="0" smtClean="0">
                <a:solidFill>
                  <a:srgbClr val="FF0000"/>
                </a:solidFill>
                <a:latin typeface="Arial" pitchFamily="34" charset="0"/>
                <a:cs typeface="Times New Roman" pitchFamily="18" charset="0"/>
              </a:rPr>
              <a:t>*</a:t>
            </a:r>
            <a:r>
              <a:rPr lang="kk-KZ" sz="2000" dirty="0" smtClean="0">
                <a:solidFill>
                  <a:srgbClr val="000000"/>
                </a:solidFill>
                <a:latin typeface="Arial" pitchFamily="34" charset="0"/>
                <a:cs typeface="Times New Roman" pitchFamily="18" charset="0"/>
              </a:rPr>
              <a:t>Төрт түліктің өсірген түрін анықтайды-1балл</a:t>
            </a:r>
            <a:endParaRPr lang="ru-RU" sz="2000" dirty="0" smtClean="0">
              <a:latin typeface="Arial" pitchFamily="34" charset="0"/>
              <a:cs typeface="Arial" pitchFamily="34" charset="0"/>
            </a:endParaRPr>
          </a:p>
          <a:p>
            <a:pPr lvl="0" eaLnBrk="0" fontAlgn="base" hangingPunct="0">
              <a:spcBef>
                <a:spcPct val="0"/>
              </a:spcBef>
              <a:spcAft>
                <a:spcPct val="0"/>
              </a:spcAft>
            </a:pPr>
            <a:r>
              <a:rPr lang="kk-KZ" sz="2000" dirty="0" smtClean="0">
                <a:solidFill>
                  <a:srgbClr val="FF0000"/>
                </a:solidFill>
                <a:latin typeface="Arial" pitchFamily="34" charset="0"/>
                <a:cs typeface="Times New Roman" pitchFamily="18" charset="0"/>
              </a:rPr>
              <a:t>*</a:t>
            </a:r>
            <a:r>
              <a:rPr lang="kk-KZ" sz="2000" dirty="0" smtClean="0">
                <a:solidFill>
                  <a:srgbClr val="000000"/>
                </a:solidFill>
                <a:latin typeface="Arial" pitchFamily="34" charset="0"/>
                <a:cs typeface="Times New Roman" pitchFamily="18" charset="0"/>
              </a:rPr>
              <a:t>Мал жайылымдарының түрін атайды-1балл</a:t>
            </a:r>
            <a:endParaRPr lang="ru-RU" sz="2000" dirty="0" smtClean="0">
              <a:latin typeface="Arial" pitchFamily="34" charset="0"/>
              <a:cs typeface="Arial" pitchFamily="34" charset="0"/>
            </a:endParaRPr>
          </a:p>
          <a:p>
            <a:pPr lvl="0" eaLnBrk="0" fontAlgn="base" hangingPunct="0">
              <a:spcBef>
                <a:spcPct val="0"/>
              </a:spcBef>
              <a:spcAft>
                <a:spcPct val="0"/>
              </a:spcAft>
            </a:pPr>
            <a:r>
              <a:rPr lang="kk-KZ" sz="2000" dirty="0" smtClean="0">
                <a:solidFill>
                  <a:srgbClr val="FF0000"/>
                </a:solidFill>
                <a:latin typeface="Arial" pitchFamily="34" charset="0"/>
                <a:cs typeface="Times New Roman" pitchFamily="18" charset="0"/>
              </a:rPr>
              <a:t>*</a:t>
            </a:r>
            <a:r>
              <a:rPr lang="kk-KZ" sz="2000" dirty="0" smtClean="0">
                <a:solidFill>
                  <a:srgbClr val="000000"/>
                </a:solidFill>
                <a:latin typeface="Arial" pitchFamily="34" charset="0"/>
                <a:cs typeface="Times New Roman" pitchFamily="18" charset="0"/>
              </a:rPr>
              <a:t>Суретті сипаттайды-1балл</a:t>
            </a:r>
            <a:endParaRPr lang="kk-KZ" sz="2000" dirty="0" smtClean="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08522" y="1036303"/>
            <a:ext cx="3507971" cy="4752192"/>
            <a:chOff x="322590" y="909694"/>
            <a:chExt cx="3507971" cy="4752192"/>
          </a:xfrm>
        </p:grpSpPr>
        <p:sp>
          <p:nvSpPr>
            <p:cNvPr id="13" name="Прямоугольник 12"/>
            <p:cNvSpPr/>
            <p:nvPr/>
          </p:nvSpPr>
          <p:spPr>
            <a:xfrm>
              <a:off x="322590" y="909694"/>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59253" y="2044373"/>
              <a:ext cx="2932039" cy="461665"/>
            </a:xfrm>
            <a:prstGeom prst="rect">
              <a:avLst/>
            </a:prstGeom>
            <a:noFill/>
          </p:spPr>
          <p:txBody>
            <a:bodyPr wrap="square" rtlCol="0">
              <a:spAutoFit/>
            </a:bodyPr>
            <a:lstStyle/>
            <a:p>
              <a:pPr algn="ctr"/>
              <a:endPar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02452"/>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423405" y="1368035"/>
              <a:ext cx="255198" cy="400110"/>
            </a:xfrm>
            <a:prstGeom prst="rect">
              <a:avLst/>
            </a:prstGeom>
            <a:grpFill/>
          </p:spPr>
          <p:txBody>
            <a:bodyPr wrap="none">
              <a:spAutoFit/>
            </a:bodyPr>
            <a:lstStyle/>
            <a:p>
              <a:r>
                <a:rPr lang="kk-KZ"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95191" y="382385"/>
            <a:ext cx="2743197"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1015663"/>
            </a:xfrm>
            <a:prstGeom prst="rect">
              <a:avLst/>
            </a:prstGeom>
            <a:grpFill/>
          </p:spPr>
          <p:txBody>
            <a:bodyPr wrap="square">
              <a:spAutoFit/>
            </a:bodyPr>
            <a:lstStyle/>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40646" cy="6475615"/>
            <a:chOff x="3855716" y="302452"/>
            <a:chExt cx="2740646" cy="6475615"/>
          </a:xfrm>
          <a:solidFill>
            <a:schemeClr val="accent2">
              <a:lumMod val="20000"/>
              <a:lumOff val="80000"/>
            </a:schemeClr>
          </a:solidFill>
        </p:grpSpPr>
        <p:grpSp>
          <p:nvGrpSpPr>
            <p:cNvPr id="28" name="Группа 18"/>
            <p:cNvGrpSpPr/>
            <p:nvPr/>
          </p:nvGrpSpPr>
          <p:grpSpPr>
            <a:xfrm>
              <a:off x="3855716" y="302452"/>
              <a:ext cx="2740646" cy="6475615"/>
              <a:chOff x="4438992" y="382385"/>
              <a:chExt cx="2740646" cy="6475615"/>
            </a:xfrm>
            <a:grpFill/>
          </p:grpSpPr>
          <p:sp>
            <p:nvSpPr>
              <p:cNvPr id="14" name="Прямоугольник 13"/>
              <p:cNvSpPr/>
              <p:nvPr/>
            </p:nvSpPr>
            <p:spPr>
              <a:xfrm>
                <a:off x="4453061" y="1291614"/>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2" y="382385"/>
                <a:ext cx="2726577" cy="907370"/>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4032403" y="1024276"/>
              <a:ext cx="2456817" cy="707886"/>
            </a:xfrm>
            <a:prstGeom prst="rect">
              <a:avLst/>
            </a:prstGeom>
            <a:grpFill/>
          </p:spPr>
          <p:txBody>
            <a:bodyPr wrap="square" rtlCol="0">
              <a:spAutoFit/>
            </a:bodyPr>
            <a:lstStyle/>
            <a:p>
              <a:pPr algn="ctr"/>
              <a:r>
                <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Түсіндірме</a:t>
              </a:r>
            </a:p>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3073" name="Rectangle 1"/>
          <p:cNvSpPr>
            <a:spLocks noChangeArrowheads="1"/>
          </p:cNvSpPr>
          <p:nvPr/>
        </p:nvSpPr>
        <p:spPr bwMode="auto">
          <a:xfrm>
            <a:off x="576776" y="3177373"/>
            <a:ext cx="296828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r>
              <a:rPr kumimoji="0" lang="kk-KZ"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Ойланып көр»</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4" name="Rectangle 2"/>
          <p:cNvSpPr>
            <a:spLocks noChangeArrowheads="1"/>
          </p:cNvSpPr>
          <p:nvPr/>
        </p:nvSpPr>
        <p:spPr bwMode="auto">
          <a:xfrm>
            <a:off x="3910817" y="1477109"/>
            <a:ext cx="2616591" cy="4605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Қазір табиғатқа деген көзқарас өзгерді. Кең далада үлкен қалалар бой көтерді, зауыттар мен фабрикалар, шахталар мен кеніштер ашылды. Адам табиғат байлығын игеру, су көзін шексіз пайдалану, топырақты тыңайтпай қолдану арқылы оған зиянын тигізіп жатқандығын түсінді. Соның салдарынан Жер бетінде экологиялық проблемалар пайда болды.</a:t>
            </a:r>
            <a:endParaRPr kumimoji="0" lang="kk-KZ" sz="1600" b="1" i="0" u="none" strike="noStrike" cap="none" normalizeH="0" baseline="0" dirty="0" smtClean="0">
              <a:ln>
                <a:noFill/>
              </a:ln>
              <a:solidFill>
                <a:schemeClr val="tx1"/>
              </a:solidFill>
              <a:effectLst/>
              <a:latin typeface="Arial" pitchFamily="34" charset="0"/>
              <a:cs typeface="Arial" pitchFamily="34" charset="0"/>
            </a:endParaRPr>
          </a:p>
        </p:txBody>
      </p:sp>
      <p:sp>
        <p:nvSpPr>
          <p:cNvPr id="3075" name="Rectangle 3"/>
          <p:cNvSpPr>
            <a:spLocks noChangeArrowheads="1"/>
          </p:cNvSpPr>
          <p:nvPr/>
        </p:nvSpPr>
        <p:spPr bwMode="auto">
          <a:xfrm>
            <a:off x="6541477" y="2359375"/>
            <a:ext cx="2616591"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60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600" dirty="0" smtClean="0">
              <a:latin typeface="Arial" pitchFamily="34" charset="0"/>
              <a:ea typeface="Times New Roman" pitchFamily="18" charset="0"/>
              <a:cs typeface="Arial" pitchFamily="34" charset="0"/>
            </a:endParaRPr>
          </a:p>
        </p:txBody>
      </p:sp>
      <p:sp>
        <p:nvSpPr>
          <p:cNvPr id="32" name="Прямоугольник 31"/>
          <p:cNvSpPr/>
          <p:nvPr/>
        </p:nvSpPr>
        <p:spPr>
          <a:xfrm>
            <a:off x="9298745" y="2011679"/>
            <a:ext cx="2700997" cy="2062103"/>
          </a:xfrm>
          <a:prstGeom prst="rect">
            <a:avLst/>
          </a:prstGeom>
        </p:spPr>
        <p:txBody>
          <a:bodyPr wrap="square">
            <a:spAutoFit/>
          </a:bodyPr>
          <a:lstStyle/>
          <a:p>
            <a:pPr lvl="0" fontAlgn="base">
              <a:spcBef>
                <a:spcPct val="0"/>
              </a:spcBef>
              <a:spcAft>
                <a:spcPct val="0"/>
              </a:spcAft>
            </a:pPr>
            <a:r>
              <a:rPr lang="kk-KZ" sz="1400" dirty="0" smtClean="0">
                <a:latin typeface="Arial" pitchFamily="34" charset="0"/>
                <a:cs typeface="Arial" pitchFamily="34" charset="0"/>
              </a:rPr>
              <a:t>             </a:t>
            </a:r>
            <a:r>
              <a:rPr lang="kk-KZ" sz="2000" b="1" dirty="0" smtClean="0">
                <a:solidFill>
                  <a:srgbClr val="FF0000"/>
                </a:solidFill>
                <a:latin typeface="Arial" pitchFamily="34" charset="0"/>
                <a:cs typeface="Arial" pitchFamily="34" charset="0"/>
              </a:rPr>
              <a:t>Есте сақта.</a:t>
            </a:r>
            <a:endParaRPr lang="ru-RU" sz="2000" b="1" dirty="0" smtClean="0">
              <a:solidFill>
                <a:srgbClr val="FF0000"/>
              </a:solidFill>
              <a:latin typeface="Arial" pitchFamily="34" charset="0"/>
              <a:cs typeface="Arial" pitchFamily="34" charset="0"/>
            </a:endParaRPr>
          </a:p>
          <a:p>
            <a:pPr lvl="0" eaLnBrk="0" fontAlgn="base" hangingPunct="0">
              <a:spcBef>
                <a:spcPct val="0"/>
              </a:spcBef>
              <a:spcAft>
                <a:spcPct val="0"/>
              </a:spcAft>
            </a:pPr>
            <a:r>
              <a:rPr lang="kk-KZ" dirty="0" smtClean="0">
                <a:latin typeface="Arial" pitchFamily="34" charset="0"/>
                <a:ea typeface="Times New Roman" pitchFamily="18" charset="0"/>
                <a:cs typeface="Arial" pitchFamily="34" charset="0"/>
              </a:rPr>
              <a:t>Экологиялық проблема – адамның табиғат байлығын шектен тыс пайдалануы салдарынан табиғи жағдайдың бұзылуы. </a:t>
            </a:r>
            <a:endParaRPr lang="kk-KZ" dirty="0" smtClean="0">
              <a:latin typeface="Arial" pitchFamily="34" charset="0"/>
              <a:cs typeface="Arial" pitchFamily="34" charset="0"/>
            </a:endParaRPr>
          </a:p>
        </p:txBody>
      </p:sp>
      <p:pic>
        <p:nvPicPr>
          <p:cNvPr id="33" name="Рисунок 32" descr="C:\Users\packardbell\Desktop\20200222_123844.jpg"/>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cx="http://schemas.microsoft.com/office/drawing/2014/chartex"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16se="http://schemas.microsoft.com/office/word/2015/wordml/symex"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6766560" y="1361123"/>
            <a:ext cx="2335237" cy="4336292"/>
          </a:xfrm>
          <a:prstGeom prst="rect">
            <a:avLst/>
          </a:prstGeom>
          <a:noFill/>
          <a:ln>
            <a:noFill/>
          </a:ln>
        </p:spPr>
      </p:pic>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219184"/>
            <a:ext cx="3507971" cy="4752192"/>
            <a:chOff x="308521" y="1162913"/>
            <a:chExt cx="3507971" cy="4752192"/>
          </a:xfrm>
        </p:grpSpPr>
        <p:sp>
          <p:nvSpPr>
            <p:cNvPr id="13" name="Прямоугольник 12"/>
            <p:cNvSpPr/>
            <p:nvPr/>
          </p:nvSpPr>
          <p:spPr>
            <a:xfrm>
              <a:off x="308521" y="1162913"/>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88914" y="1439461"/>
              <a:ext cx="2932039" cy="954107"/>
            </a:xfrm>
            <a:prstGeom prst="rect">
              <a:avLst/>
            </a:prstGeom>
            <a:noFill/>
          </p:spPr>
          <p:txBody>
            <a:bodyPr wrap="square" rtlCol="0">
              <a:spAutoFit/>
            </a:bodyPr>
            <a:lstStyle/>
            <a:p>
              <a:pPr algn="ctr"/>
              <a:r>
                <a:rPr lang="kk-KZ" sz="2800" b="1"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Топтық жұмыс</a:t>
              </a:r>
            </a:p>
            <a:p>
              <a:pPr algn="ctr"/>
              <a:endParaRPr lang="en-US" sz="28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01226"/>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02452"/>
            <a:ext cx="2726578" cy="6475615"/>
            <a:chOff x="9293629" y="302453"/>
            <a:chExt cx="2726578" cy="6475615"/>
          </a:xfrm>
          <a:solidFill>
            <a:schemeClr val="accent2">
              <a:lumMod val="20000"/>
              <a:lumOff val="80000"/>
            </a:schemeClr>
          </a:solidFill>
        </p:grpSpPr>
        <p:grpSp>
          <p:nvGrpSpPr>
            <p:cNvPr id="18" name="Группа 23"/>
            <p:cNvGrpSpPr/>
            <p:nvPr/>
          </p:nvGrpSpPr>
          <p:grpSpPr>
            <a:xfrm>
              <a:off x="9293629" y="302453"/>
              <a:ext cx="2726578" cy="6475615"/>
              <a:chOff x="4438992" y="382385"/>
              <a:chExt cx="2726578" cy="6475615"/>
            </a:xfrm>
            <a:grpFill/>
          </p:grpSpPr>
          <p:sp>
            <p:nvSpPr>
              <p:cNvPr id="25" name="Прямоугольник 24"/>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526379" y="1368035"/>
              <a:ext cx="2107004" cy="2062103"/>
            </a:xfrm>
            <a:prstGeom prst="rect">
              <a:avLst/>
            </a:prstGeom>
            <a:grpFill/>
          </p:spPr>
          <p:txBody>
            <a:bodyPr wrap="square">
              <a:spAutoFit/>
            </a:bodyPr>
            <a:lstStyle/>
            <a:p>
              <a:r>
                <a:rPr lang="kk-KZ"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kk-KZ" sz="2400" b="1" u="sng" dirty="0" smtClean="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топ</a:t>
              </a:r>
            </a:p>
            <a:p>
              <a:r>
                <a:rPr lang="kk-KZ" sz="24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a:t>
              </a:r>
            </a:p>
            <a:p>
              <a:endParaRPr lang="kk-KZ" sz="20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kk-KZ" sz="20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2000" b="1" u="sng"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38920" y="174869"/>
            <a:ext cx="2743197"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1446550"/>
            </a:xfrm>
            <a:prstGeom prst="rect">
              <a:avLst/>
            </a:prstGeom>
            <a:grpFill/>
          </p:spPr>
          <p:txBody>
            <a:bodyPr wrap="square">
              <a:spAutoFit/>
            </a:bodyPr>
            <a:lstStyle/>
            <a:p>
              <a:pPr algn="ct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топ</a:t>
              </a:r>
            </a:p>
            <a:p>
              <a:pPr algn="ctr"/>
              <a:r>
                <a:rPr lang="kk-KZ" sz="24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a:t>
              </a:r>
            </a:p>
            <a:p>
              <a:pPr algn="ctr"/>
              <a:endParaRPr lang="kk-KZ" sz="20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kk-KZ" sz="2000" b="1" u="sng" dirty="0" smtClean="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840477" y="302452"/>
            <a:ext cx="2726578" cy="6475615"/>
            <a:chOff x="3855716" y="302452"/>
            <a:chExt cx="2726578" cy="6475615"/>
          </a:xfrm>
          <a:solidFill>
            <a:schemeClr val="accent2">
              <a:lumMod val="20000"/>
              <a:lumOff val="80000"/>
            </a:schemeClr>
          </a:solidFill>
        </p:grpSpPr>
        <p:grpSp>
          <p:nvGrpSpPr>
            <p:cNvPr id="28" name="Группа 18"/>
            <p:cNvGrpSpPr/>
            <p:nvPr/>
          </p:nvGrpSpPr>
          <p:grpSpPr>
            <a:xfrm>
              <a:off x="3855716" y="302452"/>
              <a:ext cx="2726578" cy="6475615"/>
              <a:chOff x="4438992" y="382385"/>
              <a:chExt cx="2726578" cy="6475615"/>
            </a:xfrm>
            <a:grpFill/>
          </p:grpSpPr>
          <p:sp>
            <p:nvSpPr>
              <p:cNvPr id="14" name="Прямоугольник 13"/>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Прямоугольный треугольник 14"/>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891726" y="1404104"/>
              <a:ext cx="2456817" cy="2062103"/>
            </a:xfrm>
            <a:prstGeom prst="rect">
              <a:avLst/>
            </a:prstGeom>
            <a:grpFill/>
          </p:spPr>
          <p:txBody>
            <a:bodyPr wrap="square" rtlCol="0">
              <a:spAutoFit/>
            </a:bodyPr>
            <a:lstStyle/>
            <a:p>
              <a:pPr algn="ct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2топ</a:t>
              </a:r>
            </a:p>
            <a:p>
              <a:pPr algn="ctr"/>
              <a:r>
                <a:rPr lang="kk-KZ" sz="24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Тапсырма:</a:t>
              </a: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049" name="Rectangle 1"/>
          <p:cNvSpPr>
            <a:spLocks noChangeArrowheads="1"/>
          </p:cNvSpPr>
          <p:nvPr/>
        </p:nvSpPr>
        <p:spPr bwMode="auto">
          <a:xfrm>
            <a:off x="534571" y="1515146"/>
            <a:ext cx="2799471"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1 </a:t>
            </a:r>
            <a:r>
              <a:rPr kumimoji="0" lang="kk-KZ" sz="2400" b="1"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топ</a:t>
            </a:r>
          </a:p>
          <a:p>
            <a:pPr marL="0" marR="0" lvl="0" indent="0" algn="l" defTabSz="914400" rtl="0" eaLnBrk="1" fontAlgn="base" latinLnBrk="0" hangingPunct="1">
              <a:lnSpc>
                <a:spcPct val="100000"/>
              </a:lnSpc>
              <a:spcBef>
                <a:spcPct val="0"/>
              </a:spcBef>
              <a:spcAft>
                <a:spcPct val="0"/>
              </a:spcAft>
              <a:buClrTx/>
              <a:buSzTx/>
              <a:buFontTx/>
              <a:buNone/>
              <a:tabLst/>
            </a:pPr>
            <a:r>
              <a:rPr lang="kk-KZ" sz="2400" b="1" dirty="0" smtClean="0">
                <a:solidFill>
                  <a:srgbClr val="FF0000"/>
                </a:solidFill>
                <a:latin typeface="Arial" pitchFamily="34" charset="0"/>
                <a:ea typeface="Times New Roman" pitchFamily="18" charset="0"/>
                <a:cs typeface="Arial" pitchFamily="34" charset="0"/>
              </a:rPr>
              <a:t> </a:t>
            </a:r>
            <a:r>
              <a:rPr lang="kk-KZ" sz="2400" b="1" dirty="0" smtClean="0">
                <a:solidFill>
                  <a:srgbClr val="FF0000"/>
                </a:solidFill>
                <a:latin typeface="Arial" pitchFamily="34" charset="0"/>
                <a:ea typeface="Times New Roman" pitchFamily="18" charset="0"/>
                <a:cs typeface="Arial" pitchFamily="34" charset="0"/>
              </a:rPr>
              <a:t>   </a:t>
            </a:r>
            <a:r>
              <a:rPr kumimoji="0" lang="kk-KZ" sz="2400" b="1" i="0" u="sng" strike="noStrike" cap="none" normalizeH="0" baseline="0" dirty="0" smtClean="0">
                <a:ln>
                  <a:noFill/>
                </a:ln>
                <a:solidFill>
                  <a:srgbClr val="00B050"/>
                </a:solidFill>
                <a:effectLst/>
                <a:latin typeface="Arial" pitchFamily="34" charset="0"/>
                <a:ea typeface="Times New Roman" pitchFamily="18" charset="0"/>
                <a:cs typeface="Arial" pitchFamily="34" charset="0"/>
              </a:rPr>
              <a:t>Тапсырма</a:t>
            </a:r>
            <a:r>
              <a:rPr kumimoji="0" lang="kk-KZ" sz="2400" b="1" i="0" u="sng" strike="noStrike" cap="none" normalizeH="0" baseline="0" dirty="0" smtClean="0">
                <a:ln>
                  <a:noFill/>
                </a:ln>
                <a:solidFill>
                  <a:srgbClr val="00B050"/>
                </a:solidFill>
                <a:effectLst/>
                <a:latin typeface="Arial" pitchFamily="34" charset="0"/>
                <a:ea typeface="Times New Roman" pitchFamily="18" charset="0"/>
                <a:cs typeface="Arial" pitchFamily="34" charset="0"/>
              </a:rPr>
              <a:t>:      </a:t>
            </a:r>
            <a:r>
              <a:rPr kumimoji="0" lang="kk-KZ" sz="24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«Экологиялық мәселелер » коллаж  жасау.</a:t>
            </a:r>
          </a:p>
          <a:p>
            <a:pPr marL="0" marR="0" lvl="0" indent="0" algn="l" defTabSz="914400" rtl="0" eaLnBrk="1" fontAlgn="base" latinLnBrk="0" hangingPunct="1">
              <a:lnSpc>
                <a:spcPct val="100000"/>
              </a:lnSpc>
              <a:spcBef>
                <a:spcPct val="0"/>
              </a:spcBef>
              <a:spcAft>
                <a:spcPct val="0"/>
              </a:spcAft>
              <a:buClrTx/>
              <a:buSzTx/>
              <a:buFontTx/>
              <a:buNone/>
              <a:tabLst/>
            </a:pPr>
            <a:endParaRPr lang="kk-KZ" sz="1400" b="1"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450165" y="3801184"/>
            <a:ext cx="303862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Arial" pitchFamily="34" charset="0"/>
                <a:cs typeface="Times New Roman" pitchFamily="18" charset="0"/>
              </a:rPr>
              <a:t>Дескриптор:</a:t>
            </a:r>
            <a:endParaRPr kumimoji="0" lang="kk-KZ"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Экологиялық проблема туғызатын жағдайларды анықтайды-1балл</a:t>
            </a:r>
            <a:r>
              <a:rPr kumimoji="0" lang="ru-RU"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31" name="Прямоугольник 30"/>
          <p:cNvSpPr/>
          <p:nvPr/>
        </p:nvSpPr>
        <p:spPr>
          <a:xfrm>
            <a:off x="3784210" y="2138289"/>
            <a:ext cx="2729134" cy="2308324"/>
          </a:xfrm>
          <a:prstGeom prst="rect">
            <a:avLst/>
          </a:prstGeom>
        </p:spPr>
        <p:txBody>
          <a:bodyPr wrap="square">
            <a:spAutoFit/>
          </a:bodyPr>
          <a:lstStyle/>
          <a:p>
            <a:r>
              <a:rPr lang="kk-KZ" sz="2400" dirty="0" smtClean="0">
                <a:latin typeface="Arial" pitchFamily="34" charset="0"/>
                <a:cs typeface="Arial" pitchFamily="34" charset="0"/>
              </a:rPr>
              <a:t>«Табиғатты тазалығын сақтау шаралары » коллаж жасау.</a:t>
            </a:r>
          </a:p>
          <a:p>
            <a:endParaRPr lang="kk-KZ" sz="2400" dirty="0" smtClean="0">
              <a:latin typeface="Arial" pitchFamily="34" charset="0"/>
              <a:cs typeface="Arial" pitchFamily="34" charset="0"/>
            </a:endParaRPr>
          </a:p>
          <a:p>
            <a:endParaRPr lang="ru-RU" sz="2400" dirty="0">
              <a:latin typeface="Arial" pitchFamily="34" charset="0"/>
              <a:cs typeface="Arial" pitchFamily="34" charset="0"/>
            </a:endParaRPr>
          </a:p>
        </p:txBody>
      </p:sp>
      <p:sp>
        <p:nvSpPr>
          <p:cNvPr id="32" name="Прямоугольник 31"/>
          <p:cNvSpPr/>
          <p:nvPr/>
        </p:nvSpPr>
        <p:spPr>
          <a:xfrm>
            <a:off x="3910093" y="3638229"/>
            <a:ext cx="2087944" cy="738664"/>
          </a:xfrm>
          <a:prstGeom prst="rect">
            <a:avLst/>
          </a:prstGeom>
        </p:spPr>
        <p:txBody>
          <a:bodyPr wrap="none">
            <a:spAutoFit/>
          </a:bodyPr>
          <a:lstStyle/>
          <a:p>
            <a:pPr lvl="0" fontAlgn="base">
              <a:spcBef>
                <a:spcPct val="0"/>
              </a:spcBef>
              <a:spcAft>
                <a:spcPct val="0"/>
              </a:spcAft>
            </a:pPr>
            <a:r>
              <a:rPr lang="kk-KZ" sz="2400" b="1" dirty="0" smtClean="0">
                <a:solidFill>
                  <a:srgbClr val="FF0000"/>
                </a:solidFill>
                <a:latin typeface="Arial" pitchFamily="34" charset="0"/>
                <a:cs typeface="Times New Roman" pitchFamily="18" charset="0"/>
              </a:rPr>
              <a:t>Дескриптор:</a:t>
            </a:r>
          </a:p>
          <a:p>
            <a:pPr lvl="0" fontAlgn="base">
              <a:spcBef>
                <a:spcPct val="0"/>
              </a:spcBef>
              <a:spcAft>
                <a:spcPct val="0"/>
              </a:spcAft>
            </a:pPr>
            <a:endParaRPr lang="kk-KZ" dirty="0" smtClean="0">
              <a:solidFill>
                <a:srgbClr val="FF0000"/>
              </a:solidFill>
              <a:latin typeface="Arial" pitchFamily="34" charset="0"/>
              <a:ea typeface="Times New Roman" pitchFamily="18" charset="0"/>
              <a:cs typeface="Arial" pitchFamily="34" charset="0"/>
            </a:endParaRPr>
          </a:p>
        </p:txBody>
      </p:sp>
      <p:sp>
        <p:nvSpPr>
          <p:cNvPr id="2051" name="Rectangle 3"/>
          <p:cNvSpPr>
            <a:spLocks noChangeArrowheads="1"/>
          </p:cNvSpPr>
          <p:nvPr/>
        </p:nvSpPr>
        <p:spPr bwMode="auto">
          <a:xfrm>
            <a:off x="3910818" y="4079290"/>
            <a:ext cx="2489981"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Arial" pitchFamily="34" charset="0"/>
                <a:cs typeface="Times New Roman" pitchFamily="18" charset="0"/>
              </a:rPr>
              <a:t>Табиғат тазалығын сақтау жолын ұсынады-1балл</a:t>
            </a: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4" name="Прямоугольник 33"/>
          <p:cNvSpPr/>
          <p:nvPr/>
        </p:nvSpPr>
        <p:spPr>
          <a:xfrm>
            <a:off x="6625883" y="2124223"/>
            <a:ext cx="2700997" cy="1938992"/>
          </a:xfrm>
          <a:prstGeom prst="rect">
            <a:avLst/>
          </a:prstGeom>
        </p:spPr>
        <p:txBody>
          <a:bodyPr wrap="square">
            <a:spAutoFit/>
          </a:bodyPr>
          <a:lstStyle/>
          <a:p>
            <a:r>
              <a:rPr lang="kk-KZ" sz="2400" dirty="0" smtClean="0">
                <a:latin typeface="Arial" pitchFamily="34" charset="0"/>
                <a:cs typeface="Arial" pitchFamily="34" charset="0"/>
              </a:rPr>
              <a:t>« Болашақтың қаласы» Экспо мекетін жасау.</a:t>
            </a:r>
          </a:p>
          <a:p>
            <a:endParaRPr lang="kk-KZ" sz="2400" dirty="0" smtClean="0">
              <a:latin typeface="Arial" pitchFamily="34" charset="0"/>
              <a:cs typeface="Arial" pitchFamily="34" charset="0"/>
            </a:endParaRPr>
          </a:p>
          <a:p>
            <a:endParaRPr lang="ru-RU" sz="2400" dirty="0">
              <a:latin typeface="Arial" pitchFamily="34" charset="0"/>
              <a:cs typeface="Arial" pitchFamily="34" charset="0"/>
            </a:endParaRPr>
          </a:p>
        </p:txBody>
      </p:sp>
      <p:sp>
        <p:nvSpPr>
          <p:cNvPr id="35" name="Прямоугольник 34"/>
          <p:cNvSpPr/>
          <p:nvPr/>
        </p:nvSpPr>
        <p:spPr>
          <a:xfrm>
            <a:off x="6751767" y="3399078"/>
            <a:ext cx="2087944" cy="830997"/>
          </a:xfrm>
          <a:prstGeom prst="rect">
            <a:avLst/>
          </a:prstGeom>
        </p:spPr>
        <p:txBody>
          <a:bodyPr wrap="none">
            <a:spAutoFit/>
          </a:bodyPr>
          <a:lstStyle/>
          <a:p>
            <a:pPr lvl="0" fontAlgn="base">
              <a:spcBef>
                <a:spcPct val="0"/>
              </a:spcBef>
              <a:spcAft>
                <a:spcPct val="0"/>
              </a:spcAft>
            </a:pPr>
            <a:r>
              <a:rPr lang="kk-KZ" sz="2400" b="1" dirty="0" smtClean="0">
                <a:solidFill>
                  <a:srgbClr val="FF0000"/>
                </a:solidFill>
                <a:latin typeface="Arial" pitchFamily="34" charset="0"/>
                <a:cs typeface="Times New Roman" pitchFamily="18" charset="0"/>
              </a:rPr>
              <a:t>Дескриптор:</a:t>
            </a:r>
          </a:p>
          <a:p>
            <a:pPr lvl="0" fontAlgn="base">
              <a:spcBef>
                <a:spcPct val="0"/>
              </a:spcBef>
              <a:spcAft>
                <a:spcPct val="0"/>
              </a:spcAft>
            </a:pPr>
            <a:endParaRPr lang="kk-KZ" sz="2400" b="1" dirty="0" smtClean="0">
              <a:solidFill>
                <a:srgbClr val="FF0000"/>
              </a:solidFill>
              <a:latin typeface="Arial" pitchFamily="34" charset="0"/>
              <a:cs typeface="Times New Roman" pitchFamily="18" charset="0"/>
            </a:endParaRPr>
          </a:p>
        </p:txBody>
      </p:sp>
      <p:sp>
        <p:nvSpPr>
          <p:cNvPr id="2052" name="Rectangle 4"/>
          <p:cNvSpPr>
            <a:spLocks noChangeArrowheads="1"/>
          </p:cNvSpPr>
          <p:nvPr/>
        </p:nvSpPr>
        <p:spPr bwMode="auto">
          <a:xfrm>
            <a:off x="6611815" y="3696136"/>
            <a:ext cx="2546253"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0" u="none" strike="noStrike" cap="none" normalizeH="0" baseline="0" dirty="0" smtClean="0">
                <a:ln>
                  <a:noFill/>
                </a:ln>
                <a:solidFill>
                  <a:srgbClr val="000000"/>
                </a:solidFill>
                <a:effectLst/>
                <a:latin typeface="Arial" pitchFamily="34" charset="0"/>
                <a:cs typeface="Times New Roman" pitchFamily="18" charset="0"/>
              </a:rPr>
              <a:t>Су,жел, күн энергиясын тұрмыста пайдаланудың маңызын айтады.1-балл</a:t>
            </a:r>
            <a:endParaRPr kumimoji="0" lang="kk-KZ"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7" name="Прямоугольник 36"/>
          <p:cNvSpPr/>
          <p:nvPr/>
        </p:nvSpPr>
        <p:spPr>
          <a:xfrm>
            <a:off x="9369083" y="2388383"/>
            <a:ext cx="2208628" cy="1938992"/>
          </a:xfrm>
          <a:prstGeom prst="rect">
            <a:avLst/>
          </a:prstGeom>
        </p:spPr>
        <p:txBody>
          <a:bodyPr wrap="square">
            <a:spAutoFit/>
          </a:bodyPr>
          <a:lstStyle/>
          <a:p>
            <a:r>
              <a:rPr lang="kk-KZ" sz="2400" dirty="0" smtClean="0">
                <a:latin typeface="Arial" pitchFamily="34" charset="0"/>
                <a:cs typeface="Arial" pitchFamily="34" charset="0"/>
              </a:rPr>
              <a:t>« Қоқыстарды сұрыптау » </a:t>
            </a:r>
          </a:p>
          <a:p>
            <a:endParaRPr lang="kk-KZ" sz="2400" dirty="0" smtClean="0">
              <a:latin typeface="Arial" pitchFamily="34" charset="0"/>
              <a:cs typeface="Arial" pitchFamily="34" charset="0"/>
            </a:endParaRPr>
          </a:p>
          <a:p>
            <a:endParaRPr lang="kk-KZ" sz="2400" dirty="0" smtClean="0">
              <a:latin typeface="Arial" pitchFamily="34" charset="0"/>
              <a:cs typeface="Arial" pitchFamily="34" charset="0"/>
            </a:endParaRPr>
          </a:p>
          <a:p>
            <a:endParaRPr lang="ru-RU" sz="2400" dirty="0">
              <a:latin typeface="Arial" pitchFamily="34" charset="0"/>
              <a:cs typeface="Arial" pitchFamily="34" charset="0"/>
            </a:endParaRPr>
          </a:p>
        </p:txBody>
      </p:sp>
      <p:sp>
        <p:nvSpPr>
          <p:cNvPr id="38" name="Прямоугольник 37"/>
          <p:cNvSpPr/>
          <p:nvPr/>
        </p:nvSpPr>
        <p:spPr>
          <a:xfrm>
            <a:off x="9691915" y="3272470"/>
            <a:ext cx="2062296" cy="738664"/>
          </a:xfrm>
          <a:prstGeom prst="rect">
            <a:avLst/>
          </a:prstGeom>
        </p:spPr>
        <p:txBody>
          <a:bodyPr wrap="none">
            <a:spAutoFit/>
          </a:bodyPr>
          <a:lstStyle/>
          <a:p>
            <a:pPr lvl="0" fontAlgn="base">
              <a:spcBef>
                <a:spcPct val="0"/>
              </a:spcBef>
              <a:spcAft>
                <a:spcPct val="0"/>
              </a:spcAft>
            </a:pPr>
            <a:r>
              <a:rPr lang="kk-KZ" sz="2400" b="1" dirty="0" smtClean="0">
                <a:solidFill>
                  <a:srgbClr val="FF0000"/>
                </a:solidFill>
                <a:latin typeface="Arial" pitchFamily="34" charset="0"/>
                <a:cs typeface="Times New Roman" pitchFamily="18" charset="0"/>
              </a:rPr>
              <a:t>Дескриптор</a:t>
            </a:r>
            <a:r>
              <a:rPr lang="kk-KZ" b="1" dirty="0" smtClean="0">
                <a:solidFill>
                  <a:srgbClr val="FF0000"/>
                </a:solidFill>
                <a:latin typeface="Arial" pitchFamily="34" charset="0"/>
                <a:cs typeface="Times New Roman" pitchFamily="18" charset="0"/>
              </a:rPr>
              <a:t>:</a:t>
            </a:r>
          </a:p>
          <a:p>
            <a:pPr lvl="0" fontAlgn="base">
              <a:spcBef>
                <a:spcPct val="0"/>
              </a:spcBef>
              <a:spcAft>
                <a:spcPct val="0"/>
              </a:spcAft>
            </a:pPr>
            <a:endParaRPr lang="kk-KZ" b="1" dirty="0" smtClean="0">
              <a:solidFill>
                <a:srgbClr val="FF0000"/>
              </a:solidFill>
              <a:latin typeface="Arial" pitchFamily="34" charset="0"/>
              <a:cs typeface="Times New Roman" pitchFamily="18" charset="0"/>
            </a:endParaRPr>
          </a:p>
        </p:txBody>
      </p:sp>
      <p:sp>
        <p:nvSpPr>
          <p:cNvPr id="39" name="Прямоугольник 38"/>
          <p:cNvSpPr/>
          <p:nvPr/>
        </p:nvSpPr>
        <p:spPr>
          <a:xfrm>
            <a:off x="9172135" y="3713871"/>
            <a:ext cx="3019865" cy="2308324"/>
          </a:xfrm>
          <a:prstGeom prst="rect">
            <a:avLst/>
          </a:prstGeom>
        </p:spPr>
        <p:txBody>
          <a:bodyPr wrap="square">
            <a:spAutoFit/>
          </a:bodyPr>
          <a:lstStyle/>
          <a:p>
            <a:r>
              <a:rPr lang="kk-KZ" sz="2400" dirty="0" smtClean="0">
                <a:latin typeface="Arial" pitchFamily="34" charset="0"/>
                <a:cs typeface="Arial" pitchFamily="34" charset="0"/>
              </a:rPr>
              <a:t>Қоқыс қалдықтарын сұрыптайды .</a:t>
            </a:r>
          </a:p>
          <a:p>
            <a:r>
              <a:rPr lang="kk-KZ" sz="2400" dirty="0" smtClean="0">
                <a:latin typeface="Arial" pitchFamily="34" charset="0"/>
                <a:cs typeface="Arial" pitchFamily="34" charset="0"/>
              </a:rPr>
              <a:t>Жарамыз қоқыс қалдығын қайта өңдеуді біледі-1балл</a:t>
            </a:r>
            <a:endParaRPr lang="ru-RU" sz="2400"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62338" y="409652"/>
            <a:ext cx="4056611" cy="5927869"/>
          </a:xfrm>
          <a:prstGeom prst="roundRect">
            <a:avLst>
              <a:gd name="adj" fmla="val 9755"/>
            </a:avLst>
          </a:prstGeom>
          <a:solidFill>
            <a:srgbClr val="FF3399"/>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1001679" y="315543"/>
            <a:ext cx="2177935" cy="781396"/>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Овал 10"/>
          <p:cNvSpPr/>
          <p:nvPr/>
        </p:nvSpPr>
        <p:spPr>
          <a:xfrm>
            <a:off x="2639284" y="721566"/>
            <a:ext cx="318654" cy="324195"/>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Овал 9"/>
          <p:cNvSpPr/>
          <p:nvPr/>
        </p:nvSpPr>
        <p:spPr>
          <a:xfrm>
            <a:off x="1221275" y="721563"/>
            <a:ext cx="315883" cy="324196"/>
          </a:xfrm>
          <a:prstGeom prst="ellipse">
            <a:avLst/>
          </a:prstGeom>
          <a:gradFill flip="none" rotWithShape="1">
            <a:gsLst>
              <a:gs pos="100000">
                <a:schemeClr val="bg2">
                  <a:lumMod val="72000"/>
                </a:schemeClr>
              </a:gs>
              <a:gs pos="22000">
                <a:schemeClr val="bg1">
                  <a:lumMod val="85000"/>
                </a:schemeClr>
              </a:gs>
              <a:gs pos="54000">
                <a:schemeClr val="bg1"/>
              </a:gs>
              <a:gs pos="100000">
                <a:schemeClr val="accent1">
                  <a:lumMod val="30000"/>
                  <a:lumOff val="70000"/>
                </a:schemeClr>
              </a:gs>
            </a:gsLst>
            <a:lin ang="2700000" scaled="1"/>
            <a:tileRect/>
          </a:gradFill>
          <a:ln>
            <a:gradFill>
              <a:gsLst>
                <a:gs pos="4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Группа 6"/>
          <p:cNvGrpSpPr/>
          <p:nvPr/>
        </p:nvGrpSpPr>
        <p:grpSpPr>
          <a:xfrm>
            <a:off x="336657" y="1202923"/>
            <a:ext cx="3507971" cy="4752192"/>
            <a:chOff x="336657" y="1191048"/>
            <a:chExt cx="3507971" cy="4752192"/>
          </a:xfrm>
        </p:grpSpPr>
        <p:sp>
          <p:nvSpPr>
            <p:cNvPr id="13" name="Прямоугольник 12"/>
            <p:cNvSpPr/>
            <p:nvPr/>
          </p:nvSpPr>
          <p:spPr>
            <a:xfrm>
              <a:off x="336657" y="1191048"/>
              <a:ext cx="3507971" cy="4752192"/>
            </a:xfrm>
            <a:prstGeom prst="rect">
              <a:avLst/>
            </a:prstGeom>
            <a:pattFill prst="lgGrid">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379829" y="2044373"/>
              <a:ext cx="3211464" cy="1938992"/>
            </a:xfrm>
            <a:prstGeom prst="rect">
              <a:avLst/>
            </a:prstGeom>
            <a:noFill/>
          </p:spPr>
          <p:txBody>
            <a:bodyPr wrap="square" rtlCol="0">
              <a:spAutoFit/>
            </a:bodyPr>
            <a:lstStyle/>
            <a:p>
              <a:pPr algn="ctr"/>
              <a:r>
                <a:rPr lang="kk-KZ" sz="2400" b="1" dirty="0" smtClean="0">
                  <a:solidFill>
                    <a:srgbClr val="FF0000"/>
                  </a:solidFill>
                  <a:latin typeface="Arial" pitchFamily="34" charset="0"/>
                  <a:cs typeface="Arial" pitchFamily="34" charset="0"/>
                </a:rPr>
                <a:t>Жаңа білімді бекіту «Жамбы ату» ұлттық  ойыны</a:t>
              </a:r>
            </a:p>
            <a:p>
              <a:pPr algn="ctr"/>
              <a:r>
                <a:rPr lang="kk-KZ" sz="2400" b="1" dirty="0" smtClean="0">
                  <a:solidFill>
                    <a:srgbClr val="0070C0"/>
                  </a:solidFill>
                  <a:latin typeface="Arial" pitchFamily="34" charset="0"/>
                  <a:cs typeface="Arial" pitchFamily="34" charset="0"/>
                </a:rPr>
                <a:t> </a:t>
              </a:r>
              <a:endParaRPr lang="ru-RU" sz="2400" dirty="0" smtClean="0">
                <a:solidFill>
                  <a:srgbClr val="0070C0"/>
                </a:solidFill>
                <a:latin typeface="Arial" pitchFamily="34" charset="0"/>
                <a:cs typeface="Arial" pitchFamily="34" charset="0"/>
              </a:endParaRPr>
            </a:p>
            <a:p>
              <a:pPr algn="ctr"/>
              <a:endParaRPr lang="en-US" sz="24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8" name="Полилиния 7"/>
          <p:cNvSpPr/>
          <p:nvPr/>
        </p:nvSpPr>
        <p:spPr>
          <a:xfrm>
            <a:off x="619290" y="257497"/>
            <a:ext cx="2942706" cy="1346662"/>
          </a:xfrm>
          <a:custGeom>
            <a:avLst/>
            <a:gdLst>
              <a:gd name="connsiteX0" fmla="*/ 390625 w 2809701"/>
              <a:gd name="connsiteY0" fmla="*/ 150300 h 1048298"/>
              <a:gd name="connsiteX1" fmla="*/ 266006 w 2809701"/>
              <a:gd name="connsiteY1" fmla="*/ 274919 h 1048298"/>
              <a:gd name="connsiteX2" fmla="*/ 266006 w 2809701"/>
              <a:gd name="connsiteY2" fmla="*/ 773379 h 1048298"/>
              <a:gd name="connsiteX3" fmla="*/ 390625 w 2809701"/>
              <a:gd name="connsiteY3" fmla="*/ 897998 h 1048298"/>
              <a:gd name="connsiteX4" fmla="*/ 2419074 w 2809701"/>
              <a:gd name="connsiteY4" fmla="*/ 897998 h 1048298"/>
              <a:gd name="connsiteX5" fmla="*/ 2543693 w 2809701"/>
              <a:gd name="connsiteY5" fmla="*/ 773379 h 1048298"/>
              <a:gd name="connsiteX6" fmla="*/ 2543693 w 2809701"/>
              <a:gd name="connsiteY6" fmla="*/ 274919 h 1048298"/>
              <a:gd name="connsiteX7" fmla="*/ 2419074 w 2809701"/>
              <a:gd name="connsiteY7" fmla="*/ 150300 h 1048298"/>
              <a:gd name="connsiteX8" fmla="*/ 174720 w 2809701"/>
              <a:gd name="connsiteY8" fmla="*/ 0 h 1048298"/>
              <a:gd name="connsiteX9" fmla="*/ 2634981 w 2809701"/>
              <a:gd name="connsiteY9" fmla="*/ 0 h 1048298"/>
              <a:gd name="connsiteX10" fmla="*/ 2809701 w 2809701"/>
              <a:gd name="connsiteY10" fmla="*/ 174720 h 1048298"/>
              <a:gd name="connsiteX11" fmla="*/ 2809701 w 2809701"/>
              <a:gd name="connsiteY11" fmla="*/ 873578 h 1048298"/>
              <a:gd name="connsiteX12" fmla="*/ 2634981 w 2809701"/>
              <a:gd name="connsiteY12" fmla="*/ 1048298 h 1048298"/>
              <a:gd name="connsiteX13" fmla="*/ 174720 w 2809701"/>
              <a:gd name="connsiteY13" fmla="*/ 1048298 h 1048298"/>
              <a:gd name="connsiteX14" fmla="*/ 0 w 2809701"/>
              <a:gd name="connsiteY14" fmla="*/ 873578 h 1048298"/>
              <a:gd name="connsiteX15" fmla="*/ 0 w 2809701"/>
              <a:gd name="connsiteY15" fmla="*/ 174720 h 1048298"/>
              <a:gd name="connsiteX16" fmla="*/ 174720 w 2809701"/>
              <a:gd name="connsiteY16" fmla="*/ 0 h 1048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809701" h="1048298">
                <a:moveTo>
                  <a:pt x="390625" y="150300"/>
                </a:moveTo>
                <a:cubicBezTo>
                  <a:pt x="321800" y="150300"/>
                  <a:pt x="266006" y="206094"/>
                  <a:pt x="266006" y="274919"/>
                </a:cubicBezTo>
                <a:lnTo>
                  <a:pt x="266006" y="773379"/>
                </a:lnTo>
                <a:cubicBezTo>
                  <a:pt x="266006" y="842204"/>
                  <a:pt x="321800" y="897998"/>
                  <a:pt x="390625" y="897998"/>
                </a:cubicBezTo>
                <a:lnTo>
                  <a:pt x="2419074" y="897998"/>
                </a:lnTo>
                <a:cubicBezTo>
                  <a:pt x="2487899" y="897998"/>
                  <a:pt x="2543693" y="842204"/>
                  <a:pt x="2543693" y="773379"/>
                </a:cubicBezTo>
                <a:lnTo>
                  <a:pt x="2543693" y="274919"/>
                </a:lnTo>
                <a:cubicBezTo>
                  <a:pt x="2543693" y="206094"/>
                  <a:pt x="2487899" y="150300"/>
                  <a:pt x="2419074" y="150300"/>
                </a:cubicBezTo>
                <a:close/>
                <a:moveTo>
                  <a:pt x="174720" y="0"/>
                </a:moveTo>
                <a:lnTo>
                  <a:pt x="2634981" y="0"/>
                </a:lnTo>
                <a:cubicBezTo>
                  <a:pt x="2731476" y="0"/>
                  <a:pt x="2809701" y="78225"/>
                  <a:pt x="2809701" y="174720"/>
                </a:cubicBezTo>
                <a:lnTo>
                  <a:pt x="2809701" y="873578"/>
                </a:lnTo>
                <a:cubicBezTo>
                  <a:pt x="2809701" y="970073"/>
                  <a:pt x="2731476" y="1048298"/>
                  <a:pt x="2634981" y="1048298"/>
                </a:cubicBezTo>
                <a:lnTo>
                  <a:pt x="174720" y="1048298"/>
                </a:lnTo>
                <a:cubicBezTo>
                  <a:pt x="78225" y="1048298"/>
                  <a:pt x="0" y="970073"/>
                  <a:pt x="0" y="873578"/>
                </a:cubicBezTo>
                <a:lnTo>
                  <a:pt x="0" y="174720"/>
                </a:lnTo>
                <a:cubicBezTo>
                  <a:pt x="0" y="78225"/>
                  <a:pt x="78225" y="0"/>
                  <a:pt x="174720" y="0"/>
                </a:cubicBezTo>
                <a:close/>
              </a:path>
            </a:pathLst>
          </a:custGeom>
          <a:gradFill flip="none" rotWithShape="1">
            <a:gsLst>
              <a:gs pos="0">
                <a:srgbClr val="C00000"/>
              </a:gs>
              <a:gs pos="36000">
                <a:schemeClr val="bg1"/>
              </a:gs>
              <a:gs pos="60000">
                <a:srgbClr val="C00000"/>
              </a:gs>
              <a:gs pos="89000">
                <a:schemeClr val="accent2">
                  <a:lumMod val="75000"/>
                </a:schemeClr>
              </a:gs>
            </a:gsLst>
            <a:lin ang="5400000" scaled="1"/>
            <a:tileRect/>
          </a:gradFill>
          <a:ln>
            <a:gradFill>
              <a:gsLst>
                <a:gs pos="0">
                  <a:schemeClr val="tx2">
                    <a:lumMod val="50000"/>
                  </a:schemeClr>
                </a:gs>
                <a:gs pos="46000">
                  <a:schemeClr val="bg1"/>
                </a:gs>
                <a:gs pos="56000">
                  <a:schemeClr val="tx2">
                    <a:lumMod val="50000"/>
                  </a:schemeClr>
                </a:gs>
                <a:gs pos="32246">
                  <a:srgbClr val="BDBFC3"/>
                </a:gs>
                <a:gs pos="89000">
                  <a:schemeClr val="bg1">
                    <a:lumMod val="85000"/>
                  </a:schemeClr>
                </a:gs>
              </a:gsLst>
              <a:lin ang="54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Прямоугольник 11"/>
          <p:cNvSpPr/>
          <p:nvPr/>
        </p:nvSpPr>
        <p:spPr>
          <a:xfrm>
            <a:off x="1001679" y="223064"/>
            <a:ext cx="2177935" cy="365760"/>
          </a:xfrm>
          <a:prstGeom prst="rect">
            <a:avLst/>
          </a:prstGeom>
          <a:gradFill flip="none" rotWithShape="1">
            <a:gsLst>
              <a:gs pos="12000">
                <a:srgbClr val="C00000"/>
              </a:gs>
              <a:gs pos="56000">
                <a:schemeClr val="accent2">
                  <a:lumMod val="60000"/>
                  <a:lumOff val="40000"/>
                </a:schemeClr>
              </a:gs>
              <a:gs pos="94000">
                <a:schemeClr val="accent2">
                  <a:lumMod val="60000"/>
                  <a:lumOff val="40000"/>
                </a:schemeClr>
              </a:gs>
            </a:gsLst>
            <a:lin ang="5400000" scaled="1"/>
            <a:tileRect/>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Группа 27"/>
          <p:cNvGrpSpPr/>
          <p:nvPr/>
        </p:nvGrpSpPr>
        <p:grpSpPr>
          <a:xfrm>
            <a:off x="9277010" y="382385"/>
            <a:ext cx="2740646" cy="6306803"/>
            <a:chOff x="9279561" y="302453"/>
            <a:chExt cx="2740646" cy="6306803"/>
          </a:xfrm>
          <a:solidFill>
            <a:schemeClr val="accent2">
              <a:lumMod val="20000"/>
              <a:lumOff val="80000"/>
            </a:schemeClr>
          </a:solidFill>
        </p:grpSpPr>
        <p:grpSp>
          <p:nvGrpSpPr>
            <p:cNvPr id="18" name="Группа 23"/>
            <p:cNvGrpSpPr/>
            <p:nvPr/>
          </p:nvGrpSpPr>
          <p:grpSpPr>
            <a:xfrm>
              <a:off x="9279561" y="302453"/>
              <a:ext cx="2740646" cy="6306803"/>
              <a:chOff x="4424924" y="382385"/>
              <a:chExt cx="2740646" cy="6306803"/>
            </a:xfrm>
            <a:grpFill/>
          </p:grpSpPr>
          <p:sp>
            <p:nvSpPr>
              <p:cNvPr id="25" name="Прямоугольник 24"/>
              <p:cNvSpPr/>
              <p:nvPr/>
            </p:nvSpPr>
            <p:spPr>
              <a:xfrm>
                <a:off x="4424925" y="1179073"/>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Прямоугольный треугольник 25"/>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Прямоугольный треугольник 26"/>
              <p:cNvSpPr/>
              <p:nvPr/>
            </p:nvSpPr>
            <p:spPr>
              <a:xfrm flipH="1" flipV="1">
                <a:off x="4424924" y="5808094"/>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Прямоугольник 5"/>
            <p:cNvSpPr/>
            <p:nvPr/>
          </p:nvSpPr>
          <p:spPr>
            <a:xfrm>
              <a:off x="9287229" y="2152357"/>
              <a:ext cx="2574388" cy="769441"/>
            </a:xfrm>
            <a:prstGeom prst="rect">
              <a:avLst/>
            </a:prstGeom>
            <a:grpFill/>
          </p:spPr>
          <p:txBody>
            <a:bodyPr wrap="square">
              <a:spAutoFit/>
            </a:bodyPr>
            <a:lstStyle/>
            <a:p>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Кері байланыс</a:t>
              </a:r>
            </a:p>
            <a:p>
              <a:endParaRPr lang="en-US" sz="20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19" name="Группа 17"/>
          <p:cNvGrpSpPr/>
          <p:nvPr/>
        </p:nvGrpSpPr>
        <p:grpSpPr>
          <a:xfrm>
            <a:off x="6510784" y="382385"/>
            <a:ext cx="2743197" cy="6475615"/>
            <a:chOff x="6550431" y="277547"/>
            <a:chExt cx="2743197" cy="6475615"/>
          </a:xfrm>
          <a:solidFill>
            <a:schemeClr val="accent2">
              <a:lumMod val="60000"/>
              <a:lumOff val="40000"/>
            </a:schemeClr>
          </a:solidFill>
        </p:grpSpPr>
        <p:grpSp>
          <p:nvGrpSpPr>
            <p:cNvPr id="20" name="Группа 19"/>
            <p:cNvGrpSpPr/>
            <p:nvPr/>
          </p:nvGrpSpPr>
          <p:grpSpPr>
            <a:xfrm flipH="1">
              <a:off x="6550431" y="277547"/>
              <a:ext cx="2726578" cy="6475615"/>
              <a:chOff x="4438992" y="382385"/>
              <a:chExt cx="2726578" cy="6475615"/>
            </a:xfrm>
            <a:grpFill/>
          </p:grpSpPr>
          <p:sp>
            <p:nvSpPr>
              <p:cNvPr id="21" name="Прямоугольник 20"/>
              <p:cNvSpPr/>
              <p:nvPr/>
            </p:nvSpPr>
            <p:spPr>
              <a:xfrm>
                <a:off x="4438993" y="1263479"/>
                <a:ext cx="2726577" cy="471342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Прямоугольный треугольник 21"/>
              <p:cNvSpPr/>
              <p:nvPr/>
            </p:nvSpPr>
            <p:spPr>
              <a:xfrm flipH="1">
                <a:off x="4438993" y="382385"/>
                <a:ext cx="2726577"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Прямоугольный треугольник 22"/>
              <p:cNvSpPr/>
              <p:nvPr/>
            </p:nvSpPr>
            <p:spPr>
              <a:xfrm flipH="1" flipV="1">
                <a:off x="4438992" y="5976906"/>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Прямоугольник 4"/>
            <p:cNvSpPr/>
            <p:nvPr/>
          </p:nvSpPr>
          <p:spPr>
            <a:xfrm>
              <a:off x="6582293" y="1330036"/>
              <a:ext cx="2711335" cy="1015663"/>
            </a:xfrm>
            <a:prstGeom prst="rect">
              <a:avLst/>
            </a:prstGeom>
            <a:grpFill/>
          </p:spPr>
          <p:txBody>
            <a:bodyPr wrap="square">
              <a:spAutoFit/>
            </a:bodyPr>
            <a:lstStyle/>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grpSp>
        <p:nvGrpSpPr>
          <p:cNvPr id="24" name="Группа 16"/>
          <p:cNvGrpSpPr/>
          <p:nvPr/>
        </p:nvGrpSpPr>
        <p:grpSpPr>
          <a:xfrm>
            <a:off x="3902820" y="264910"/>
            <a:ext cx="2743343" cy="6391210"/>
            <a:chOff x="3869643" y="288383"/>
            <a:chExt cx="2771337" cy="6391210"/>
          </a:xfrm>
          <a:solidFill>
            <a:schemeClr val="accent2">
              <a:lumMod val="20000"/>
              <a:lumOff val="80000"/>
            </a:schemeClr>
          </a:solidFill>
        </p:grpSpPr>
        <p:grpSp>
          <p:nvGrpSpPr>
            <p:cNvPr id="28" name="Группа 18"/>
            <p:cNvGrpSpPr/>
            <p:nvPr/>
          </p:nvGrpSpPr>
          <p:grpSpPr>
            <a:xfrm>
              <a:off x="3869643" y="288383"/>
              <a:ext cx="2771337" cy="6391210"/>
              <a:chOff x="4452919" y="368316"/>
              <a:chExt cx="2771337" cy="6391210"/>
            </a:xfrm>
            <a:grpFill/>
          </p:grpSpPr>
          <p:sp>
            <p:nvSpPr>
              <p:cNvPr id="14" name="Прямоугольник 13"/>
              <p:cNvSpPr/>
              <p:nvPr/>
            </p:nvSpPr>
            <p:spPr>
              <a:xfrm>
                <a:off x="4452919" y="1235345"/>
                <a:ext cx="2771337" cy="46590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rgbClr val="0070C0"/>
                  </a:solidFill>
                  <a:latin typeface="Arial" pitchFamily="34" charset="0"/>
                  <a:cs typeface="Arial" pitchFamily="34" charset="0"/>
                </a:endParaRPr>
              </a:p>
            </p:txBody>
          </p:sp>
          <p:sp>
            <p:nvSpPr>
              <p:cNvPr id="15" name="Прямоугольный треугольник 14"/>
              <p:cNvSpPr/>
              <p:nvPr/>
            </p:nvSpPr>
            <p:spPr>
              <a:xfrm flipH="1">
                <a:off x="4467127" y="368316"/>
                <a:ext cx="2749192" cy="934497"/>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Прямоугольный треугольник 15"/>
              <p:cNvSpPr/>
              <p:nvPr/>
            </p:nvSpPr>
            <p:spPr>
              <a:xfrm flipH="1" flipV="1">
                <a:off x="4453059" y="5878432"/>
                <a:ext cx="2726578" cy="881094"/>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p:cNvSpPr txBox="1"/>
            <p:nvPr/>
          </p:nvSpPr>
          <p:spPr>
            <a:xfrm>
              <a:off x="3976992" y="1980880"/>
              <a:ext cx="2456817" cy="3231654"/>
            </a:xfrm>
            <a:prstGeom prst="rect">
              <a:avLst/>
            </a:prstGeom>
            <a:grpFill/>
          </p:spPr>
          <p:txBody>
            <a:bodyPr wrap="square" rtlCol="0">
              <a:spAutoFit/>
            </a:bodyPr>
            <a:lstStyle/>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400" dirty="0" smtClean="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kk-KZ" sz="2000" b="1" u="sng" dirty="0" smtClean="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endParaRPr lang="en-US" sz="2000" b="1" u="sng" dirty="0">
                <a:solidFill>
                  <a:schemeClr val="accent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sp>
        <p:nvSpPr>
          <p:cNvPr id="29" name="Прямоугольник 28"/>
          <p:cNvSpPr/>
          <p:nvPr/>
        </p:nvSpPr>
        <p:spPr>
          <a:xfrm>
            <a:off x="6766560" y="1744392"/>
            <a:ext cx="2441764" cy="2431435"/>
          </a:xfrm>
          <a:prstGeom prst="rect">
            <a:avLst/>
          </a:prstGeom>
        </p:spPr>
        <p:txBody>
          <a:bodyPr wrap="square">
            <a:spAutoFit/>
          </a:bodyPr>
          <a:lstStyle/>
          <a:p>
            <a:endParaRPr lang="kk-KZ" sz="2800" b="1" dirty="0" smtClean="0">
              <a:solidFill>
                <a:srgbClr val="FF0000"/>
              </a:solidFill>
              <a:latin typeface="Arial" pitchFamily="34" charset="0"/>
              <a:cs typeface="Arial" pitchFamily="34" charset="0"/>
            </a:endParaRPr>
          </a:p>
          <a:p>
            <a:r>
              <a:rPr lang="kk-KZ" sz="2800" dirty="0" smtClean="0">
                <a:solidFill>
                  <a:srgbClr val="FF0000"/>
                </a:solidFill>
              </a:rPr>
              <a:t> </a:t>
            </a: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Үй </a:t>
            </a: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тапсырмасы</a:t>
            </a:r>
            <a:r>
              <a:rPr lang="kk-KZ" sz="2400" b="1" u="sng" dirty="0" smtClean="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r>
              <a:rPr lang="kk-KZ" sz="2400" dirty="0" smtClean="0">
                <a:effectLst>
                  <a:outerShdw blurRad="38100" dist="38100" dir="2700000" algn="tl">
                    <a:srgbClr val="000000">
                      <a:alpha val="43137"/>
                    </a:srgbClr>
                  </a:outerShdw>
                </a:effectLst>
                <a:latin typeface="Arial" pitchFamily="34" charset="0"/>
                <a:cs typeface="Arial" pitchFamily="34" charset="0"/>
              </a:rPr>
              <a:t> </a:t>
            </a:r>
            <a:r>
              <a:rPr lang="kk-KZ" sz="2400" dirty="0" smtClean="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kk-KZ" sz="2400" dirty="0" smtClean="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Мәтін мазмұнын айту.</a:t>
            </a:r>
          </a:p>
          <a:p>
            <a:r>
              <a:rPr lang="kk-KZ" sz="2400" dirty="0" smtClean="0">
                <a:effectLst>
                  <a:outerShdw blurRad="38100" dist="38100" dir="2700000" algn="tl">
                    <a:srgbClr val="000000">
                      <a:alpha val="43137"/>
                    </a:srgbClr>
                  </a:outerShdw>
                </a:effectLst>
                <a:latin typeface="Arial" pitchFamily="34" charset="0"/>
                <a:cs typeface="Arial" pitchFamily="34" charset="0"/>
              </a:rPr>
              <a:t> </a:t>
            </a:r>
            <a:r>
              <a:rPr lang="kk-KZ" sz="2400"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 </a:t>
            </a:r>
            <a:endParaRPr lang="ru-RU" sz="2400" dirty="0">
              <a:solidFill>
                <a:srgbClr val="0070C0"/>
              </a:solidFill>
              <a:effectLst>
                <a:outerShdw blurRad="38100" dist="38100" dir="2700000" algn="tl">
                  <a:srgbClr val="000000">
                    <a:alpha val="43137"/>
                  </a:srgbClr>
                </a:outerShdw>
              </a:effectLst>
              <a:latin typeface="Arial" pitchFamily="34" charset="0"/>
              <a:cs typeface="Arial" pitchFamily="34" charset="0"/>
            </a:endParaRPr>
          </a:p>
        </p:txBody>
      </p:sp>
      <p:sp>
        <p:nvSpPr>
          <p:cNvPr id="1025" name="Rectangle 1"/>
          <p:cNvSpPr>
            <a:spLocks noChangeArrowheads="1"/>
          </p:cNvSpPr>
          <p:nvPr/>
        </p:nvSpPr>
        <p:spPr bwMode="auto">
          <a:xfrm>
            <a:off x="548639" y="3011368"/>
            <a:ext cx="2940149"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i="0" u="none" strike="noStrike" cap="none" normalizeH="0" baseline="0" dirty="0" smtClean="0">
                <a:ln>
                  <a:noFill/>
                </a:ln>
                <a:solidFill>
                  <a:srgbClr val="FF0000"/>
                </a:solidFill>
                <a:effectLst/>
                <a:latin typeface="Arial"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kk-KZ" sz="2400" dirty="0" smtClean="0">
                <a:solidFill>
                  <a:srgbClr val="FF0000"/>
                </a:solidFill>
                <a:latin typeface="Arial" pitchFamily="34" charset="0"/>
                <a:cs typeface="Times New Roman" pitchFamily="18" charset="0"/>
              </a:rPr>
              <a:t> </a:t>
            </a:r>
            <a:r>
              <a:rPr kumimoji="0" lang="kk-KZ" sz="2400" b="1" i="0" u="none" strike="noStrike" cap="none" normalizeH="0" baseline="0" dirty="0" smtClean="0">
                <a:ln>
                  <a:noFill/>
                </a:ln>
                <a:solidFill>
                  <a:srgbClr val="FF0000"/>
                </a:solidFill>
                <a:effectLst/>
                <a:latin typeface="Arial" pitchFamily="34" charset="0"/>
                <a:cs typeface="Times New Roman" pitchFamily="18" charset="0"/>
              </a:rPr>
              <a:t>Дескриптор:</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i="0" u="none" strike="noStrike" cap="none" normalizeH="0" baseline="0" dirty="0" smtClean="0">
                <a:ln>
                  <a:noFill/>
                </a:ln>
                <a:solidFill>
                  <a:schemeClr val="tx1"/>
                </a:solidFill>
                <a:effectLst/>
                <a:latin typeface="Arial" pitchFamily="34" charset="0"/>
                <a:cs typeface="Times New Roman" pitchFamily="18" charset="0"/>
              </a:rPr>
              <a:t>Жауап берілген әрбір сұраққа 1балл</a:t>
            </a:r>
            <a:endParaRPr kumimoji="0" lang="kk-KZ" sz="2400" i="0" u="none" strike="noStrike" cap="none" normalizeH="0" baseline="0" dirty="0" smtClean="0">
              <a:ln>
                <a:noFill/>
              </a:ln>
              <a:solidFill>
                <a:schemeClr val="tx1"/>
              </a:solidFill>
              <a:effectLst/>
              <a:latin typeface="Arial" pitchFamily="34" charset="0"/>
              <a:cs typeface="Arial" pitchFamily="34" charset="0"/>
            </a:endParaRPr>
          </a:p>
        </p:txBody>
      </p:sp>
      <p:sp>
        <p:nvSpPr>
          <p:cNvPr id="32" name="Прямоугольник 31"/>
          <p:cNvSpPr/>
          <p:nvPr/>
        </p:nvSpPr>
        <p:spPr>
          <a:xfrm>
            <a:off x="9250878" y="2723828"/>
            <a:ext cx="2588821" cy="830997"/>
          </a:xfrm>
          <a:prstGeom prst="rect">
            <a:avLst/>
          </a:prstGeom>
        </p:spPr>
        <p:txBody>
          <a:bodyPr wrap="square">
            <a:spAutoFit/>
          </a:bodyPr>
          <a:lstStyle/>
          <a:p>
            <a:r>
              <a:rPr lang="kk-KZ" sz="2400" dirty="0" smtClean="0">
                <a:effectLst>
                  <a:outerShdw blurRad="38100" dist="38100" dir="2700000" algn="tl">
                    <a:srgbClr val="000000">
                      <a:alpha val="43137"/>
                    </a:srgbClr>
                  </a:outerShdw>
                </a:effectLst>
                <a:latin typeface="Arial" pitchFamily="34" charset="0"/>
                <a:cs typeface="Arial" pitchFamily="34" charset="0"/>
              </a:rPr>
              <a:t>«Мектеп  білім  </a:t>
            </a:r>
            <a:r>
              <a:rPr lang="kk-KZ" sz="2400" dirty="0" smtClean="0">
                <a:effectLst>
                  <a:outerShdw blurRad="38100" dist="38100" dir="2700000" algn="tl">
                    <a:srgbClr val="000000">
                      <a:alpha val="43137"/>
                    </a:srgbClr>
                  </a:outerShdw>
                </a:effectLst>
                <a:latin typeface="Arial" pitchFamily="34" charset="0"/>
                <a:cs typeface="Arial" pitchFamily="34" charset="0"/>
              </a:rPr>
              <a:t>кемесі</a:t>
            </a:r>
            <a:r>
              <a:rPr lang="kk-KZ" sz="2400" dirty="0" smtClean="0">
                <a:effectLst>
                  <a:outerShdw blurRad="38100" dist="38100" dir="2700000" algn="tl">
                    <a:srgbClr val="000000">
                      <a:alpha val="43137"/>
                    </a:srgbClr>
                  </a:outerShdw>
                </a:effectLst>
                <a:latin typeface="Arial" pitchFamily="34" charset="0"/>
                <a:cs typeface="Arial" pitchFamily="34" charset="0"/>
              </a:rPr>
              <a:t>» </a:t>
            </a:r>
            <a:endParaRPr lang="ru-RU" sz="2400" dirty="0">
              <a:effectLst>
                <a:outerShdw blurRad="38100" dist="38100" dir="2700000" algn="tl">
                  <a:srgbClr val="000000">
                    <a:alpha val="43137"/>
                  </a:srgbClr>
                </a:outerShdw>
              </a:effectLst>
              <a:latin typeface="Arial" pitchFamily="34" charset="0"/>
              <a:cs typeface="Arial" pitchFamily="34" charset="0"/>
            </a:endParaRPr>
          </a:p>
        </p:txBody>
      </p:sp>
      <p:sp>
        <p:nvSpPr>
          <p:cNvPr id="33" name="Прямоугольник 32"/>
          <p:cNvSpPr/>
          <p:nvPr/>
        </p:nvSpPr>
        <p:spPr>
          <a:xfrm>
            <a:off x="4120737" y="2339439"/>
            <a:ext cx="2565069" cy="1138773"/>
          </a:xfrm>
          <a:prstGeom prst="rect">
            <a:avLst/>
          </a:prstGeom>
        </p:spPr>
        <p:txBody>
          <a:bodyPr wrap="square">
            <a:spAutoFit/>
          </a:bodyPr>
          <a:lstStyle/>
          <a:p>
            <a:r>
              <a:rPr lang="kk-KZ"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a:t>
            </a:r>
            <a:r>
              <a:rPr lang="kk-KZ" sz="2400" u="sng"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a:t>
            </a:r>
            <a:r>
              <a:rPr lang="kk-KZ" sz="2400" b="1" u="sng"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Бағалау  </a:t>
            </a:r>
          </a:p>
          <a:p>
            <a:r>
              <a:rPr lang="kk-KZ" sz="24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a:t>
            </a:r>
            <a:r>
              <a:rPr lang="kk-KZ" sz="2400" b="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a:t>
            </a:r>
            <a:r>
              <a:rPr lang="kk-KZ" sz="2000" dirty="0" smtClean="0">
                <a:effectLst>
                  <a:outerShdw blurRad="38100" dist="38100" dir="2700000" algn="tl">
                    <a:srgbClr val="000000">
                      <a:alpha val="43137"/>
                    </a:srgbClr>
                  </a:outerShdw>
                </a:effectLst>
                <a:latin typeface="Arial" pitchFamily="34" charset="0"/>
                <a:cs typeface="Arial" pitchFamily="34" charset="0"/>
              </a:rPr>
              <a:t>«Табиғат   қорғаушысы</a:t>
            </a:r>
            <a:r>
              <a:rPr lang="kk-KZ" sz="2000" dirty="0" smtClean="0">
                <a:effectLst>
                  <a:outerShdw blurRad="38100" dist="38100" dir="2700000" algn="tl">
                    <a:srgbClr val="000000">
                      <a:alpha val="43137"/>
                    </a:srgbClr>
                  </a:outerShdw>
                </a:effectLst>
                <a:latin typeface="Arial" pitchFamily="34" charset="0"/>
                <a:cs typeface="Arial" pitchFamily="34" charset="0"/>
              </a:rPr>
              <a:t>»</a:t>
            </a:r>
            <a:r>
              <a:rPr lang="kk-KZ" sz="2000" dirty="0" smtClean="0">
                <a:solidFill>
                  <a:schemeClr val="tx1">
                    <a:lumMod val="95000"/>
                    <a:lumOff val="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ru-RU" sz="2000" dirty="0"/>
          </a:p>
        </p:txBody>
      </p:sp>
    </p:spTree>
    <p:custDataLst>
      <p:tags r:id="rId1"/>
    </p:custDataLst>
    <p:extLst>
      <p:ext uri="{BB962C8B-B14F-4D97-AF65-F5344CB8AC3E}">
        <p14:creationId xmlns:p14="http://schemas.microsoft.com/office/powerpoint/2010/main" xmlns="" val="184612487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advTm="24050">
        <p15:prstTrans prst="pageCurlDouble"/>
      </p:transition>
    </mc:Choice>
    <mc:Fallback>
      <p:transition spd="slow" advTm="2405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1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ipe(left)">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1|3.5|6.1|6.6"/>
</p:tagLst>
</file>

<file path=ppt/tags/tag2.xml><?xml version="1.0" encoding="utf-8"?>
<p:tagLst xmlns:a="http://schemas.openxmlformats.org/drawingml/2006/main" xmlns:r="http://schemas.openxmlformats.org/officeDocument/2006/relationships" xmlns:p="http://schemas.openxmlformats.org/presentationml/2006/main">
  <p:tag name="TIMING" val="|2.1|3.5|6.1|6.6"/>
</p:tagLst>
</file>

<file path=ppt/tags/tag3.xml><?xml version="1.0" encoding="utf-8"?>
<p:tagLst xmlns:a="http://schemas.openxmlformats.org/drawingml/2006/main" xmlns:r="http://schemas.openxmlformats.org/officeDocument/2006/relationships" xmlns:p="http://schemas.openxmlformats.org/presentationml/2006/main">
  <p:tag name="TIMING" val="|2.1|3.5|6.1|6.6"/>
</p:tagLst>
</file>

<file path=ppt/tags/tag4.xml><?xml version="1.0" encoding="utf-8"?>
<p:tagLst xmlns:a="http://schemas.openxmlformats.org/drawingml/2006/main" xmlns:r="http://schemas.openxmlformats.org/officeDocument/2006/relationships" xmlns:p="http://schemas.openxmlformats.org/presentationml/2006/main">
  <p:tag name="TIMING" val="|2.1|3.5|6.1|6.6"/>
</p:tagLst>
</file>

<file path=ppt/tags/tag5.xml><?xml version="1.0" encoding="utf-8"?>
<p:tagLst xmlns:a="http://schemas.openxmlformats.org/drawingml/2006/main" xmlns:r="http://schemas.openxmlformats.org/officeDocument/2006/relationships" xmlns:p="http://schemas.openxmlformats.org/presentationml/2006/main">
  <p:tag name="TIMING" val="|2.1|3.5|6.1|6.6"/>
</p:tagLst>
</file>

<file path=ppt/tags/tag6.xml><?xml version="1.0" encoding="utf-8"?>
<p:tagLst xmlns:a="http://schemas.openxmlformats.org/drawingml/2006/main" xmlns:r="http://schemas.openxmlformats.org/officeDocument/2006/relationships" xmlns:p="http://schemas.openxmlformats.org/presentationml/2006/main">
  <p:tag name="TIMING" val="|2.1|3.5|6.1|6.6"/>
</p:tagLst>
</file>

<file path=ppt/tags/tag7.xml><?xml version="1.0" encoding="utf-8"?>
<p:tagLst xmlns:a="http://schemas.openxmlformats.org/drawingml/2006/main" xmlns:r="http://schemas.openxmlformats.org/officeDocument/2006/relationships" xmlns:p="http://schemas.openxmlformats.org/presentationml/2006/main">
  <p:tag name="TIMING" val="|2.1|3.5|6.1|6.6"/>
</p:tagLst>
</file>

<file path=ppt/tags/tag8.xml><?xml version="1.0" encoding="utf-8"?>
<p:tagLst xmlns:a="http://schemas.openxmlformats.org/drawingml/2006/main" xmlns:r="http://schemas.openxmlformats.org/officeDocument/2006/relationships" xmlns:p="http://schemas.openxmlformats.org/presentationml/2006/main">
  <p:tag name="TIMING" val="|2.1|3.5|6.1|6.6"/>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TotalTime>
  <Words>417</Words>
  <Application>Microsoft Office PowerPoint</Application>
  <PresentationFormat>Произвольный</PresentationFormat>
  <Paragraphs>138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Самат</dc:creator>
  <cp:lastModifiedBy>Пользователь</cp:lastModifiedBy>
  <cp:revision>21</cp:revision>
  <dcterms:created xsi:type="dcterms:W3CDTF">2021-05-02T19:36:19Z</dcterms:created>
  <dcterms:modified xsi:type="dcterms:W3CDTF">2022-02-22T07:02:53Z</dcterms:modified>
</cp:coreProperties>
</file>