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ags/tag5.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1" r:id="rId3"/>
    <p:sldId id="257" r:id="rId4"/>
    <p:sldId id="259" r:id="rId5"/>
    <p:sldId id="260" r:id="rId6"/>
    <p:sldId id="265" r:id="rId7"/>
    <p:sldId id="266"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33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80" d="100"/>
          <a:sy n="80" d="100"/>
        </p:scale>
        <p:origin x="-318" y="22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Дата 3"/>
          <p:cNvSpPr>
            <a:spLocks noGrp="1"/>
          </p:cNvSpPr>
          <p:nvPr>
            <p:ph type="dt" sz="half" idx="10"/>
          </p:nvPr>
        </p:nvSpPr>
        <p:spPr/>
        <p:txBody>
          <a:bodyPr/>
          <a:lstStyle/>
          <a:p>
            <a:fld id="{96ACE986-B341-476F-87F2-F6031C194906}" type="datetimeFigureOut">
              <a:rPr lang="en-US" smtClean="0"/>
              <a:pPr/>
              <a:t>2/22/2022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1650686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96ACE986-B341-476F-87F2-F6031C194906}" type="datetimeFigureOut">
              <a:rPr lang="en-US" smtClean="0"/>
              <a:pPr/>
              <a:t>2/22/2022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313301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96ACE986-B341-476F-87F2-F6031C194906}" type="datetimeFigureOut">
              <a:rPr lang="en-US" smtClean="0"/>
              <a:pPr/>
              <a:t>2/22/2022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1457932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p>
            <a:fld id="{96ACE986-B341-476F-87F2-F6031C194906}" type="datetimeFigureOut">
              <a:rPr lang="en-US" smtClean="0"/>
              <a:pPr/>
              <a:t>2/22/2022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274378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6ACE986-B341-476F-87F2-F6031C194906}" type="datetimeFigureOut">
              <a:rPr lang="en-US" smtClean="0"/>
              <a:pPr/>
              <a:t>2/22/2022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3559251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p:cNvSpPr>
            <a:spLocks noGrp="1"/>
          </p:cNvSpPr>
          <p:nvPr>
            <p:ph type="dt" sz="half" idx="10"/>
          </p:nvPr>
        </p:nvSpPr>
        <p:spPr/>
        <p:txBody>
          <a:bodyPr/>
          <a:lstStyle/>
          <a:p>
            <a:fld id="{96ACE986-B341-476F-87F2-F6031C194906}" type="datetimeFigureOut">
              <a:rPr lang="en-US" smtClean="0"/>
              <a:pPr/>
              <a:t>2/22/2022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1487432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p:cNvSpPr>
            <a:spLocks noGrp="1"/>
          </p:cNvSpPr>
          <p:nvPr>
            <p:ph type="dt" sz="half" idx="10"/>
          </p:nvPr>
        </p:nvSpPr>
        <p:spPr/>
        <p:txBody>
          <a:bodyPr/>
          <a:lstStyle/>
          <a:p>
            <a:fld id="{96ACE986-B341-476F-87F2-F6031C194906}" type="datetimeFigureOut">
              <a:rPr lang="en-US" smtClean="0"/>
              <a:pPr/>
              <a:t>2/22/2022</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3587557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2"/>
          <p:cNvSpPr>
            <a:spLocks noGrp="1"/>
          </p:cNvSpPr>
          <p:nvPr>
            <p:ph type="dt" sz="half" idx="10"/>
          </p:nvPr>
        </p:nvSpPr>
        <p:spPr/>
        <p:txBody>
          <a:bodyPr/>
          <a:lstStyle/>
          <a:p>
            <a:fld id="{96ACE986-B341-476F-87F2-F6031C194906}" type="datetimeFigureOut">
              <a:rPr lang="en-US" smtClean="0"/>
              <a:pPr/>
              <a:t>2/22/2022</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3854347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6ACE986-B341-476F-87F2-F6031C194906}" type="datetimeFigureOut">
              <a:rPr lang="en-US" smtClean="0"/>
              <a:pPr/>
              <a:t>2/22/2022</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332441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6ACE986-B341-476F-87F2-F6031C194906}" type="datetimeFigureOut">
              <a:rPr lang="en-US" smtClean="0"/>
              <a:pPr/>
              <a:t>2/22/2022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3818351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6ACE986-B341-476F-87F2-F6031C194906}" type="datetimeFigureOut">
              <a:rPr lang="en-US" smtClean="0"/>
              <a:pPr/>
              <a:t>2/22/2022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141182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ACE986-B341-476F-87F2-F6031C194906}" type="datetimeFigureOut">
              <a:rPr lang="en-US" smtClean="0"/>
              <a:pPr/>
              <a:t>2/22/2022</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E37B81-435B-40E6-A62B-506816C6C3F3}" type="slidenum">
              <a:rPr lang="en-US" smtClean="0"/>
              <a:pPr/>
              <a:t>‹#›</a:t>
            </a:fld>
            <a:endParaRPr lang="en-US"/>
          </a:p>
        </p:txBody>
      </p:sp>
    </p:spTree>
    <p:extLst>
      <p:ext uri="{BB962C8B-B14F-4D97-AF65-F5344CB8AC3E}">
        <p14:creationId xmlns:p14="http://schemas.microsoft.com/office/powerpoint/2010/main" xmlns="" val="176729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2338" y="409652"/>
            <a:ext cx="4056611" cy="5927869"/>
          </a:xfrm>
          <a:prstGeom prst="roundRect">
            <a:avLst>
              <a:gd name="adj" fmla="val 9755"/>
            </a:avLst>
          </a:prstGeom>
          <a:solidFill>
            <a:srgbClr val="FF339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1001679" y="315543"/>
            <a:ext cx="2177935" cy="781396"/>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Овал 10"/>
          <p:cNvSpPr/>
          <p:nvPr/>
        </p:nvSpPr>
        <p:spPr>
          <a:xfrm>
            <a:off x="2639284" y="721566"/>
            <a:ext cx="318654" cy="324195"/>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Овал 9"/>
          <p:cNvSpPr/>
          <p:nvPr/>
        </p:nvSpPr>
        <p:spPr>
          <a:xfrm>
            <a:off x="1221275" y="721563"/>
            <a:ext cx="315883" cy="324196"/>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6"/>
          <p:cNvGrpSpPr/>
          <p:nvPr/>
        </p:nvGrpSpPr>
        <p:grpSpPr>
          <a:xfrm>
            <a:off x="336657" y="1191048"/>
            <a:ext cx="3507971" cy="4752192"/>
            <a:chOff x="336657" y="1191048"/>
            <a:chExt cx="3507971" cy="4752192"/>
          </a:xfrm>
        </p:grpSpPr>
        <p:sp>
          <p:nvSpPr>
            <p:cNvPr id="13" name="Прямоугольник 12"/>
            <p:cNvSpPr/>
            <p:nvPr/>
          </p:nvSpPr>
          <p:spPr>
            <a:xfrm>
              <a:off x="336657" y="1191048"/>
              <a:ext cx="3507971" cy="4752192"/>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59253" y="2044373"/>
              <a:ext cx="2932039" cy="954107"/>
            </a:xfrm>
            <a:prstGeom prst="rect">
              <a:avLst/>
            </a:prstGeom>
            <a:noFill/>
          </p:spPr>
          <p:txBody>
            <a:bodyPr wrap="square" rtlCol="0">
              <a:spAutoFit/>
            </a:bodyPr>
            <a:lstStyle/>
            <a:p>
              <a:pPr algn="ctr"/>
              <a:r>
                <a:rPr lang="kk-KZ" sz="28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Ұйымдастыру бөлімі.</a:t>
              </a:r>
              <a:endParaRPr lang="en-US"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8" name="Полилиния 7"/>
          <p:cNvSpPr/>
          <p:nvPr/>
        </p:nvSpPr>
        <p:spPr>
          <a:xfrm>
            <a:off x="619290" y="257497"/>
            <a:ext cx="2942706" cy="1346662"/>
          </a:xfrm>
          <a:custGeom>
            <a:avLst/>
            <a:gdLst>
              <a:gd name="connsiteX0" fmla="*/ 390625 w 2809701"/>
              <a:gd name="connsiteY0" fmla="*/ 150300 h 1048298"/>
              <a:gd name="connsiteX1" fmla="*/ 266006 w 2809701"/>
              <a:gd name="connsiteY1" fmla="*/ 274919 h 1048298"/>
              <a:gd name="connsiteX2" fmla="*/ 266006 w 2809701"/>
              <a:gd name="connsiteY2" fmla="*/ 773379 h 1048298"/>
              <a:gd name="connsiteX3" fmla="*/ 390625 w 2809701"/>
              <a:gd name="connsiteY3" fmla="*/ 897998 h 1048298"/>
              <a:gd name="connsiteX4" fmla="*/ 2419074 w 2809701"/>
              <a:gd name="connsiteY4" fmla="*/ 897998 h 1048298"/>
              <a:gd name="connsiteX5" fmla="*/ 2543693 w 2809701"/>
              <a:gd name="connsiteY5" fmla="*/ 773379 h 1048298"/>
              <a:gd name="connsiteX6" fmla="*/ 2543693 w 2809701"/>
              <a:gd name="connsiteY6" fmla="*/ 274919 h 1048298"/>
              <a:gd name="connsiteX7" fmla="*/ 2419074 w 2809701"/>
              <a:gd name="connsiteY7" fmla="*/ 150300 h 1048298"/>
              <a:gd name="connsiteX8" fmla="*/ 174720 w 2809701"/>
              <a:gd name="connsiteY8" fmla="*/ 0 h 1048298"/>
              <a:gd name="connsiteX9" fmla="*/ 2634981 w 2809701"/>
              <a:gd name="connsiteY9" fmla="*/ 0 h 1048298"/>
              <a:gd name="connsiteX10" fmla="*/ 2809701 w 2809701"/>
              <a:gd name="connsiteY10" fmla="*/ 174720 h 1048298"/>
              <a:gd name="connsiteX11" fmla="*/ 2809701 w 2809701"/>
              <a:gd name="connsiteY11" fmla="*/ 873578 h 1048298"/>
              <a:gd name="connsiteX12" fmla="*/ 2634981 w 2809701"/>
              <a:gd name="connsiteY12" fmla="*/ 1048298 h 1048298"/>
              <a:gd name="connsiteX13" fmla="*/ 174720 w 2809701"/>
              <a:gd name="connsiteY13" fmla="*/ 1048298 h 1048298"/>
              <a:gd name="connsiteX14" fmla="*/ 0 w 2809701"/>
              <a:gd name="connsiteY14" fmla="*/ 873578 h 1048298"/>
              <a:gd name="connsiteX15" fmla="*/ 0 w 2809701"/>
              <a:gd name="connsiteY15" fmla="*/ 174720 h 1048298"/>
              <a:gd name="connsiteX16" fmla="*/ 174720 w 2809701"/>
              <a:gd name="connsiteY16" fmla="*/ 0 h 104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701" h="1048298">
                <a:moveTo>
                  <a:pt x="390625" y="150300"/>
                </a:moveTo>
                <a:cubicBezTo>
                  <a:pt x="321800" y="150300"/>
                  <a:pt x="266006" y="206094"/>
                  <a:pt x="266006" y="274919"/>
                </a:cubicBezTo>
                <a:lnTo>
                  <a:pt x="266006" y="773379"/>
                </a:lnTo>
                <a:cubicBezTo>
                  <a:pt x="266006" y="842204"/>
                  <a:pt x="321800" y="897998"/>
                  <a:pt x="390625" y="897998"/>
                </a:cubicBezTo>
                <a:lnTo>
                  <a:pt x="2419074" y="897998"/>
                </a:lnTo>
                <a:cubicBezTo>
                  <a:pt x="2487899" y="897998"/>
                  <a:pt x="2543693" y="842204"/>
                  <a:pt x="2543693" y="773379"/>
                </a:cubicBezTo>
                <a:lnTo>
                  <a:pt x="2543693" y="274919"/>
                </a:lnTo>
                <a:cubicBezTo>
                  <a:pt x="2543693" y="206094"/>
                  <a:pt x="2487899" y="150300"/>
                  <a:pt x="2419074" y="150300"/>
                </a:cubicBezTo>
                <a:close/>
                <a:moveTo>
                  <a:pt x="174720" y="0"/>
                </a:moveTo>
                <a:lnTo>
                  <a:pt x="2634981" y="0"/>
                </a:lnTo>
                <a:cubicBezTo>
                  <a:pt x="2731476" y="0"/>
                  <a:pt x="2809701" y="78225"/>
                  <a:pt x="2809701" y="174720"/>
                </a:cubicBezTo>
                <a:lnTo>
                  <a:pt x="2809701" y="873578"/>
                </a:lnTo>
                <a:cubicBezTo>
                  <a:pt x="2809701" y="970073"/>
                  <a:pt x="2731476" y="1048298"/>
                  <a:pt x="2634981" y="1048298"/>
                </a:cubicBezTo>
                <a:lnTo>
                  <a:pt x="174720" y="1048298"/>
                </a:lnTo>
                <a:cubicBezTo>
                  <a:pt x="78225" y="1048298"/>
                  <a:pt x="0" y="970073"/>
                  <a:pt x="0" y="873578"/>
                </a:cubicBezTo>
                <a:lnTo>
                  <a:pt x="0" y="174720"/>
                </a:lnTo>
                <a:cubicBezTo>
                  <a:pt x="0" y="78225"/>
                  <a:pt x="78225" y="0"/>
                  <a:pt x="174720" y="0"/>
                </a:cubicBezTo>
                <a:close/>
              </a:path>
            </a:pathLst>
          </a:custGeom>
          <a:gradFill flip="none" rotWithShape="1">
            <a:gsLst>
              <a:gs pos="0">
                <a:srgbClr val="C00000"/>
              </a:gs>
              <a:gs pos="36000">
                <a:schemeClr val="bg1"/>
              </a:gs>
              <a:gs pos="60000">
                <a:srgbClr val="C00000"/>
              </a:gs>
              <a:gs pos="89000">
                <a:schemeClr val="accent2">
                  <a:lumMod val="75000"/>
                </a:schemeClr>
              </a:gs>
            </a:gsLst>
            <a:lin ang="5400000" scaled="1"/>
            <a:tileRect/>
          </a:gradFill>
          <a:ln>
            <a:gradFill>
              <a:gsLst>
                <a:gs pos="0">
                  <a:schemeClr val="tx2">
                    <a:lumMod val="50000"/>
                  </a:schemeClr>
                </a:gs>
                <a:gs pos="46000">
                  <a:schemeClr val="bg1"/>
                </a:gs>
                <a:gs pos="56000">
                  <a:schemeClr val="tx2">
                    <a:lumMod val="50000"/>
                  </a:schemeClr>
                </a:gs>
                <a:gs pos="32246">
                  <a:srgbClr val="BDBFC3"/>
                </a:gs>
                <a:gs pos="89000">
                  <a:schemeClr val="bg1">
                    <a:lumMod val="85000"/>
                  </a:schemeClr>
                </a:gs>
              </a:gsLst>
              <a:lin ang="5400000" scaled="1"/>
            </a:gra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Прямоугольник 11"/>
          <p:cNvSpPr/>
          <p:nvPr/>
        </p:nvSpPr>
        <p:spPr>
          <a:xfrm>
            <a:off x="1001679" y="223064"/>
            <a:ext cx="2177935" cy="365760"/>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Группа 27"/>
          <p:cNvGrpSpPr/>
          <p:nvPr/>
        </p:nvGrpSpPr>
        <p:grpSpPr>
          <a:xfrm>
            <a:off x="9267631" y="382385"/>
            <a:ext cx="2726578" cy="6475615"/>
            <a:chOff x="9293629" y="302453"/>
            <a:chExt cx="2726578" cy="6475615"/>
          </a:xfrm>
          <a:solidFill>
            <a:schemeClr val="accent2">
              <a:lumMod val="20000"/>
              <a:lumOff val="80000"/>
            </a:schemeClr>
          </a:solidFill>
        </p:grpSpPr>
        <p:grpSp>
          <p:nvGrpSpPr>
            <p:cNvPr id="18" name="Группа 23"/>
            <p:cNvGrpSpPr/>
            <p:nvPr/>
          </p:nvGrpSpPr>
          <p:grpSpPr>
            <a:xfrm>
              <a:off x="9293629" y="302453"/>
              <a:ext cx="2726578" cy="6475615"/>
              <a:chOff x="4438992" y="382385"/>
              <a:chExt cx="2726578" cy="6475615"/>
            </a:xfrm>
            <a:grpFill/>
          </p:grpSpPr>
          <p:sp>
            <p:nvSpPr>
              <p:cNvPr id="25" name="Прямоугольник 24"/>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Прямоугольный треугольник 25"/>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Прямоугольный треугольник 26"/>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p:cNvSpPr/>
            <p:nvPr/>
          </p:nvSpPr>
          <p:spPr>
            <a:xfrm>
              <a:off x="9423405" y="1987014"/>
              <a:ext cx="284052" cy="954107"/>
            </a:xfrm>
            <a:prstGeom prst="rect">
              <a:avLst/>
            </a:prstGeom>
            <a:grpFill/>
          </p:spPr>
          <p:txBody>
            <a:bodyPr wrap="none">
              <a:spAutoFit/>
            </a:bodyPr>
            <a:lstStyle/>
            <a:p>
              <a:r>
                <a:rPr lang="kk-KZ" sz="2800" b="1" dirty="0">
                  <a:solidFill>
                    <a:srgbClr val="002060"/>
                  </a:solidFill>
                  <a:effectLst>
                    <a:outerShdw blurRad="38100" dist="38100" dir="2700000" algn="tl">
                      <a:srgbClr val="000000">
                        <a:alpha val="43137"/>
                      </a:srgbClr>
                    </a:outerShdw>
                  </a:effectLst>
                  <a:latin typeface="Arial" pitchFamily="34" charset="0"/>
                  <a:cs typeface="Arial" pitchFamily="34" charset="0"/>
                </a:rPr>
                <a:t> </a:t>
              </a:r>
              <a:endParaRPr lang="kk-KZ" sz="2800" b="1" dirty="0" smtClean="0">
                <a:solidFill>
                  <a:srgbClr val="7030A0"/>
                </a:solidFill>
                <a:latin typeface="Arial" pitchFamily="34" charset="0"/>
                <a:cs typeface="Arial" pitchFamily="34" charset="0"/>
              </a:endParaRPr>
            </a:p>
            <a:p>
              <a:endParaRPr lang="en-US" sz="2800" b="1" u="sng"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9" name="Группа 17"/>
          <p:cNvGrpSpPr/>
          <p:nvPr/>
        </p:nvGrpSpPr>
        <p:grpSpPr>
          <a:xfrm>
            <a:off x="6567055" y="382385"/>
            <a:ext cx="2740644" cy="6475615"/>
            <a:chOff x="6550431" y="277547"/>
            <a:chExt cx="2740644" cy="6475615"/>
          </a:xfrm>
          <a:solidFill>
            <a:schemeClr val="accent2">
              <a:lumMod val="60000"/>
              <a:lumOff val="40000"/>
            </a:schemeClr>
          </a:solidFill>
        </p:grpSpPr>
        <p:grpSp>
          <p:nvGrpSpPr>
            <p:cNvPr id="20" name="Группа 19"/>
            <p:cNvGrpSpPr/>
            <p:nvPr/>
          </p:nvGrpSpPr>
          <p:grpSpPr>
            <a:xfrm flipH="1">
              <a:off x="6550431" y="277547"/>
              <a:ext cx="2740644" cy="6475615"/>
              <a:chOff x="4424926" y="382385"/>
              <a:chExt cx="2740644" cy="6475615"/>
            </a:xfrm>
            <a:grpFill/>
          </p:grpSpPr>
          <p:sp>
            <p:nvSpPr>
              <p:cNvPr id="21" name="Прямоугольник 20"/>
              <p:cNvSpPr/>
              <p:nvPr/>
            </p:nvSpPr>
            <p:spPr>
              <a:xfrm>
                <a:off x="4424926" y="1263478"/>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Прямоугольный треугольник 21"/>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Прямоугольный треугольник 22"/>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p:cNvSpPr/>
            <p:nvPr/>
          </p:nvSpPr>
          <p:spPr>
            <a:xfrm>
              <a:off x="6558347" y="1991217"/>
              <a:ext cx="2685143" cy="1569660"/>
            </a:xfrm>
            <a:prstGeom prst="rect">
              <a:avLst/>
            </a:prstGeom>
            <a:grpFill/>
          </p:spPr>
          <p:txBody>
            <a:bodyPr wrap="square">
              <a:spAutoFit/>
            </a:bodyPr>
            <a:lstStyle/>
            <a:p>
              <a:pPr algn="ctr"/>
              <a:r>
                <a:rPr lang="kk-KZ" sz="2400" b="1" dirty="0" smtClean="0">
                  <a:solidFill>
                    <a:srgbClr val="0070C0"/>
                  </a:solidFill>
                  <a:latin typeface="Arial" panose="020B0604020202020204" pitchFamily="34" charset="0"/>
                  <a:cs typeface="Arial" panose="020B0604020202020204" pitchFamily="34" charset="0"/>
                </a:rPr>
                <a:t>Психологиялық ахуал </a:t>
              </a:r>
            </a:p>
            <a:p>
              <a:pPr algn="ctr"/>
              <a:endParaRPr lang="kk-KZ" sz="2400" b="1" dirty="0" smtClean="0">
                <a:solidFill>
                  <a:srgbClr val="0070C0"/>
                </a:solidFill>
                <a:latin typeface="Arial" panose="020B0604020202020204" pitchFamily="34" charset="0"/>
                <a:cs typeface="Arial" panose="020B0604020202020204" pitchFamily="34" charset="0"/>
              </a:endParaRPr>
            </a:p>
            <a:p>
              <a:pPr algn="ctr"/>
              <a:endParaRPr lang="en-US" sz="2400" b="1" dirty="0">
                <a:solidFill>
                  <a:srgbClr val="0070C0"/>
                </a:solidFill>
                <a:latin typeface="Arial" panose="020B0604020202020204" pitchFamily="34" charset="0"/>
                <a:cs typeface="Arial" panose="020B0604020202020204" pitchFamily="34" charset="0"/>
              </a:endParaRPr>
            </a:p>
          </p:txBody>
        </p:sp>
      </p:grpSp>
      <p:grpSp>
        <p:nvGrpSpPr>
          <p:cNvPr id="24" name="Группа 16"/>
          <p:cNvGrpSpPr/>
          <p:nvPr/>
        </p:nvGrpSpPr>
        <p:grpSpPr>
          <a:xfrm>
            <a:off x="3840477" y="302452"/>
            <a:ext cx="2726578" cy="6475615"/>
            <a:chOff x="3855716" y="302452"/>
            <a:chExt cx="2726578" cy="6475615"/>
          </a:xfrm>
          <a:solidFill>
            <a:schemeClr val="accent2">
              <a:lumMod val="20000"/>
              <a:lumOff val="80000"/>
            </a:schemeClr>
          </a:solidFill>
        </p:grpSpPr>
        <p:grpSp>
          <p:nvGrpSpPr>
            <p:cNvPr id="28" name="Группа 18"/>
            <p:cNvGrpSpPr/>
            <p:nvPr/>
          </p:nvGrpSpPr>
          <p:grpSpPr>
            <a:xfrm>
              <a:off x="3855716" y="302452"/>
              <a:ext cx="2726578" cy="6475615"/>
              <a:chOff x="4438992" y="382385"/>
              <a:chExt cx="2726578" cy="6475615"/>
            </a:xfrm>
            <a:grpFill/>
          </p:grpSpPr>
          <p:sp>
            <p:nvSpPr>
              <p:cNvPr id="14" name="Прямоугольник 13"/>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Прямоугольный треугольник 14"/>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Прямоугольный треугольник 15"/>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3911990" y="1952741"/>
              <a:ext cx="2518117" cy="523220"/>
            </a:xfrm>
            <a:prstGeom prst="rect">
              <a:avLst/>
            </a:prstGeom>
            <a:grpFill/>
          </p:spPr>
          <p:txBody>
            <a:bodyPr wrap="square" rtlCol="0">
              <a:spAutoFit/>
            </a:bodyPr>
            <a:lstStyle/>
            <a:p>
              <a:pPr algn="ctr"/>
              <a:r>
                <a:rPr lang="kk-KZ" sz="28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Сәлемдесу</a:t>
              </a:r>
              <a:endParaRPr lang="en-US" sz="2800" b="1" u="sng"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9" name="Прямоугольник 28"/>
          <p:cNvSpPr/>
          <p:nvPr/>
        </p:nvSpPr>
        <p:spPr>
          <a:xfrm>
            <a:off x="9245421" y="1978689"/>
            <a:ext cx="2946580" cy="3477875"/>
          </a:xfrm>
          <a:prstGeom prst="rect">
            <a:avLst/>
          </a:prstGeom>
        </p:spPr>
        <p:txBody>
          <a:bodyPr wrap="square">
            <a:spAutoFit/>
          </a:bodyPr>
          <a:lstStyle/>
          <a:p>
            <a:r>
              <a:rPr lang="kk-KZ" sz="2800" b="1" u="sng" dirty="0" smtClean="0">
                <a:solidFill>
                  <a:schemeClr val="tx2">
                    <a:lumMod val="75000"/>
                  </a:schemeClr>
                </a:solidFill>
                <a:latin typeface="Arial" pitchFamily="34" charset="0"/>
                <a:cs typeface="Arial" pitchFamily="34" charset="0"/>
              </a:rPr>
              <a:t>Топқа бөлу</a:t>
            </a:r>
          </a:p>
          <a:p>
            <a:r>
              <a:rPr lang="kk-KZ" sz="2400" b="1" u="sng" dirty="0" smtClean="0">
                <a:solidFill>
                  <a:srgbClr val="0070C0"/>
                </a:solidFill>
                <a:latin typeface="Arial" pitchFamily="34" charset="0"/>
                <a:cs typeface="Arial" pitchFamily="34" charset="0"/>
              </a:rPr>
              <a:t>1топ Батыс Қазақстан.</a:t>
            </a:r>
          </a:p>
          <a:p>
            <a:r>
              <a:rPr lang="kk-KZ" sz="2400" b="1" u="sng" dirty="0" smtClean="0">
                <a:solidFill>
                  <a:srgbClr val="0070C0"/>
                </a:solidFill>
                <a:latin typeface="Arial" pitchFamily="34" charset="0"/>
                <a:cs typeface="Arial" pitchFamily="34" charset="0"/>
              </a:rPr>
              <a:t>2топ Шығыс Қазақстан.</a:t>
            </a:r>
          </a:p>
          <a:p>
            <a:r>
              <a:rPr lang="kk-KZ" sz="2400" b="1" u="sng" dirty="0" smtClean="0">
                <a:solidFill>
                  <a:srgbClr val="0070C0"/>
                </a:solidFill>
                <a:latin typeface="Arial" pitchFamily="34" charset="0"/>
                <a:cs typeface="Arial" pitchFamily="34" charset="0"/>
              </a:rPr>
              <a:t>3топ Оңтүстік Қазақстан.</a:t>
            </a:r>
          </a:p>
          <a:p>
            <a:r>
              <a:rPr lang="kk-KZ" sz="2400" b="1" u="sng" dirty="0" smtClean="0">
                <a:solidFill>
                  <a:srgbClr val="0070C0"/>
                </a:solidFill>
                <a:latin typeface="Arial" pitchFamily="34" charset="0"/>
                <a:cs typeface="Arial" pitchFamily="34" charset="0"/>
              </a:rPr>
              <a:t>4 топ Солтүстік Қазақстан.</a:t>
            </a:r>
            <a:endParaRPr lang="ru-RU" sz="2400" b="1" u="sng" dirty="0">
              <a:solidFill>
                <a:srgbClr val="0070C0"/>
              </a:solidFill>
              <a:latin typeface="Arial" pitchFamily="34" charset="0"/>
              <a:cs typeface="Arial" pitchFamily="34" charset="0"/>
            </a:endParaRPr>
          </a:p>
        </p:txBody>
      </p:sp>
      <p:sp>
        <p:nvSpPr>
          <p:cNvPr id="30" name="Прямоугольник 29"/>
          <p:cNvSpPr/>
          <p:nvPr/>
        </p:nvSpPr>
        <p:spPr>
          <a:xfrm>
            <a:off x="7088950" y="3089589"/>
            <a:ext cx="2016899" cy="461665"/>
          </a:xfrm>
          <a:prstGeom prst="rect">
            <a:avLst/>
          </a:prstGeom>
        </p:spPr>
        <p:txBody>
          <a:bodyPr wrap="none">
            <a:spAutoFit/>
          </a:bodyPr>
          <a:lstStyle/>
          <a:p>
            <a:r>
              <a:rPr lang="kk-KZ" b="1" dirty="0" smtClean="0">
                <a:solidFill>
                  <a:srgbClr val="7030A0"/>
                </a:solidFill>
                <a:latin typeface="Arial" pitchFamily="34" charset="0"/>
                <a:cs typeface="Arial" pitchFamily="34" charset="0"/>
              </a:rPr>
              <a:t>“</a:t>
            </a:r>
            <a:r>
              <a:rPr lang="kk-KZ" sz="2400" b="1" dirty="0" smtClean="0">
                <a:solidFill>
                  <a:srgbClr val="7030A0"/>
                </a:solidFill>
                <a:latin typeface="Arial" pitchFamily="34" charset="0"/>
                <a:cs typeface="Arial" pitchFamily="34" charset="0"/>
              </a:rPr>
              <a:t>Айна әдісі”</a:t>
            </a:r>
            <a:endParaRPr lang="ru-RU" sz="2400" dirty="0"/>
          </a:p>
        </p:txBody>
      </p:sp>
    </p:spTree>
    <p:custDataLst>
      <p:tags r:id="rId1"/>
    </p:custDataLst>
    <p:extLst>
      <p:ext uri="{BB962C8B-B14F-4D97-AF65-F5344CB8AC3E}">
        <p14:creationId xmlns:p14="http://schemas.microsoft.com/office/powerpoint/2010/main" xmlns="" val="18461248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24050">
        <p15:prstTrans prst="pageCurlDouble"/>
      </p:transition>
    </mc:Choice>
    <mc:Fallback>
      <p:transition spd="slow" advTm="2405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2338" y="409652"/>
            <a:ext cx="4056611" cy="5927869"/>
          </a:xfrm>
          <a:prstGeom prst="roundRect">
            <a:avLst>
              <a:gd name="adj" fmla="val 9755"/>
            </a:avLst>
          </a:prstGeom>
          <a:solidFill>
            <a:srgbClr val="FF339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1001679" y="315543"/>
            <a:ext cx="2177935" cy="781396"/>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Овал 10"/>
          <p:cNvSpPr/>
          <p:nvPr/>
        </p:nvSpPr>
        <p:spPr>
          <a:xfrm>
            <a:off x="2639284" y="721566"/>
            <a:ext cx="318654" cy="324195"/>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Овал 9"/>
          <p:cNvSpPr/>
          <p:nvPr/>
        </p:nvSpPr>
        <p:spPr>
          <a:xfrm>
            <a:off x="1221275" y="721563"/>
            <a:ext cx="315883" cy="324196"/>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6"/>
          <p:cNvGrpSpPr/>
          <p:nvPr/>
        </p:nvGrpSpPr>
        <p:grpSpPr>
          <a:xfrm>
            <a:off x="336657" y="1191048"/>
            <a:ext cx="3507971" cy="4752192"/>
            <a:chOff x="336657" y="1191048"/>
            <a:chExt cx="3507971" cy="4752192"/>
          </a:xfrm>
        </p:grpSpPr>
        <p:sp>
          <p:nvSpPr>
            <p:cNvPr id="13" name="Прямоугольник 12"/>
            <p:cNvSpPr/>
            <p:nvPr/>
          </p:nvSpPr>
          <p:spPr>
            <a:xfrm>
              <a:off x="336657" y="1191048"/>
              <a:ext cx="3507971" cy="4752192"/>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59253" y="2044373"/>
              <a:ext cx="2932039" cy="954107"/>
            </a:xfrm>
            <a:prstGeom prst="rect">
              <a:avLst/>
            </a:prstGeom>
            <a:noFill/>
          </p:spPr>
          <p:txBody>
            <a:bodyPr wrap="square" rtlCol="0">
              <a:spAutoFit/>
            </a:bodyPr>
            <a:lstStyle/>
            <a:p>
              <a:pPr algn="ctr"/>
              <a:r>
                <a:rPr lang="kk-KZ" sz="28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Үй тапсырмасы</a:t>
              </a:r>
              <a:endParaRPr lang="en-US"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8" name="Полилиния 7"/>
          <p:cNvSpPr/>
          <p:nvPr/>
        </p:nvSpPr>
        <p:spPr>
          <a:xfrm>
            <a:off x="619290" y="257497"/>
            <a:ext cx="2942706" cy="1346662"/>
          </a:xfrm>
          <a:custGeom>
            <a:avLst/>
            <a:gdLst>
              <a:gd name="connsiteX0" fmla="*/ 390625 w 2809701"/>
              <a:gd name="connsiteY0" fmla="*/ 150300 h 1048298"/>
              <a:gd name="connsiteX1" fmla="*/ 266006 w 2809701"/>
              <a:gd name="connsiteY1" fmla="*/ 274919 h 1048298"/>
              <a:gd name="connsiteX2" fmla="*/ 266006 w 2809701"/>
              <a:gd name="connsiteY2" fmla="*/ 773379 h 1048298"/>
              <a:gd name="connsiteX3" fmla="*/ 390625 w 2809701"/>
              <a:gd name="connsiteY3" fmla="*/ 897998 h 1048298"/>
              <a:gd name="connsiteX4" fmla="*/ 2419074 w 2809701"/>
              <a:gd name="connsiteY4" fmla="*/ 897998 h 1048298"/>
              <a:gd name="connsiteX5" fmla="*/ 2543693 w 2809701"/>
              <a:gd name="connsiteY5" fmla="*/ 773379 h 1048298"/>
              <a:gd name="connsiteX6" fmla="*/ 2543693 w 2809701"/>
              <a:gd name="connsiteY6" fmla="*/ 274919 h 1048298"/>
              <a:gd name="connsiteX7" fmla="*/ 2419074 w 2809701"/>
              <a:gd name="connsiteY7" fmla="*/ 150300 h 1048298"/>
              <a:gd name="connsiteX8" fmla="*/ 174720 w 2809701"/>
              <a:gd name="connsiteY8" fmla="*/ 0 h 1048298"/>
              <a:gd name="connsiteX9" fmla="*/ 2634981 w 2809701"/>
              <a:gd name="connsiteY9" fmla="*/ 0 h 1048298"/>
              <a:gd name="connsiteX10" fmla="*/ 2809701 w 2809701"/>
              <a:gd name="connsiteY10" fmla="*/ 174720 h 1048298"/>
              <a:gd name="connsiteX11" fmla="*/ 2809701 w 2809701"/>
              <a:gd name="connsiteY11" fmla="*/ 873578 h 1048298"/>
              <a:gd name="connsiteX12" fmla="*/ 2634981 w 2809701"/>
              <a:gd name="connsiteY12" fmla="*/ 1048298 h 1048298"/>
              <a:gd name="connsiteX13" fmla="*/ 174720 w 2809701"/>
              <a:gd name="connsiteY13" fmla="*/ 1048298 h 1048298"/>
              <a:gd name="connsiteX14" fmla="*/ 0 w 2809701"/>
              <a:gd name="connsiteY14" fmla="*/ 873578 h 1048298"/>
              <a:gd name="connsiteX15" fmla="*/ 0 w 2809701"/>
              <a:gd name="connsiteY15" fmla="*/ 174720 h 1048298"/>
              <a:gd name="connsiteX16" fmla="*/ 174720 w 2809701"/>
              <a:gd name="connsiteY16" fmla="*/ 0 h 104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701" h="1048298">
                <a:moveTo>
                  <a:pt x="390625" y="150300"/>
                </a:moveTo>
                <a:cubicBezTo>
                  <a:pt x="321800" y="150300"/>
                  <a:pt x="266006" y="206094"/>
                  <a:pt x="266006" y="274919"/>
                </a:cubicBezTo>
                <a:lnTo>
                  <a:pt x="266006" y="773379"/>
                </a:lnTo>
                <a:cubicBezTo>
                  <a:pt x="266006" y="842204"/>
                  <a:pt x="321800" y="897998"/>
                  <a:pt x="390625" y="897998"/>
                </a:cubicBezTo>
                <a:lnTo>
                  <a:pt x="2419074" y="897998"/>
                </a:lnTo>
                <a:cubicBezTo>
                  <a:pt x="2487899" y="897998"/>
                  <a:pt x="2543693" y="842204"/>
                  <a:pt x="2543693" y="773379"/>
                </a:cubicBezTo>
                <a:lnTo>
                  <a:pt x="2543693" y="274919"/>
                </a:lnTo>
                <a:cubicBezTo>
                  <a:pt x="2543693" y="206094"/>
                  <a:pt x="2487899" y="150300"/>
                  <a:pt x="2419074" y="150300"/>
                </a:cubicBezTo>
                <a:close/>
                <a:moveTo>
                  <a:pt x="174720" y="0"/>
                </a:moveTo>
                <a:lnTo>
                  <a:pt x="2634981" y="0"/>
                </a:lnTo>
                <a:cubicBezTo>
                  <a:pt x="2731476" y="0"/>
                  <a:pt x="2809701" y="78225"/>
                  <a:pt x="2809701" y="174720"/>
                </a:cubicBezTo>
                <a:lnTo>
                  <a:pt x="2809701" y="873578"/>
                </a:lnTo>
                <a:cubicBezTo>
                  <a:pt x="2809701" y="970073"/>
                  <a:pt x="2731476" y="1048298"/>
                  <a:pt x="2634981" y="1048298"/>
                </a:cubicBezTo>
                <a:lnTo>
                  <a:pt x="174720" y="1048298"/>
                </a:lnTo>
                <a:cubicBezTo>
                  <a:pt x="78225" y="1048298"/>
                  <a:pt x="0" y="970073"/>
                  <a:pt x="0" y="873578"/>
                </a:cubicBezTo>
                <a:lnTo>
                  <a:pt x="0" y="174720"/>
                </a:lnTo>
                <a:cubicBezTo>
                  <a:pt x="0" y="78225"/>
                  <a:pt x="78225" y="0"/>
                  <a:pt x="174720" y="0"/>
                </a:cubicBezTo>
                <a:close/>
              </a:path>
            </a:pathLst>
          </a:custGeom>
          <a:gradFill flip="none" rotWithShape="1">
            <a:gsLst>
              <a:gs pos="0">
                <a:srgbClr val="C00000"/>
              </a:gs>
              <a:gs pos="36000">
                <a:schemeClr val="bg1"/>
              </a:gs>
              <a:gs pos="60000">
                <a:srgbClr val="C00000"/>
              </a:gs>
              <a:gs pos="89000">
                <a:schemeClr val="accent2">
                  <a:lumMod val="75000"/>
                </a:schemeClr>
              </a:gs>
            </a:gsLst>
            <a:lin ang="5400000" scaled="1"/>
            <a:tileRect/>
          </a:gradFill>
          <a:ln>
            <a:gradFill>
              <a:gsLst>
                <a:gs pos="0">
                  <a:schemeClr val="tx2">
                    <a:lumMod val="50000"/>
                  </a:schemeClr>
                </a:gs>
                <a:gs pos="46000">
                  <a:schemeClr val="bg1"/>
                </a:gs>
                <a:gs pos="56000">
                  <a:schemeClr val="tx2">
                    <a:lumMod val="50000"/>
                  </a:schemeClr>
                </a:gs>
                <a:gs pos="32246">
                  <a:srgbClr val="BDBFC3"/>
                </a:gs>
                <a:gs pos="89000">
                  <a:schemeClr val="bg1">
                    <a:lumMod val="85000"/>
                  </a:schemeClr>
                </a:gs>
              </a:gsLst>
              <a:lin ang="5400000" scaled="1"/>
            </a:gra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Прямоугольник 11"/>
          <p:cNvSpPr/>
          <p:nvPr/>
        </p:nvSpPr>
        <p:spPr>
          <a:xfrm>
            <a:off x="1001679" y="223064"/>
            <a:ext cx="2177935" cy="365760"/>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Группа 27"/>
          <p:cNvGrpSpPr/>
          <p:nvPr/>
        </p:nvGrpSpPr>
        <p:grpSpPr>
          <a:xfrm>
            <a:off x="9277010" y="302452"/>
            <a:ext cx="2726578" cy="6475615"/>
            <a:chOff x="9293629" y="302453"/>
            <a:chExt cx="2726578" cy="6475615"/>
          </a:xfrm>
          <a:solidFill>
            <a:schemeClr val="accent2">
              <a:lumMod val="20000"/>
              <a:lumOff val="80000"/>
            </a:schemeClr>
          </a:solidFill>
        </p:grpSpPr>
        <p:grpSp>
          <p:nvGrpSpPr>
            <p:cNvPr id="18" name="Группа 23"/>
            <p:cNvGrpSpPr/>
            <p:nvPr/>
          </p:nvGrpSpPr>
          <p:grpSpPr>
            <a:xfrm>
              <a:off x="9293629" y="302453"/>
              <a:ext cx="2726578" cy="6475615"/>
              <a:chOff x="4438992" y="382385"/>
              <a:chExt cx="2726578" cy="6475615"/>
            </a:xfrm>
            <a:grpFill/>
          </p:grpSpPr>
          <p:sp>
            <p:nvSpPr>
              <p:cNvPr id="25" name="Прямоугольник 24"/>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Прямоугольный треугольник 25"/>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Прямоугольный треугольник 26"/>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p:cNvSpPr/>
            <p:nvPr/>
          </p:nvSpPr>
          <p:spPr>
            <a:xfrm>
              <a:off x="9423405" y="1368035"/>
              <a:ext cx="184731" cy="400110"/>
            </a:xfrm>
            <a:prstGeom prst="rect">
              <a:avLst/>
            </a:prstGeom>
            <a:grpFill/>
          </p:spPr>
          <p:txBody>
            <a:bodyPr wrap="none">
              <a:spAutoFit/>
            </a:bodyPr>
            <a:lstStyle/>
            <a:p>
              <a:endParaRPr lang="en-US" sz="2000" b="1" u="sng"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9" name="Группа 17"/>
          <p:cNvGrpSpPr/>
          <p:nvPr/>
        </p:nvGrpSpPr>
        <p:grpSpPr>
          <a:xfrm>
            <a:off x="6567055" y="315545"/>
            <a:ext cx="2726578" cy="6475615"/>
            <a:chOff x="6550431" y="277547"/>
            <a:chExt cx="2726578" cy="6475615"/>
          </a:xfrm>
          <a:solidFill>
            <a:schemeClr val="accent2">
              <a:lumMod val="60000"/>
              <a:lumOff val="40000"/>
            </a:schemeClr>
          </a:solidFill>
        </p:grpSpPr>
        <p:grpSp>
          <p:nvGrpSpPr>
            <p:cNvPr id="20" name="Группа 19"/>
            <p:cNvGrpSpPr/>
            <p:nvPr/>
          </p:nvGrpSpPr>
          <p:grpSpPr>
            <a:xfrm flipH="1">
              <a:off x="6550431" y="277547"/>
              <a:ext cx="2726578" cy="6475615"/>
              <a:chOff x="4438992" y="382385"/>
              <a:chExt cx="2726578" cy="6475615"/>
            </a:xfrm>
            <a:grpFill/>
          </p:grpSpPr>
          <p:sp>
            <p:nvSpPr>
              <p:cNvPr id="21" name="Прямоугольник 20"/>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Прямоугольный треугольник 21"/>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Прямоугольный треугольник 22"/>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p:cNvSpPr/>
            <p:nvPr/>
          </p:nvSpPr>
          <p:spPr>
            <a:xfrm>
              <a:off x="6596362" y="2272571"/>
              <a:ext cx="2559150" cy="523220"/>
            </a:xfrm>
            <a:prstGeom prst="rect">
              <a:avLst/>
            </a:prstGeom>
            <a:grpFill/>
          </p:spPr>
          <p:txBody>
            <a:bodyPr wrap="square">
              <a:spAutoFit/>
            </a:bodyPr>
            <a:lstStyle/>
            <a:p>
              <a:pPr algn="ctr"/>
              <a:r>
                <a:rPr lang="kk-KZ" sz="28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Ой қозғау </a:t>
              </a:r>
              <a:endParaRPr lang="en-US" sz="28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4" name="Группа 16"/>
          <p:cNvGrpSpPr/>
          <p:nvPr/>
        </p:nvGrpSpPr>
        <p:grpSpPr>
          <a:xfrm>
            <a:off x="3840477" y="302452"/>
            <a:ext cx="2726578" cy="6475615"/>
            <a:chOff x="3855716" y="302452"/>
            <a:chExt cx="2726578" cy="6475615"/>
          </a:xfrm>
          <a:solidFill>
            <a:schemeClr val="accent2">
              <a:lumMod val="20000"/>
              <a:lumOff val="80000"/>
            </a:schemeClr>
          </a:solidFill>
        </p:grpSpPr>
        <p:grpSp>
          <p:nvGrpSpPr>
            <p:cNvPr id="28" name="Группа 18"/>
            <p:cNvGrpSpPr/>
            <p:nvPr/>
          </p:nvGrpSpPr>
          <p:grpSpPr>
            <a:xfrm>
              <a:off x="3855716" y="302452"/>
              <a:ext cx="2726578" cy="6475615"/>
              <a:chOff x="4438992" y="382385"/>
              <a:chExt cx="2726578" cy="6475615"/>
            </a:xfrm>
            <a:grpFill/>
          </p:grpSpPr>
          <p:sp>
            <p:nvSpPr>
              <p:cNvPr id="14" name="Прямоугольник 13"/>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Прямоугольный треугольник 14"/>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Прямоугольный треугольник 15"/>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3919863" y="1910540"/>
              <a:ext cx="2439906" cy="2246769"/>
            </a:xfrm>
            <a:prstGeom prst="rect">
              <a:avLst/>
            </a:prstGeom>
            <a:grpFill/>
          </p:spPr>
          <p:txBody>
            <a:bodyPr wrap="square" rtlCol="0">
              <a:spAutoFit/>
            </a:bodyPr>
            <a:lstStyle/>
            <a:p>
              <a:pPr algn="ctr"/>
              <a:r>
                <a:rPr lang="kk-KZ" sz="28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Менің өлкемнің ауылшаруашылығы.</a:t>
              </a:r>
            </a:p>
            <a:p>
              <a:pPr algn="ctr"/>
              <a:endParaRPr lang="en-US" sz="2800" b="1" u="sng"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9" name="Прямоугольник 28"/>
          <p:cNvSpPr/>
          <p:nvPr/>
        </p:nvSpPr>
        <p:spPr>
          <a:xfrm>
            <a:off x="4178105" y="3896751"/>
            <a:ext cx="2222695" cy="461665"/>
          </a:xfrm>
          <a:prstGeom prst="rect">
            <a:avLst/>
          </a:prstGeom>
        </p:spPr>
        <p:txBody>
          <a:bodyPr wrap="square">
            <a:spAutoFit/>
          </a:bodyPr>
          <a:lstStyle/>
          <a:p>
            <a:r>
              <a:rPr lang="kk-KZ" sz="2400" b="1" dirty="0" smtClean="0">
                <a:solidFill>
                  <a:srgbClr val="FF0000"/>
                </a:solidFill>
                <a:latin typeface="Arial" pitchFamily="34" charset="0"/>
                <a:cs typeface="Arial" pitchFamily="34" charset="0"/>
              </a:rPr>
              <a:t>“</a:t>
            </a:r>
            <a:r>
              <a:rPr lang="en-US" sz="2400" b="1" dirty="0" smtClean="0">
                <a:solidFill>
                  <a:srgbClr val="FF0000"/>
                </a:solidFill>
                <a:latin typeface="Arial" pitchFamily="34" charset="0"/>
                <a:cs typeface="Arial" pitchFamily="34" charset="0"/>
              </a:rPr>
              <a:t>Plicers.com</a:t>
            </a:r>
            <a:r>
              <a:rPr lang="kk-KZ" sz="2400" b="1" dirty="0" smtClean="0">
                <a:solidFill>
                  <a:srgbClr val="FF0000"/>
                </a:solidFill>
                <a:latin typeface="Arial" pitchFamily="34" charset="0"/>
                <a:cs typeface="Arial" pitchFamily="34" charset="0"/>
              </a:rPr>
              <a:t>” </a:t>
            </a:r>
            <a:endParaRPr lang="ru-RU" sz="2400" b="1" dirty="0">
              <a:solidFill>
                <a:srgbClr val="FF0000"/>
              </a:solidFill>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xmlns="" val="18461248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24050">
        <p15:prstTrans prst="pageCurlDouble"/>
      </p:transition>
    </mc:Choice>
    <mc:Fallback>
      <p:transition spd="slow" advTm="2405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2338" y="409652"/>
            <a:ext cx="4056611" cy="5927869"/>
          </a:xfrm>
          <a:prstGeom prst="roundRect">
            <a:avLst>
              <a:gd name="adj" fmla="val 9755"/>
            </a:avLst>
          </a:prstGeom>
          <a:solidFill>
            <a:srgbClr val="FF339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1001679" y="315543"/>
            <a:ext cx="2177935" cy="781396"/>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Овал 10"/>
          <p:cNvSpPr/>
          <p:nvPr/>
        </p:nvSpPr>
        <p:spPr>
          <a:xfrm>
            <a:off x="2639284" y="721566"/>
            <a:ext cx="318654" cy="324195"/>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Овал 9"/>
          <p:cNvSpPr/>
          <p:nvPr/>
        </p:nvSpPr>
        <p:spPr>
          <a:xfrm>
            <a:off x="1221275" y="721563"/>
            <a:ext cx="315883" cy="324196"/>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6"/>
          <p:cNvGrpSpPr/>
          <p:nvPr/>
        </p:nvGrpSpPr>
        <p:grpSpPr>
          <a:xfrm>
            <a:off x="280386" y="1205116"/>
            <a:ext cx="3507971" cy="4752192"/>
            <a:chOff x="336657" y="1191048"/>
            <a:chExt cx="3507971" cy="4752192"/>
          </a:xfrm>
        </p:grpSpPr>
        <p:sp>
          <p:nvSpPr>
            <p:cNvPr id="13" name="Прямоугольник 12"/>
            <p:cNvSpPr/>
            <p:nvPr/>
          </p:nvSpPr>
          <p:spPr>
            <a:xfrm>
              <a:off x="336657" y="1191048"/>
              <a:ext cx="3507971" cy="4752192"/>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59253" y="2044373"/>
              <a:ext cx="2932039" cy="830997"/>
            </a:xfrm>
            <a:prstGeom prst="rect">
              <a:avLst/>
            </a:prstGeom>
            <a:noFill/>
          </p:spPr>
          <p:txBody>
            <a:bodyPr wrap="square" rtlCol="0">
              <a:spAutoFit/>
            </a:bodyPr>
            <a:lstStyle/>
            <a:p>
              <a:pPr algn="ctr"/>
              <a:r>
                <a:rPr lang="kk-KZ"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Сабақтың тақырыбы</a:t>
              </a:r>
              <a:endParaRPr lang="en-US"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8" name="Полилиния 7"/>
          <p:cNvSpPr/>
          <p:nvPr/>
        </p:nvSpPr>
        <p:spPr>
          <a:xfrm>
            <a:off x="619290" y="257497"/>
            <a:ext cx="2942706" cy="1346662"/>
          </a:xfrm>
          <a:custGeom>
            <a:avLst/>
            <a:gdLst>
              <a:gd name="connsiteX0" fmla="*/ 390625 w 2809701"/>
              <a:gd name="connsiteY0" fmla="*/ 150300 h 1048298"/>
              <a:gd name="connsiteX1" fmla="*/ 266006 w 2809701"/>
              <a:gd name="connsiteY1" fmla="*/ 274919 h 1048298"/>
              <a:gd name="connsiteX2" fmla="*/ 266006 w 2809701"/>
              <a:gd name="connsiteY2" fmla="*/ 773379 h 1048298"/>
              <a:gd name="connsiteX3" fmla="*/ 390625 w 2809701"/>
              <a:gd name="connsiteY3" fmla="*/ 897998 h 1048298"/>
              <a:gd name="connsiteX4" fmla="*/ 2419074 w 2809701"/>
              <a:gd name="connsiteY4" fmla="*/ 897998 h 1048298"/>
              <a:gd name="connsiteX5" fmla="*/ 2543693 w 2809701"/>
              <a:gd name="connsiteY5" fmla="*/ 773379 h 1048298"/>
              <a:gd name="connsiteX6" fmla="*/ 2543693 w 2809701"/>
              <a:gd name="connsiteY6" fmla="*/ 274919 h 1048298"/>
              <a:gd name="connsiteX7" fmla="*/ 2419074 w 2809701"/>
              <a:gd name="connsiteY7" fmla="*/ 150300 h 1048298"/>
              <a:gd name="connsiteX8" fmla="*/ 174720 w 2809701"/>
              <a:gd name="connsiteY8" fmla="*/ 0 h 1048298"/>
              <a:gd name="connsiteX9" fmla="*/ 2634981 w 2809701"/>
              <a:gd name="connsiteY9" fmla="*/ 0 h 1048298"/>
              <a:gd name="connsiteX10" fmla="*/ 2809701 w 2809701"/>
              <a:gd name="connsiteY10" fmla="*/ 174720 h 1048298"/>
              <a:gd name="connsiteX11" fmla="*/ 2809701 w 2809701"/>
              <a:gd name="connsiteY11" fmla="*/ 873578 h 1048298"/>
              <a:gd name="connsiteX12" fmla="*/ 2634981 w 2809701"/>
              <a:gd name="connsiteY12" fmla="*/ 1048298 h 1048298"/>
              <a:gd name="connsiteX13" fmla="*/ 174720 w 2809701"/>
              <a:gd name="connsiteY13" fmla="*/ 1048298 h 1048298"/>
              <a:gd name="connsiteX14" fmla="*/ 0 w 2809701"/>
              <a:gd name="connsiteY14" fmla="*/ 873578 h 1048298"/>
              <a:gd name="connsiteX15" fmla="*/ 0 w 2809701"/>
              <a:gd name="connsiteY15" fmla="*/ 174720 h 1048298"/>
              <a:gd name="connsiteX16" fmla="*/ 174720 w 2809701"/>
              <a:gd name="connsiteY16" fmla="*/ 0 h 104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701" h="1048298">
                <a:moveTo>
                  <a:pt x="390625" y="150300"/>
                </a:moveTo>
                <a:cubicBezTo>
                  <a:pt x="321800" y="150300"/>
                  <a:pt x="266006" y="206094"/>
                  <a:pt x="266006" y="274919"/>
                </a:cubicBezTo>
                <a:lnTo>
                  <a:pt x="266006" y="773379"/>
                </a:lnTo>
                <a:cubicBezTo>
                  <a:pt x="266006" y="842204"/>
                  <a:pt x="321800" y="897998"/>
                  <a:pt x="390625" y="897998"/>
                </a:cubicBezTo>
                <a:lnTo>
                  <a:pt x="2419074" y="897998"/>
                </a:lnTo>
                <a:cubicBezTo>
                  <a:pt x="2487899" y="897998"/>
                  <a:pt x="2543693" y="842204"/>
                  <a:pt x="2543693" y="773379"/>
                </a:cubicBezTo>
                <a:lnTo>
                  <a:pt x="2543693" y="274919"/>
                </a:lnTo>
                <a:cubicBezTo>
                  <a:pt x="2543693" y="206094"/>
                  <a:pt x="2487899" y="150300"/>
                  <a:pt x="2419074" y="150300"/>
                </a:cubicBezTo>
                <a:close/>
                <a:moveTo>
                  <a:pt x="174720" y="0"/>
                </a:moveTo>
                <a:lnTo>
                  <a:pt x="2634981" y="0"/>
                </a:lnTo>
                <a:cubicBezTo>
                  <a:pt x="2731476" y="0"/>
                  <a:pt x="2809701" y="78225"/>
                  <a:pt x="2809701" y="174720"/>
                </a:cubicBezTo>
                <a:lnTo>
                  <a:pt x="2809701" y="873578"/>
                </a:lnTo>
                <a:cubicBezTo>
                  <a:pt x="2809701" y="970073"/>
                  <a:pt x="2731476" y="1048298"/>
                  <a:pt x="2634981" y="1048298"/>
                </a:cubicBezTo>
                <a:lnTo>
                  <a:pt x="174720" y="1048298"/>
                </a:lnTo>
                <a:cubicBezTo>
                  <a:pt x="78225" y="1048298"/>
                  <a:pt x="0" y="970073"/>
                  <a:pt x="0" y="873578"/>
                </a:cubicBezTo>
                <a:lnTo>
                  <a:pt x="0" y="174720"/>
                </a:lnTo>
                <a:cubicBezTo>
                  <a:pt x="0" y="78225"/>
                  <a:pt x="78225" y="0"/>
                  <a:pt x="174720" y="0"/>
                </a:cubicBezTo>
                <a:close/>
              </a:path>
            </a:pathLst>
          </a:custGeom>
          <a:gradFill flip="none" rotWithShape="1">
            <a:gsLst>
              <a:gs pos="0">
                <a:srgbClr val="C00000"/>
              </a:gs>
              <a:gs pos="36000">
                <a:schemeClr val="bg1"/>
              </a:gs>
              <a:gs pos="60000">
                <a:srgbClr val="C00000"/>
              </a:gs>
              <a:gs pos="89000">
                <a:schemeClr val="accent2">
                  <a:lumMod val="75000"/>
                </a:schemeClr>
              </a:gs>
            </a:gsLst>
            <a:lin ang="5400000" scaled="1"/>
            <a:tileRect/>
          </a:gradFill>
          <a:ln>
            <a:gradFill>
              <a:gsLst>
                <a:gs pos="0">
                  <a:schemeClr val="tx2">
                    <a:lumMod val="50000"/>
                  </a:schemeClr>
                </a:gs>
                <a:gs pos="46000">
                  <a:schemeClr val="bg1"/>
                </a:gs>
                <a:gs pos="56000">
                  <a:schemeClr val="tx2">
                    <a:lumMod val="50000"/>
                  </a:schemeClr>
                </a:gs>
                <a:gs pos="32246">
                  <a:srgbClr val="BDBFC3"/>
                </a:gs>
                <a:gs pos="89000">
                  <a:schemeClr val="bg1">
                    <a:lumMod val="85000"/>
                  </a:schemeClr>
                </a:gs>
              </a:gsLst>
              <a:lin ang="5400000" scaled="1"/>
            </a:gra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Прямоугольник 11"/>
          <p:cNvSpPr/>
          <p:nvPr/>
        </p:nvSpPr>
        <p:spPr>
          <a:xfrm>
            <a:off x="1001679" y="223064"/>
            <a:ext cx="2177935" cy="365760"/>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Группа 27"/>
          <p:cNvGrpSpPr/>
          <p:nvPr/>
        </p:nvGrpSpPr>
        <p:grpSpPr>
          <a:xfrm>
            <a:off x="9458626" y="213573"/>
            <a:ext cx="2733374" cy="6475615"/>
            <a:chOff x="9293629" y="302453"/>
            <a:chExt cx="2733374" cy="6475615"/>
          </a:xfrm>
          <a:solidFill>
            <a:schemeClr val="accent2">
              <a:lumMod val="20000"/>
              <a:lumOff val="80000"/>
            </a:schemeClr>
          </a:solidFill>
        </p:grpSpPr>
        <p:grpSp>
          <p:nvGrpSpPr>
            <p:cNvPr id="24" name="Группа 23"/>
            <p:cNvGrpSpPr/>
            <p:nvPr/>
          </p:nvGrpSpPr>
          <p:grpSpPr>
            <a:xfrm>
              <a:off x="9293629" y="302453"/>
              <a:ext cx="2726578" cy="6475615"/>
              <a:chOff x="4438992" y="382385"/>
              <a:chExt cx="2726578" cy="6475615"/>
            </a:xfrm>
            <a:grpFill/>
          </p:grpSpPr>
          <p:sp>
            <p:nvSpPr>
              <p:cNvPr id="25" name="Прямоугольник 24"/>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Прямоугольный треугольник 25"/>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Прямоугольный треугольник 26"/>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p:cNvSpPr/>
            <p:nvPr/>
          </p:nvSpPr>
          <p:spPr>
            <a:xfrm>
              <a:off x="9423405" y="1368035"/>
              <a:ext cx="2603598" cy="3477875"/>
            </a:xfrm>
            <a:prstGeom prst="rect">
              <a:avLst/>
            </a:prstGeom>
            <a:grpFill/>
          </p:spPr>
          <p:txBody>
            <a:bodyPr wrap="none">
              <a:spAutoFit/>
            </a:bodyPr>
            <a:lstStyle/>
            <a:p>
              <a:r>
                <a:rPr lang="kk-KZ"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kk-KZ" sz="2000" b="1" u="sng"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Бағалау </a:t>
              </a:r>
              <a:r>
                <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критерийі</a:t>
              </a:r>
            </a:p>
            <a:p>
              <a:endPar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2000" b="1" u="sng"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8" name="Группа 17"/>
          <p:cNvGrpSpPr/>
          <p:nvPr/>
        </p:nvGrpSpPr>
        <p:grpSpPr>
          <a:xfrm>
            <a:off x="6583681" y="199505"/>
            <a:ext cx="2909451" cy="6475615"/>
            <a:chOff x="6550431" y="277547"/>
            <a:chExt cx="2743197" cy="6475615"/>
          </a:xfrm>
          <a:solidFill>
            <a:schemeClr val="accent2">
              <a:lumMod val="60000"/>
              <a:lumOff val="40000"/>
            </a:schemeClr>
          </a:solidFill>
        </p:grpSpPr>
        <p:grpSp>
          <p:nvGrpSpPr>
            <p:cNvPr id="20" name="Группа 19"/>
            <p:cNvGrpSpPr/>
            <p:nvPr/>
          </p:nvGrpSpPr>
          <p:grpSpPr>
            <a:xfrm flipH="1">
              <a:off x="6550431" y="277547"/>
              <a:ext cx="2726578" cy="6475615"/>
              <a:chOff x="4438992" y="382385"/>
              <a:chExt cx="2726578" cy="6475615"/>
            </a:xfrm>
            <a:grpFill/>
          </p:grpSpPr>
          <p:sp>
            <p:nvSpPr>
              <p:cNvPr id="21" name="Прямоугольник 20"/>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Прямоугольный треугольник 21"/>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Прямоугольный треугольник 22"/>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p:cNvSpPr/>
            <p:nvPr/>
          </p:nvSpPr>
          <p:spPr>
            <a:xfrm>
              <a:off x="6582293" y="1330036"/>
              <a:ext cx="2711335" cy="2554545"/>
            </a:xfrm>
            <a:prstGeom prst="rect">
              <a:avLst/>
            </a:prstGeom>
            <a:grpFill/>
          </p:spPr>
          <p:txBody>
            <a:bodyPr wrap="square">
              <a:spAutoFit/>
            </a:bodyPr>
            <a:lstStyle/>
            <a:p>
              <a:pPr algn="ctr"/>
              <a:r>
                <a:rPr lang="kk-KZ" sz="20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Сабақ </a:t>
              </a:r>
              <a:r>
                <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мақсаттары</a:t>
              </a:r>
            </a:p>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20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7" name="Группа 16"/>
          <p:cNvGrpSpPr/>
          <p:nvPr/>
        </p:nvGrpSpPr>
        <p:grpSpPr>
          <a:xfrm>
            <a:off x="3840477" y="302452"/>
            <a:ext cx="2726578" cy="6475615"/>
            <a:chOff x="3855716" y="302452"/>
            <a:chExt cx="2726578" cy="6475615"/>
          </a:xfrm>
          <a:solidFill>
            <a:schemeClr val="accent2">
              <a:lumMod val="20000"/>
              <a:lumOff val="80000"/>
            </a:schemeClr>
          </a:solidFill>
        </p:grpSpPr>
        <p:grpSp>
          <p:nvGrpSpPr>
            <p:cNvPr id="19" name="Группа 18"/>
            <p:cNvGrpSpPr/>
            <p:nvPr/>
          </p:nvGrpSpPr>
          <p:grpSpPr>
            <a:xfrm>
              <a:off x="3855716" y="302452"/>
              <a:ext cx="2726578" cy="6475615"/>
              <a:chOff x="4438992" y="382385"/>
              <a:chExt cx="2726578" cy="6475615"/>
            </a:xfrm>
            <a:grpFill/>
          </p:grpSpPr>
          <p:sp>
            <p:nvSpPr>
              <p:cNvPr id="14" name="Прямоугольник 13"/>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Прямоугольный треугольник 14"/>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Прямоугольный треугольник 15"/>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3891726" y="1404104"/>
              <a:ext cx="2456817" cy="3170099"/>
            </a:xfrm>
            <a:prstGeom prst="rect">
              <a:avLst/>
            </a:prstGeom>
            <a:grpFill/>
          </p:spPr>
          <p:txBody>
            <a:bodyPr wrap="square" rtlCol="0">
              <a:spAutoFit/>
            </a:bodyPr>
            <a:lstStyle/>
            <a:p>
              <a:pPr algn="ctr"/>
              <a:r>
                <a:rPr lang="kk-KZ" sz="2000" b="1" u="sng"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Оқу </a:t>
              </a:r>
              <a:r>
                <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мақсаттары</a:t>
              </a: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US" sz="2000" b="1" u="sng"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9" name="Прямоугольник 28"/>
          <p:cNvSpPr/>
          <p:nvPr/>
        </p:nvSpPr>
        <p:spPr>
          <a:xfrm>
            <a:off x="365760" y="2977047"/>
            <a:ext cx="3474719" cy="1384995"/>
          </a:xfrm>
          <a:prstGeom prst="rect">
            <a:avLst/>
          </a:prstGeom>
        </p:spPr>
        <p:txBody>
          <a:bodyPr wrap="square">
            <a:spAutoFit/>
          </a:bodyPr>
          <a:lstStyle/>
          <a:p>
            <a:r>
              <a:rPr lang="kk-KZ" sz="2800" b="1" dirty="0" smtClean="0">
                <a:latin typeface="Arial" pitchFamily="34" charset="0"/>
                <a:cs typeface="Arial" pitchFamily="34" charset="0"/>
              </a:rPr>
              <a:t>“Қоршаған ортаға қамқорлықпен қараудың мәні”</a:t>
            </a:r>
            <a:endParaRPr lang="ru-RU" sz="2800" dirty="0"/>
          </a:p>
        </p:txBody>
      </p:sp>
      <p:sp>
        <p:nvSpPr>
          <p:cNvPr id="30" name="Прямоугольник 29"/>
          <p:cNvSpPr/>
          <p:nvPr/>
        </p:nvSpPr>
        <p:spPr>
          <a:xfrm>
            <a:off x="4093698" y="2278966"/>
            <a:ext cx="2504051" cy="2308324"/>
          </a:xfrm>
          <a:prstGeom prst="rect">
            <a:avLst/>
          </a:prstGeom>
        </p:spPr>
        <p:txBody>
          <a:bodyPr wrap="square">
            <a:spAutoFit/>
          </a:bodyPr>
          <a:lstStyle/>
          <a:p>
            <a:pPr algn="ctr"/>
            <a:r>
              <a:rPr lang="kk-KZ" sz="2400" b="1" dirty="0" smtClean="0">
                <a:latin typeface="Arial" pitchFamily="34" charset="0"/>
                <a:cs typeface="Arial" pitchFamily="34" charset="0"/>
              </a:rPr>
              <a:t>4.2.1.1 нысандардың кеңістікте бір-біріне қатысты орнын анықтау.</a:t>
            </a:r>
            <a:endParaRPr lang="ru-RU" sz="2400" b="1" dirty="0" smtClean="0">
              <a:latin typeface="Arial" pitchFamily="34" charset="0"/>
              <a:cs typeface="Arial" pitchFamily="34" charset="0"/>
            </a:endParaRPr>
          </a:p>
        </p:txBody>
      </p:sp>
      <p:sp>
        <p:nvSpPr>
          <p:cNvPr id="31" name="Прямоугольник 30"/>
          <p:cNvSpPr/>
          <p:nvPr/>
        </p:nvSpPr>
        <p:spPr>
          <a:xfrm>
            <a:off x="6555545" y="1688124"/>
            <a:ext cx="2658793" cy="4401205"/>
          </a:xfrm>
          <a:prstGeom prst="rect">
            <a:avLst/>
          </a:prstGeom>
        </p:spPr>
        <p:txBody>
          <a:bodyPr wrap="square">
            <a:spAutoFit/>
          </a:bodyPr>
          <a:lstStyle/>
          <a:p>
            <a:r>
              <a:rPr lang="kk-KZ" sz="2000" dirty="0" smtClean="0">
                <a:solidFill>
                  <a:srgbClr val="FFFF00"/>
                </a:solidFill>
                <a:latin typeface="Arial" pitchFamily="34" charset="0"/>
                <a:cs typeface="Arial" pitchFamily="34" charset="0"/>
              </a:rPr>
              <a:t>Барлық оқушылар: </a:t>
            </a:r>
            <a:r>
              <a:rPr lang="kk-KZ" sz="2000" dirty="0" smtClean="0">
                <a:latin typeface="Arial" pitchFamily="34" charset="0"/>
                <a:cs typeface="Arial" pitchFamily="34" charset="0"/>
              </a:rPr>
              <a:t>нысандардың кеңістікте бір-біріне қатысты орнын анықтайды</a:t>
            </a:r>
            <a:endParaRPr lang="ru-RU" sz="2000" dirty="0" smtClean="0">
              <a:latin typeface="Arial" pitchFamily="34" charset="0"/>
              <a:cs typeface="Arial" pitchFamily="34" charset="0"/>
            </a:endParaRPr>
          </a:p>
          <a:p>
            <a:r>
              <a:rPr lang="kk-KZ" sz="2000" dirty="0" smtClean="0">
                <a:solidFill>
                  <a:srgbClr val="FFFF00"/>
                </a:solidFill>
                <a:latin typeface="Arial" pitchFamily="34" charset="0"/>
                <a:cs typeface="Arial" pitchFamily="34" charset="0"/>
              </a:rPr>
              <a:t>Оқушылардың басым бөлігі: </a:t>
            </a:r>
            <a:r>
              <a:rPr lang="kk-KZ" sz="2000" dirty="0" smtClean="0">
                <a:latin typeface="Arial" pitchFamily="34" charset="0"/>
                <a:cs typeface="Arial" pitchFamily="34" charset="0"/>
              </a:rPr>
              <a:t>суреттерге қарай отырып,олардың бір –бірімен байланысын айтады</a:t>
            </a:r>
            <a:endParaRPr lang="ru-RU" sz="2000" dirty="0" smtClean="0">
              <a:latin typeface="Arial" pitchFamily="34" charset="0"/>
              <a:cs typeface="Arial" pitchFamily="34" charset="0"/>
            </a:endParaRPr>
          </a:p>
          <a:p>
            <a:r>
              <a:rPr lang="kk-KZ" sz="2000" dirty="0" smtClean="0">
                <a:solidFill>
                  <a:srgbClr val="FFFF00"/>
                </a:solidFill>
                <a:latin typeface="Arial" pitchFamily="34" charset="0"/>
                <a:cs typeface="Arial" pitchFamily="34" charset="0"/>
              </a:rPr>
              <a:t>Кейбір оқушылар: </a:t>
            </a:r>
            <a:r>
              <a:rPr lang="kk-KZ" sz="2000" dirty="0" smtClean="0">
                <a:latin typeface="Arial" pitchFamily="34" charset="0"/>
                <a:cs typeface="Arial" pitchFamily="34" charset="0"/>
              </a:rPr>
              <a:t>табиғатты қорғауға ой-пікірін білдіреді</a:t>
            </a:r>
            <a:endParaRPr lang="kk-KZ" sz="2000" u="sng" dirty="0" smtClean="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32" name="Прямоугольник 31"/>
          <p:cNvSpPr/>
          <p:nvPr/>
        </p:nvSpPr>
        <p:spPr>
          <a:xfrm>
            <a:off x="9692639" y="2264899"/>
            <a:ext cx="2236763" cy="3477875"/>
          </a:xfrm>
          <a:prstGeom prst="rect">
            <a:avLst/>
          </a:prstGeom>
        </p:spPr>
        <p:txBody>
          <a:bodyPr wrap="square">
            <a:spAutoFit/>
          </a:bodyPr>
          <a:lstStyle/>
          <a:p>
            <a:pPr lvl="0" fontAlgn="base">
              <a:spcBef>
                <a:spcPct val="0"/>
              </a:spcBef>
              <a:spcAft>
                <a:spcPct val="0"/>
              </a:spcAft>
            </a:pPr>
            <a:r>
              <a:rPr lang="kk-KZ" sz="2000" b="1" dirty="0" smtClean="0">
                <a:solidFill>
                  <a:srgbClr val="000000"/>
                </a:solidFill>
                <a:latin typeface="Arial" pitchFamily="34" charset="0"/>
                <a:cs typeface="Times New Roman" pitchFamily="18" charset="0"/>
              </a:rPr>
              <a:t>Суреттерге қарай отырып,олар</a:t>
            </a:r>
          </a:p>
          <a:p>
            <a:pPr lvl="0" fontAlgn="base">
              <a:spcBef>
                <a:spcPct val="0"/>
              </a:spcBef>
              <a:spcAft>
                <a:spcPct val="0"/>
              </a:spcAft>
            </a:pPr>
            <a:r>
              <a:rPr lang="kk-KZ" sz="2000" b="1" dirty="0" smtClean="0">
                <a:solidFill>
                  <a:srgbClr val="000000"/>
                </a:solidFill>
                <a:latin typeface="Arial" pitchFamily="34" charset="0"/>
                <a:cs typeface="Times New Roman" pitchFamily="18" charset="0"/>
              </a:rPr>
              <a:t>дың бір –бірімен байланысын айтады.</a:t>
            </a:r>
            <a:endParaRPr lang="kk-KZ" sz="2000" b="1" dirty="0" smtClean="0">
              <a:solidFill>
                <a:srgbClr val="000000"/>
              </a:solidFill>
              <a:latin typeface="Arial" pitchFamily="34" charset="0"/>
              <a:ea typeface="Times New Roman" pitchFamily="18" charset="0"/>
              <a:cs typeface="Arial" pitchFamily="34" charset="0"/>
            </a:endParaRPr>
          </a:p>
          <a:p>
            <a:pPr lvl="0" eaLnBrk="0" fontAlgn="base" hangingPunct="0">
              <a:spcBef>
                <a:spcPct val="0"/>
              </a:spcBef>
              <a:spcAft>
                <a:spcPct val="0"/>
              </a:spcAft>
            </a:pPr>
            <a:r>
              <a:rPr lang="kk-KZ" sz="2000" b="1" dirty="0" smtClean="0">
                <a:solidFill>
                  <a:srgbClr val="000000"/>
                </a:solidFill>
                <a:latin typeface="Arial" pitchFamily="34" charset="0"/>
                <a:ea typeface="Times New Roman" pitchFamily="18" charset="0"/>
                <a:cs typeface="Arial" pitchFamily="34" charset="0"/>
              </a:rPr>
              <a:t>Табиғатты қорғауға ой-пікірін білдіреді</a:t>
            </a:r>
            <a:r>
              <a:rPr lang="ru-RU" sz="2000" b="1" dirty="0" smtClean="0">
                <a:latin typeface="Arial" pitchFamily="34" charset="0"/>
                <a:cs typeface="Arial" pitchFamily="34" charset="0"/>
              </a:rPr>
              <a:t> </a:t>
            </a:r>
            <a:r>
              <a:rPr lang="ru-RU" sz="2000" dirty="0" smtClean="0">
                <a:latin typeface="Arial" pitchFamily="34" charset="0"/>
                <a:cs typeface="Arial" pitchFamily="34" charset="0"/>
              </a:rPr>
              <a:t>.</a:t>
            </a:r>
          </a:p>
        </p:txBody>
      </p:sp>
    </p:spTree>
    <p:custDataLst>
      <p:tags r:id="rId1"/>
    </p:custDataLst>
    <p:extLst>
      <p:ext uri="{BB962C8B-B14F-4D97-AF65-F5344CB8AC3E}">
        <p14:creationId xmlns:p14="http://schemas.microsoft.com/office/powerpoint/2010/main" xmlns="" val="18461248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24050">
        <p15:prstTrans prst="pageCurlDouble"/>
      </p:transition>
    </mc:Choice>
    <mc:Fallback>
      <p:transition spd="slow" advTm="2405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2338" y="409652"/>
            <a:ext cx="4056611" cy="5927869"/>
          </a:xfrm>
          <a:prstGeom prst="roundRect">
            <a:avLst>
              <a:gd name="adj" fmla="val 9755"/>
            </a:avLst>
          </a:prstGeom>
          <a:solidFill>
            <a:srgbClr val="FF339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1001679" y="315543"/>
            <a:ext cx="2177935" cy="781396"/>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Овал 10"/>
          <p:cNvSpPr/>
          <p:nvPr/>
        </p:nvSpPr>
        <p:spPr>
          <a:xfrm>
            <a:off x="2639284" y="721566"/>
            <a:ext cx="318654" cy="324195"/>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Овал 9"/>
          <p:cNvSpPr/>
          <p:nvPr/>
        </p:nvSpPr>
        <p:spPr>
          <a:xfrm>
            <a:off x="1221275" y="721563"/>
            <a:ext cx="315883" cy="324196"/>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6"/>
          <p:cNvGrpSpPr/>
          <p:nvPr/>
        </p:nvGrpSpPr>
        <p:grpSpPr>
          <a:xfrm>
            <a:off x="336657" y="1191048"/>
            <a:ext cx="3507971" cy="4752192"/>
            <a:chOff x="336657" y="1191048"/>
            <a:chExt cx="3507971" cy="4752192"/>
          </a:xfrm>
        </p:grpSpPr>
        <p:sp>
          <p:nvSpPr>
            <p:cNvPr id="13" name="Прямоугольник 12"/>
            <p:cNvSpPr/>
            <p:nvPr/>
          </p:nvSpPr>
          <p:spPr>
            <a:xfrm>
              <a:off x="336657" y="1191048"/>
              <a:ext cx="3507971" cy="4752192"/>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59253" y="2044373"/>
              <a:ext cx="2932039" cy="830997"/>
            </a:xfrm>
            <a:prstGeom prst="rect">
              <a:avLst/>
            </a:prstGeom>
            <a:noFill/>
          </p:spPr>
          <p:txBody>
            <a:bodyPr wrap="square" rtlCol="0">
              <a:spAutoFit/>
            </a:bodyPr>
            <a:lstStyle/>
            <a:p>
              <a:pPr algn="ctr"/>
              <a:r>
                <a:rPr lang="kk-KZ" sz="24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Ұжымдық жұмыс</a:t>
              </a:r>
            </a:p>
            <a:p>
              <a:pPr algn="ctr"/>
              <a:endParaRPr lang="en-US"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8" name="Полилиния 7"/>
          <p:cNvSpPr/>
          <p:nvPr/>
        </p:nvSpPr>
        <p:spPr>
          <a:xfrm>
            <a:off x="619290" y="257497"/>
            <a:ext cx="2942706" cy="1346662"/>
          </a:xfrm>
          <a:custGeom>
            <a:avLst/>
            <a:gdLst>
              <a:gd name="connsiteX0" fmla="*/ 390625 w 2809701"/>
              <a:gd name="connsiteY0" fmla="*/ 150300 h 1048298"/>
              <a:gd name="connsiteX1" fmla="*/ 266006 w 2809701"/>
              <a:gd name="connsiteY1" fmla="*/ 274919 h 1048298"/>
              <a:gd name="connsiteX2" fmla="*/ 266006 w 2809701"/>
              <a:gd name="connsiteY2" fmla="*/ 773379 h 1048298"/>
              <a:gd name="connsiteX3" fmla="*/ 390625 w 2809701"/>
              <a:gd name="connsiteY3" fmla="*/ 897998 h 1048298"/>
              <a:gd name="connsiteX4" fmla="*/ 2419074 w 2809701"/>
              <a:gd name="connsiteY4" fmla="*/ 897998 h 1048298"/>
              <a:gd name="connsiteX5" fmla="*/ 2543693 w 2809701"/>
              <a:gd name="connsiteY5" fmla="*/ 773379 h 1048298"/>
              <a:gd name="connsiteX6" fmla="*/ 2543693 w 2809701"/>
              <a:gd name="connsiteY6" fmla="*/ 274919 h 1048298"/>
              <a:gd name="connsiteX7" fmla="*/ 2419074 w 2809701"/>
              <a:gd name="connsiteY7" fmla="*/ 150300 h 1048298"/>
              <a:gd name="connsiteX8" fmla="*/ 174720 w 2809701"/>
              <a:gd name="connsiteY8" fmla="*/ 0 h 1048298"/>
              <a:gd name="connsiteX9" fmla="*/ 2634981 w 2809701"/>
              <a:gd name="connsiteY9" fmla="*/ 0 h 1048298"/>
              <a:gd name="connsiteX10" fmla="*/ 2809701 w 2809701"/>
              <a:gd name="connsiteY10" fmla="*/ 174720 h 1048298"/>
              <a:gd name="connsiteX11" fmla="*/ 2809701 w 2809701"/>
              <a:gd name="connsiteY11" fmla="*/ 873578 h 1048298"/>
              <a:gd name="connsiteX12" fmla="*/ 2634981 w 2809701"/>
              <a:gd name="connsiteY12" fmla="*/ 1048298 h 1048298"/>
              <a:gd name="connsiteX13" fmla="*/ 174720 w 2809701"/>
              <a:gd name="connsiteY13" fmla="*/ 1048298 h 1048298"/>
              <a:gd name="connsiteX14" fmla="*/ 0 w 2809701"/>
              <a:gd name="connsiteY14" fmla="*/ 873578 h 1048298"/>
              <a:gd name="connsiteX15" fmla="*/ 0 w 2809701"/>
              <a:gd name="connsiteY15" fmla="*/ 174720 h 1048298"/>
              <a:gd name="connsiteX16" fmla="*/ 174720 w 2809701"/>
              <a:gd name="connsiteY16" fmla="*/ 0 h 104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701" h="1048298">
                <a:moveTo>
                  <a:pt x="390625" y="150300"/>
                </a:moveTo>
                <a:cubicBezTo>
                  <a:pt x="321800" y="150300"/>
                  <a:pt x="266006" y="206094"/>
                  <a:pt x="266006" y="274919"/>
                </a:cubicBezTo>
                <a:lnTo>
                  <a:pt x="266006" y="773379"/>
                </a:lnTo>
                <a:cubicBezTo>
                  <a:pt x="266006" y="842204"/>
                  <a:pt x="321800" y="897998"/>
                  <a:pt x="390625" y="897998"/>
                </a:cubicBezTo>
                <a:lnTo>
                  <a:pt x="2419074" y="897998"/>
                </a:lnTo>
                <a:cubicBezTo>
                  <a:pt x="2487899" y="897998"/>
                  <a:pt x="2543693" y="842204"/>
                  <a:pt x="2543693" y="773379"/>
                </a:cubicBezTo>
                <a:lnTo>
                  <a:pt x="2543693" y="274919"/>
                </a:lnTo>
                <a:cubicBezTo>
                  <a:pt x="2543693" y="206094"/>
                  <a:pt x="2487899" y="150300"/>
                  <a:pt x="2419074" y="150300"/>
                </a:cubicBezTo>
                <a:close/>
                <a:moveTo>
                  <a:pt x="174720" y="0"/>
                </a:moveTo>
                <a:lnTo>
                  <a:pt x="2634981" y="0"/>
                </a:lnTo>
                <a:cubicBezTo>
                  <a:pt x="2731476" y="0"/>
                  <a:pt x="2809701" y="78225"/>
                  <a:pt x="2809701" y="174720"/>
                </a:cubicBezTo>
                <a:lnTo>
                  <a:pt x="2809701" y="873578"/>
                </a:lnTo>
                <a:cubicBezTo>
                  <a:pt x="2809701" y="970073"/>
                  <a:pt x="2731476" y="1048298"/>
                  <a:pt x="2634981" y="1048298"/>
                </a:cubicBezTo>
                <a:lnTo>
                  <a:pt x="174720" y="1048298"/>
                </a:lnTo>
                <a:cubicBezTo>
                  <a:pt x="78225" y="1048298"/>
                  <a:pt x="0" y="970073"/>
                  <a:pt x="0" y="873578"/>
                </a:cubicBezTo>
                <a:lnTo>
                  <a:pt x="0" y="174720"/>
                </a:lnTo>
                <a:cubicBezTo>
                  <a:pt x="0" y="78225"/>
                  <a:pt x="78225" y="0"/>
                  <a:pt x="174720" y="0"/>
                </a:cubicBezTo>
                <a:close/>
              </a:path>
            </a:pathLst>
          </a:custGeom>
          <a:gradFill flip="none" rotWithShape="1">
            <a:gsLst>
              <a:gs pos="0">
                <a:srgbClr val="C00000"/>
              </a:gs>
              <a:gs pos="36000">
                <a:schemeClr val="bg1"/>
              </a:gs>
              <a:gs pos="60000">
                <a:srgbClr val="C00000"/>
              </a:gs>
              <a:gs pos="89000">
                <a:schemeClr val="accent2">
                  <a:lumMod val="75000"/>
                </a:schemeClr>
              </a:gs>
            </a:gsLst>
            <a:lin ang="5400000" scaled="1"/>
            <a:tileRect/>
          </a:gradFill>
          <a:ln>
            <a:gradFill>
              <a:gsLst>
                <a:gs pos="0">
                  <a:schemeClr val="tx2">
                    <a:lumMod val="50000"/>
                  </a:schemeClr>
                </a:gs>
                <a:gs pos="46000">
                  <a:schemeClr val="bg1"/>
                </a:gs>
                <a:gs pos="56000">
                  <a:schemeClr val="tx2">
                    <a:lumMod val="50000"/>
                  </a:schemeClr>
                </a:gs>
                <a:gs pos="32246">
                  <a:srgbClr val="BDBFC3"/>
                </a:gs>
                <a:gs pos="89000">
                  <a:schemeClr val="bg1">
                    <a:lumMod val="85000"/>
                  </a:schemeClr>
                </a:gs>
              </a:gsLst>
              <a:lin ang="5400000" scaled="1"/>
            </a:gra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Прямоугольник 11"/>
          <p:cNvSpPr/>
          <p:nvPr/>
        </p:nvSpPr>
        <p:spPr>
          <a:xfrm>
            <a:off x="1001679" y="223064"/>
            <a:ext cx="2177935" cy="365760"/>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Группа 27"/>
          <p:cNvGrpSpPr/>
          <p:nvPr/>
        </p:nvGrpSpPr>
        <p:grpSpPr>
          <a:xfrm>
            <a:off x="9277010" y="302452"/>
            <a:ext cx="2726578" cy="6475615"/>
            <a:chOff x="9293629" y="302453"/>
            <a:chExt cx="2726578" cy="6475615"/>
          </a:xfrm>
          <a:solidFill>
            <a:schemeClr val="accent2">
              <a:lumMod val="20000"/>
              <a:lumOff val="80000"/>
            </a:schemeClr>
          </a:solidFill>
        </p:grpSpPr>
        <p:grpSp>
          <p:nvGrpSpPr>
            <p:cNvPr id="18" name="Группа 23"/>
            <p:cNvGrpSpPr/>
            <p:nvPr/>
          </p:nvGrpSpPr>
          <p:grpSpPr>
            <a:xfrm>
              <a:off x="9293629" y="302453"/>
              <a:ext cx="2726578" cy="6475615"/>
              <a:chOff x="4438992" y="382385"/>
              <a:chExt cx="2726578" cy="6475615"/>
            </a:xfrm>
            <a:grpFill/>
          </p:grpSpPr>
          <p:sp>
            <p:nvSpPr>
              <p:cNvPr id="25" name="Прямоугольник 24"/>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Прямоугольный треугольник 25"/>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Прямоугольный треугольник 26"/>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p:cNvSpPr/>
            <p:nvPr/>
          </p:nvSpPr>
          <p:spPr>
            <a:xfrm>
              <a:off x="9423405" y="1368035"/>
              <a:ext cx="255198" cy="400110"/>
            </a:xfrm>
            <a:prstGeom prst="rect">
              <a:avLst/>
            </a:prstGeom>
            <a:grpFill/>
          </p:spPr>
          <p:txBody>
            <a:bodyPr wrap="none">
              <a:spAutoFit/>
            </a:bodyPr>
            <a:lstStyle/>
            <a:p>
              <a:r>
                <a:rPr lang="kk-KZ"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2000" b="1" u="sng"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9" name="Группа 17"/>
          <p:cNvGrpSpPr/>
          <p:nvPr/>
        </p:nvGrpSpPr>
        <p:grpSpPr>
          <a:xfrm>
            <a:off x="6567055" y="213572"/>
            <a:ext cx="2743197" cy="6475615"/>
            <a:chOff x="6550431" y="277547"/>
            <a:chExt cx="2743197" cy="6475615"/>
          </a:xfrm>
          <a:solidFill>
            <a:schemeClr val="accent2">
              <a:lumMod val="60000"/>
              <a:lumOff val="40000"/>
            </a:schemeClr>
          </a:solidFill>
        </p:grpSpPr>
        <p:grpSp>
          <p:nvGrpSpPr>
            <p:cNvPr id="20" name="Группа 19"/>
            <p:cNvGrpSpPr/>
            <p:nvPr/>
          </p:nvGrpSpPr>
          <p:grpSpPr>
            <a:xfrm flipH="1">
              <a:off x="6550431" y="277547"/>
              <a:ext cx="2726578" cy="6475615"/>
              <a:chOff x="4438992" y="382385"/>
              <a:chExt cx="2726578" cy="6475615"/>
            </a:xfrm>
            <a:grpFill/>
          </p:grpSpPr>
          <p:sp>
            <p:nvSpPr>
              <p:cNvPr id="21" name="Прямоугольник 20"/>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Прямоугольный треугольник 21"/>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Прямоугольный треугольник 22"/>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p:cNvSpPr/>
            <p:nvPr/>
          </p:nvSpPr>
          <p:spPr>
            <a:xfrm>
              <a:off x="6582293" y="1330036"/>
              <a:ext cx="2711335" cy="707886"/>
            </a:xfrm>
            <a:prstGeom prst="rect">
              <a:avLst/>
            </a:prstGeom>
            <a:grpFill/>
          </p:spPr>
          <p:txBody>
            <a:bodyPr wrap="square">
              <a:spAutoFit/>
            </a:bodyPr>
            <a:lstStyle/>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20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4" name="Группа 16"/>
          <p:cNvGrpSpPr/>
          <p:nvPr/>
        </p:nvGrpSpPr>
        <p:grpSpPr>
          <a:xfrm>
            <a:off x="3840477" y="302452"/>
            <a:ext cx="2726578" cy="6475615"/>
            <a:chOff x="3855716" y="302452"/>
            <a:chExt cx="2726578" cy="6475615"/>
          </a:xfrm>
          <a:solidFill>
            <a:schemeClr val="accent2">
              <a:lumMod val="20000"/>
              <a:lumOff val="80000"/>
            </a:schemeClr>
          </a:solidFill>
        </p:grpSpPr>
        <p:grpSp>
          <p:nvGrpSpPr>
            <p:cNvPr id="28" name="Группа 18"/>
            <p:cNvGrpSpPr/>
            <p:nvPr/>
          </p:nvGrpSpPr>
          <p:grpSpPr>
            <a:xfrm>
              <a:off x="3855716" y="302452"/>
              <a:ext cx="2726578" cy="6475615"/>
              <a:chOff x="4438992" y="382385"/>
              <a:chExt cx="2726578" cy="6475615"/>
            </a:xfrm>
            <a:grpFill/>
          </p:grpSpPr>
          <p:sp>
            <p:nvSpPr>
              <p:cNvPr id="14" name="Прямоугольник 13"/>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Прямоугольный треугольник 14"/>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Прямоугольный треугольник 15"/>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3891726" y="1404104"/>
              <a:ext cx="2456817" cy="400110"/>
            </a:xfrm>
            <a:prstGeom prst="rect">
              <a:avLst/>
            </a:prstGeom>
            <a:grpFill/>
          </p:spPr>
          <p:txBody>
            <a:bodyPr wrap="square" rtlCol="0">
              <a:spAutoFit/>
            </a:bodyPr>
            <a:lstStyle/>
            <a:p>
              <a:pPr algn="ctr"/>
              <a:endParaRPr lang="en-US" sz="2000" b="1" u="sng"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9" name="Прямоугольник 28"/>
          <p:cNvSpPr/>
          <p:nvPr/>
        </p:nvSpPr>
        <p:spPr>
          <a:xfrm>
            <a:off x="450167" y="2011680"/>
            <a:ext cx="3587261" cy="2554545"/>
          </a:xfrm>
          <a:prstGeom prst="rect">
            <a:avLst/>
          </a:prstGeom>
        </p:spPr>
        <p:txBody>
          <a:bodyPr wrap="square">
            <a:spAutoFit/>
          </a:bodyPr>
          <a:lstStyle/>
          <a:p>
            <a:pPr lvl="0" fontAlgn="base">
              <a:spcBef>
                <a:spcPct val="0"/>
              </a:spcBef>
              <a:spcAft>
                <a:spcPct val="0"/>
              </a:spcAft>
            </a:pPr>
            <a:endParaRPr lang="kk-KZ" sz="2000" b="1" dirty="0" smtClean="0">
              <a:latin typeface="Arial" pitchFamily="34" charset="0"/>
              <a:cs typeface="Times New Roman" pitchFamily="18" charset="0"/>
            </a:endParaRPr>
          </a:p>
          <a:p>
            <a:pPr lvl="0" fontAlgn="base">
              <a:spcBef>
                <a:spcPct val="0"/>
              </a:spcBef>
              <a:spcAft>
                <a:spcPct val="0"/>
              </a:spcAft>
            </a:pPr>
            <a:endParaRPr lang="kk-KZ" sz="2000" b="1" dirty="0" smtClean="0">
              <a:latin typeface="Arial" pitchFamily="34" charset="0"/>
              <a:cs typeface="Times New Roman" pitchFamily="18" charset="0"/>
            </a:endParaRPr>
          </a:p>
          <a:p>
            <a:pPr lvl="0" eaLnBrk="0" fontAlgn="base" hangingPunct="0">
              <a:spcBef>
                <a:spcPct val="0"/>
              </a:spcBef>
              <a:spcAft>
                <a:spcPct val="0"/>
              </a:spcAft>
            </a:pPr>
            <a:r>
              <a:rPr lang="kk-KZ" sz="2000" dirty="0" smtClean="0">
                <a:latin typeface="Arial" pitchFamily="34" charset="0"/>
                <a:cs typeface="Times New Roman" pitchFamily="18" charset="0"/>
              </a:rPr>
              <a:t>Өмірде бізге айналамызды бағдарлай білу қажеттілігі жиі туындайды.Ондай жағдайда маңайымызды бағдарлауға көмектесетін заттарға көңіл аударамыз.</a:t>
            </a:r>
            <a:endParaRPr lang="ru-RU" sz="2000" dirty="0" smtClean="0">
              <a:latin typeface="Arial" pitchFamily="34" charset="0"/>
              <a:cs typeface="Arial" pitchFamily="34" charset="0"/>
            </a:endParaRPr>
          </a:p>
        </p:txBody>
      </p:sp>
      <p:sp>
        <p:nvSpPr>
          <p:cNvPr id="32" name="Прямоугольник 31"/>
          <p:cNvSpPr/>
          <p:nvPr/>
        </p:nvSpPr>
        <p:spPr>
          <a:xfrm>
            <a:off x="9720775" y="2250830"/>
            <a:ext cx="2278967" cy="2308324"/>
          </a:xfrm>
          <a:prstGeom prst="rect">
            <a:avLst/>
          </a:prstGeom>
        </p:spPr>
        <p:txBody>
          <a:bodyPr wrap="square">
            <a:spAutoFit/>
          </a:bodyPr>
          <a:lstStyle/>
          <a:p>
            <a:pPr lvl="0" eaLnBrk="0" fontAlgn="base" hangingPunct="0">
              <a:spcBef>
                <a:spcPct val="0"/>
              </a:spcBef>
              <a:spcAft>
                <a:spcPct val="0"/>
              </a:spcAft>
            </a:pPr>
            <a:r>
              <a:rPr lang="kk-KZ" sz="2400" dirty="0" smtClean="0">
                <a:latin typeface="Arial" pitchFamily="34" charset="0"/>
                <a:ea typeface="Times New Roman" pitchFamily="18" charset="0"/>
                <a:cs typeface="Arial" pitchFamily="34" charset="0"/>
              </a:rPr>
              <a:t>Қай жерде тұрғанын түрлі табиғи белгілерге қарап,анық</a:t>
            </a:r>
            <a:endParaRPr lang="ru-RU" sz="2400" dirty="0" smtClean="0">
              <a:latin typeface="Arial" pitchFamily="34" charset="0"/>
              <a:cs typeface="Arial" pitchFamily="34" charset="0"/>
            </a:endParaRPr>
          </a:p>
          <a:p>
            <a:pPr lvl="0" eaLnBrk="0" fontAlgn="base" hangingPunct="0">
              <a:spcBef>
                <a:spcPct val="0"/>
              </a:spcBef>
              <a:spcAft>
                <a:spcPct val="0"/>
              </a:spcAft>
            </a:pPr>
            <a:r>
              <a:rPr lang="kk-KZ" sz="2400" dirty="0" smtClean="0">
                <a:latin typeface="Arial" pitchFamily="34" charset="0"/>
                <a:ea typeface="Times New Roman" pitchFamily="18" charset="0"/>
                <a:cs typeface="Arial" pitchFamily="34" charset="0"/>
              </a:rPr>
              <a:t>тайды -1балл</a:t>
            </a:r>
            <a:endParaRPr lang="kk-KZ" sz="2400" dirty="0" smtClean="0">
              <a:latin typeface="Arial" pitchFamily="34" charset="0"/>
              <a:cs typeface="Arial" pitchFamily="34" charset="0"/>
            </a:endParaRPr>
          </a:p>
        </p:txBody>
      </p:sp>
      <p:sp>
        <p:nvSpPr>
          <p:cNvPr id="33" name="Прямоугольник 32"/>
          <p:cNvSpPr/>
          <p:nvPr/>
        </p:nvSpPr>
        <p:spPr>
          <a:xfrm>
            <a:off x="9786658" y="1696888"/>
            <a:ext cx="1537600" cy="369332"/>
          </a:xfrm>
          <a:prstGeom prst="rect">
            <a:avLst/>
          </a:prstGeom>
        </p:spPr>
        <p:txBody>
          <a:bodyPr wrap="none">
            <a:spAutoFit/>
          </a:bodyPr>
          <a:lstStyle/>
          <a:p>
            <a:pPr algn="ctr"/>
            <a:r>
              <a:rPr lang="kk-KZ"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Дескриптор</a:t>
            </a:r>
          </a:p>
        </p:txBody>
      </p:sp>
      <p:pic>
        <p:nvPicPr>
          <p:cNvPr id="35" name="Рисунок 34" descr="C:\Users\packardbell\Desktop\20200222_123239.jp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6707944" y="1713912"/>
            <a:ext cx="2450124" cy="3484807"/>
          </a:xfrm>
          <a:prstGeom prst="rect">
            <a:avLst/>
          </a:prstGeom>
          <a:noFill/>
          <a:ln>
            <a:noFill/>
          </a:ln>
        </p:spPr>
      </p:pic>
      <p:sp>
        <p:nvSpPr>
          <p:cNvPr id="36" name="Прямоугольник 35"/>
          <p:cNvSpPr/>
          <p:nvPr/>
        </p:nvSpPr>
        <p:spPr>
          <a:xfrm>
            <a:off x="4215134" y="1528074"/>
            <a:ext cx="1777703" cy="1538883"/>
          </a:xfrm>
          <a:prstGeom prst="rect">
            <a:avLst/>
          </a:prstGeom>
        </p:spPr>
        <p:txBody>
          <a:bodyPr wrap="square">
            <a:spAutoFit/>
          </a:bodyPr>
          <a:lstStyle/>
          <a:p>
            <a:pPr lvl="0" fontAlgn="base">
              <a:spcBef>
                <a:spcPct val="0"/>
              </a:spcBef>
              <a:spcAft>
                <a:spcPct val="0"/>
              </a:spcAft>
            </a:pPr>
            <a:endParaRPr lang="kk-KZ" sz="2000" b="1" u="sng" dirty="0" smtClean="0">
              <a:solidFill>
                <a:srgbClr val="00B050"/>
              </a:solidFill>
              <a:latin typeface="Arial" pitchFamily="34" charset="0"/>
              <a:cs typeface="Times New Roman" pitchFamily="18" charset="0"/>
            </a:endParaRPr>
          </a:p>
          <a:p>
            <a:pPr lvl="0" fontAlgn="base">
              <a:spcBef>
                <a:spcPct val="0"/>
              </a:spcBef>
              <a:spcAft>
                <a:spcPct val="0"/>
              </a:spcAft>
            </a:pPr>
            <a:r>
              <a:rPr lang="kk-KZ" sz="2000" b="1" u="sng" dirty="0" smtClean="0">
                <a:solidFill>
                  <a:srgbClr val="00B050"/>
                </a:solidFill>
                <a:latin typeface="Arial" pitchFamily="34" charset="0"/>
                <a:cs typeface="Times New Roman" pitchFamily="18" charset="0"/>
              </a:rPr>
              <a:t>Тапсырма</a:t>
            </a:r>
          </a:p>
          <a:p>
            <a:pPr lvl="0" fontAlgn="base">
              <a:spcBef>
                <a:spcPct val="0"/>
              </a:spcBef>
              <a:spcAft>
                <a:spcPct val="0"/>
              </a:spcAft>
            </a:pPr>
            <a:endParaRPr lang="kk-KZ" b="1" dirty="0" smtClean="0">
              <a:latin typeface="Arial" pitchFamily="34" charset="0"/>
              <a:cs typeface="Times New Roman" pitchFamily="18" charset="0"/>
            </a:endParaRPr>
          </a:p>
          <a:p>
            <a:pPr lvl="0" fontAlgn="base">
              <a:spcBef>
                <a:spcPct val="0"/>
              </a:spcBef>
              <a:spcAft>
                <a:spcPct val="0"/>
              </a:spcAft>
            </a:pPr>
            <a:endParaRPr lang="kk-KZ" b="1" dirty="0" smtClean="0">
              <a:latin typeface="Arial" pitchFamily="34" charset="0"/>
              <a:cs typeface="Times New Roman" pitchFamily="18" charset="0"/>
            </a:endParaRPr>
          </a:p>
          <a:p>
            <a:pPr lvl="0" fontAlgn="base">
              <a:spcBef>
                <a:spcPct val="0"/>
              </a:spcBef>
              <a:spcAft>
                <a:spcPct val="0"/>
              </a:spcAft>
            </a:pPr>
            <a:endParaRPr lang="kk-KZ" b="1" dirty="0" smtClean="0">
              <a:latin typeface="Arial" pitchFamily="34" charset="0"/>
              <a:cs typeface="Times New Roman" pitchFamily="18" charset="0"/>
            </a:endParaRPr>
          </a:p>
        </p:txBody>
      </p:sp>
      <p:sp>
        <p:nvSpPr>
          <p:cNvPr id="43" name="Прямоугольник 42"/>
          <p:cNvSpPr/>
          <p:nvPr/>
        </p:nvSpPr>
        <p:spPr>
          <a:xfrm>
            <a:off x="4065562" y="2278966"/>
            <a:ext cx="2574389" cy="3477875"/>
          </a:xfrm>
          <a:prstGeom prst="rect">
            <a:avLst/>
          </a:prstGeom>
        </p:spPr>
        <p:txBody>
          <a:bodyPr wrap="square">
            <a:spAutoFit/>
          </a:bodyPr>
          <a:lstStyle/>
          <a:p>
            <a:pPr lvl="0" eaLnBrk="0" fontAlgn="base" hangingPunct="0">
              <a:spcBef>
                <a:spcPct val="0"/>
              </a:spcBef>
              <a:spcAft>
                <a:spcPct val="0"/>
              </a:spcAft>
            </a:pPr>
            <a:r>
              <a:rPr lang="kk-KZ" sz="2000" dirty="0" smtClean="0">
                <a:latin typeface="Arial" pitchFamily="34" charset="0"/>
                <a:cs typeface="Times New Roman" pitchFamily="18" charset="0"/>
              </a:rPr>
              <a:t>Табиғат аясында,қалада,</a:t>
            </a:r>
          </a:p>
          <a:p>
            <a:pPr lvl="0" eaLnBrk="0" fontAlgn="base" hangingPunct="0">
              <a:spcBef>
                <a:spcPct val="0"/>
              </a:spcBef>
              <a:spcAft>
                <a:spcPct val="0"/>
              </a:spcAft>
            </a:pPr>
            <a:r>
              <a:rPr lang="kk-KZ" sz="2000" dirty="0" smtClean="0">
                <a:latin typeface="Arial" pitchFamily="34" charset="0"/>
                <a:cs typeface="Times New Roman" pitchFamily="18" charset="0"/>
              </a:rPr>
              <a:t>ауылда бағытыңды бағдарлауға көмектесетін заттарды таңда.Сенің таңдауың неге бұл заттарға түсті?Себебін түсіндір</a:t>
            </a:r>
            <a:endParaRPr lang="ru-RU" sz="2000" dirty="0"/>
          </a:p>
        </p:txBody>
      </p:sp>
    </p:spTree>
    <p:custDataLst>
      <p:tags r:id="rId1"/>
    </p:custDataLst>
    <p:extLst>
      <p:ext uri="{BB962C8B-B14F-4D97-AF65-F5344CB8AC3E}">
        <p14:creationId xmlns:p14="http://schemas.microsoft.com/office/powerpoint/2010/main" xmlns="" val="18461248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24050">
        <p15:prstTrans prst="pageCurlDouble"/>
      </p:transition>
    </mc:Choice>
    <mc:Fallback>
      <p:transition spd="slow" advTm="2405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2338" y="409652"/>
            <a:ext cx="4056611" cy="5927869"/>
          </a:xfrm>
          <a:prstGeom prst="roundRect">
            <a:avLst>
              <a:gd name="adj" fmla="val 9755"/>
            </a:avLst>
          </a:prstGeom>
          <a:solidFill>
            <a:srgbClr val="FF339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1001679" y="315543"/>
            <a:ext cx="2177935" cy="781396"/>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Овал 10"/>
          <p:cNvSpPr/>
          <p:nvPr/>
        </p:nvSpPr>
        <p:spPr>
          <a:xfrm>
            <a:off x="2639284" y="721566"/>
            <a:ext cx="318654" cy="324195"/>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Овал 9"/>
          <p:cNvSpPr/>
          <p:nvPr/>
        </p:nvSpPr>
        <p:spPr>
          <a:xfrm>
            <a:off x="1221275" y="721563"/>
            <a:ext cx="315883" cy="324196"/>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6"/>
          <p:cNvGrpSpPr/>
          <p:nvPr/>
        </p:nvGrpSpPr>
        <p:grpSpPr>
          <a:xfrm>
            <a:off x="336657" y="1191048"/>
            <a:ext cx="3507971" cy="4752192"/>
            <a:chOff x="336657" y="1191048"/>
            <a:chExt cx="3507971" cy="4752192"/>
          </a:xfrm>
        </p:grpSpPr>
        <p:sp>
          <p:nvSpPr>
            <p:cNvPr id="13" name="Прямоугольник 12"/>
            <p:cNvSpPr/>
            <p:nvPr/>
          </p:nvSpPr>
          <p:spPr>
            <a:xfrm>
              <a:off x="336657" y="1191048"/>
              <a:ext cx="3507971" cy="4752192"/>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59253" y="2044373"/>
              <a:ext cx="2932039" cy="830997"/>
            </a:xfrm>
            <a:prstGeom prst="rect">
              <a:avLst/>
            </a:prstGeom>
            <a:noFill/>
          </p:spPr>
          <p:txBody>
            <a:bodyPr wrap="square" rtlCol="0">
              <a:spAutoFit/>
            </a:bodyPr>
            <a:lstStyle/>
            <a:p>
              <a:pPr algn="ctr"/>
              <a:endParaRPr lang="kk-KZ" sz="24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US"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8" name="Полилиния 7"/>
          <p:cNvSpPr/>
          <p:nvPr/>
        </p:nvSpPr>
        <p:spPr>
          <a:xfrm>
            <a:off x="619290" y="257497"/>
            <a:ext cx="2942706" cy="1346662"/>
          </a:xfrm>
          <a:custGeom>
            <a:avLst/>
            <a:gdLst>
              <a:gd name="connsiteX0" fmla="*/ 390625 w 2809701"/>
              <a:gd name="connsiteY0" fmla="*/ 150300 h 1048298"/>
              <a:gd name="connsiteX1" fmla="*/ 266006 w 2809701"/>
              <a:gd name="connsiteY1" fmla="*/ 274919 h 1048298"/>
              <a:gd name="connsiteX2" fmla="*/ 266006 w 2809701"/>
              <a:gd name="connsiteY2" fmla="*/ 773379 h 1048298"/>
              <a:gd name="connsiteX3" fmla="*/ 390625 w 2809701"/>
              <a:gd name="connsiteY3" fmla="*/ 897998 h 1048298"/>
              <a:gd name="connsiteX4" fmla="*/ 2419074 w 2809701"/>
              <a:gd name="connsiteY4" fmla="*/ 897998 h 1048298"/>
              <a:gd name="connsiteX5" fmla="*/ 2543693 w 2809701"/>
              <a:gd name="connsiteY5" fmla="*/ 773379 h 1048298"/>
              <a:gd name="connsiteX6" fmla="*/ 2543693 w 2809701"/>
              <a:gd name="connsiteY6" fmla="*/ 274919 h 1048298"/>
              <a:gd name="connsiteX7" fmla="*/ 2419074 w 2809701"/>
              <a:gd name="connsiteY7" fmla="*/ 150300 h 1048298"/>
              <a:gd name="connsiteX8" fmla="*/ 174720 w 2809701"/>
              <a:gd name="connsiteY8" fmla="*/ 0 h 1048298"/>
              <a:gd name="connsiteX9" fmla="*/ 2634981 w 2809701"/>
              <a:gd name="connsiteY9" fmla="*/ 0 h 1048298"/>
              <a:gd name="connsiteX10" fmla="*/ 2809701 w 2809701"/>
              <a:gd name="connsiteY10" fmla="*/ 174720 h 1048298"/>
              <a:gd name="connsiteX11" fmla="*/ 2809701 w 2809701"/>
              <a:gd name="connsiteY11" fmla="*/ 873578 h 1048298"/>
              <a:gd name="connsiteX12" fmla="*/ 2634981 w 2809701"/>
              <a:gd name="connsiteY12" fmla="*/ 1048298 h 1048298"/>
              <a:gd name="connsiteX13" fmla="*/ 174720 w 2809701"/>
              <a:gd name="connsiteY13" fmla="*/ 1048298 h 1048298"/>
              <a:gd name="connsiteX14" fmla="*/ 0 w 2809701"/>
              <a:gd name="connsiteY14" fmla="*/ 873578 h 1048298"/>
              <a:gd name="connsiteX15" fmla="*/ 0 w 2809701"/>
              <a:gd name="connsiteY15" fmla="*/ 174720 h 1048298"/>
              <a:gd name="connsiteX16" fmla="*/ 174720 w 2809701"/>
              <a:gd name="connsiteY16" fmla="*/ 0 h 104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701" h="1048298">
                <a:moveTo>
                  <a:pt x="390625" y="150300"/>
                </a:moveTo>
                <a:cubicBezTo>
                  <a:pt x="321800" y="150300"/>
                  <a:pt x="266006" y="206094"/>
                  <a:pt x="266006" y="274919"/>
                </a:cubicBezTo>
                <a:lnTo>
                  <a:pt x="266006" y="773379"/>
                </a:lnTo>
                <a:cubicBezTo>
                  <a:pt x="266006" y="842204"/>
                  <a:pt x="321800" y="897998"/>
                  <a:pt x="390625" y="897998"/>
                </a:cubicBezTo>
                <a:lnTo>
                  <a:pt x="2419074" y="897998"/>
                </a:lnTo>
                <a:cubicBezTo>
                  <a:pt x="2487899" y="897998"/>
                  <a:pt x="2543693" y="842204"/>
                  <a:pt x="2543693" y="773379"/>
                </a:cubicBezTo>
                <a:lnTo>
                  <a:pt x="2543693" y="274919"/>
                </a:lnTo>
                <a:cubicBezTo>
                  <a:pt x="2543693" y="206094"/>
                  <a:pt x="2487899" y="150300"/>
                  <a:pt x="2419074" y="150300"/>
                </a:cubicBezTo>
                <a:close/>
                <a:moveTo>
                  <a:pt x="174720" y="0"/>
                </a:moveTo>
                <a:lnTo>
                  <a:pt x="2634981" y="0"/>
                </a:lnTo>
                <a:cubicBezTo>
                  <a:pt x="2731476" y="0"/>
                  <a:pt x="2809701" y="78225"/>
                  <a:pt x="2809701" y="174720"/>
                </a:cubicBezTo>
                <a:lnTo>
                  <a:pt x="2809701" y="873578"/>
                </a:lnTo>
                <a:cubicBezTo>
                  <a:pt x="2809701" y="970073"/>
                  <a:pt x="2731476" y="1048298"/>
                  <a:pt x="2634981" y="1048298"/>
                </a:cubicBezTo>
                <a:lnTo>
                  <a:pt x="174720" y="1048298"/>
                </a:lnTo>
                <a:cubicBezTo>
                  <a:pt x="78225" y="1048298"/>
                  <a:pt x="0" y="970073"/>
                  <a:pt x="0" y="873578"/>
                </a:cubicBezTo>
                <a:lnTo>
                  <a:pt x="0" y="174720"/>
                </a:lnTo>
                <a:cubicBezTo>
                  <a:pt x="0" y="78225"/>
                  <a:pt x="78225" y="0"/>
                  <a:pt x="174720" y="0"/>
                </a:cubicBezTo>
                <a:close/>
              </a:path>
            </a:pathLst>
          </a:custGeom>
          <a:gradFill flip="none" rotWithShape="1">
            <a:gsLst>
              <a:gs pos="0">
                <a:srgbClr val="C00000"/>
              </a:gs>
              <a:gs pos="36000">
                <a:schemeClr val="bg1"/>
              </a:gs>
              <a:gs pos="60000">
                <a:srgbClr val="C00000"/>
              </a:gs>
              <a:gs pos="89000">
                <a:schemeClr val="accent2">
                  <a:lumMod val="75000"/>
                </a:schemeClr>
              </a:gs>
            </a:gsLst>
            <a:lin ang="5400000" scaled="1"/>
            <a:tileRect/>
          </a:gradFill>
          <a:ln>
            <a:gradFill>
              <a:gsLst>
                <a:gs pos="0">
                  <a:schemeClr val="tx2">
                    <a:lumMod val="50000"/>
                  </a:schemeClr>
                </a:gs>
                <a:gs pos="46000">
                  <a:schemeClr val="bg1"/>
                </a:gs>
                <a:gs pos="56000">
                  <a:schemeClr val="tx2">
                    <a:lumMod val="50000"/>
                  </a:schemeClr>
                </a:gs>
                <a:gs pos="32246">
                  <a:srgbClr val="BDBFC3"/>
                </a:gs>
                <a:gs pos="89000">
                  <a:schemeClr val="bg1">
                    <a:lumMod val="85000"/>
                  </a:schemeClr>
                </a:gs>
              </a:gsLst>
              <a:lin ang="5400000" scaled="1"/>
            </a:gra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Прямоугольник 11"/>
          <p:cNvSpPr/>
          <p:nvPr/>
        </p:nvSpPr>
        <p:spPr>
          <a:xfrm>
            <a:off x="1001679" y="223064"/>
            <a:ext cx="2177935" cy="365760"/>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Группа 27"/>
          <p:cNvGrpSpPr/>
          <p:nvPr/>
        </p:nvGrpSpPr>
        <p:grpSpPr>
          <a:xfrm>
            <a:off x="9277010" y="302452"/>
            <a:ext cx="2726578" cy="6475615"/>
            <a:chOff x="9293629" y="302453"/>
            <a:chExt cx="2726578" cy="6475615"/>
          </a:xfrm>
          <a:solidFill>
            <a:schemeClr val="accent2">
              <a:lumMod val="20000"/>
              <a:lumOff val="80000"/>
            </a:schemeClr>
          </a:solidFill>
        </p:grpSpPr>
        <p:grpSp>
          <p:nvGrpSpPr>
            <p:cNvPr id="18" name="Группа 23"/>
            <p:cNvGrpSpPr/>
            <p:nvPr/>
          </p:nvGrpSpPr>
          <p:grpSpPr>
            <a:xfrm>
              <a:off x="9293629" y="302453"/>
              <a:ext cx="2726578" cy="6475615"/>
              <a:chOff x="4438992" y="382385"/>
              <a:chExt cx="2726578" cy="6475615"/>
            </a:xfrm>
            <a:grpFill/>
          </p:grpSpPr>
          <p:sp>
            <p:nvSpPr>
              <p:cNvPr id="25" name="Прямоугольник 24"/>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Прямоугольный треугольник 25"/>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Прямоугольный треугольник 26"/>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p:cNvSpPr/>
            <p:nvPr/>
          </p:nvSpPr>
          <p:spPr>
            <a:xfrm>
              <a:off x="9648488" y="1579050"/>
              <a:ext cx="2070310" cy="1200329"/>
            </a:xfrm>
            <a:prstGeom prst="rect">
              <a:avLst/>
            </a:prstGeom>
            <a:grpFill/>
          </p:spPr>
          <p:txBody>
            <a:bodyPr wrap="none">
              <a:spAutoFit/>
            </a:bodyPr>
            <a:lstStyle/>
            <a:p>
              <a:r>
                <a:rPr lang="kk-KZ"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kk-KZ" sz="24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Дескриптор</a:t>
              </a:r>
            </a:p>
            <a:p>
              <a:endParaRPr lang="kk-KZ" sz="24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24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9" name="Группа 17"/>
          <p:cNvGrpSpPr/>
          <p:nvPr/>
        </p:nvGrpSpPr>
        <p:grpSpPr>
          <a:xfrm>
            <a:off x="6567055" y="315545"/>
            <a:ext cx="2743197" cy="6475615"/>
            <a:chOff x="6550431" y="277547"/>
            <a:chExt cx="2743197" cy="6475615"/>
          </a:xfrm>
          <a:solidFill>
            <a:schemeClr val="accent2">
              <a:lumMod val="60000"/>
              <a:lumOff val="40000"/>
            </a:schemeClr>
          </a:solidFill>
        </p:grpSpPr>
        <p:grpSp>
          <p:nvGrpSpPr>
            <p:cNvPr id="20" name="Группа 19"/>
            <p:cNvGrpSpPr/>
            <p:nvPr/>
          </p:nvGrpSpPr>
          <p:grpSpPr>
            <a:xfrm flipH="1">
              <a:off x="6550431" y="277547"/>
              <a:ext cx="2726578" cy="6475615"/>
              <a:chOff x="4438992" y="382385"/>
              <a:chExt cx="2726578" cy="6475615"/>
            </a:xfrm>
            <a:grpFill/>
          </p:grpSpPr>
          <p:sp>
            <p:nvSpPr>
              <p:cNvPr id="21" name="Прямоугольник 20"/>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Прямоугольный треугольник 21"/>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Прямоугольный треугольник 22"/>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p:cNvSpPr/>
            <p:nvPr/>
          </p:nvSpPr>
          <p:spPr>
            <a:xfrm>
              <a:off x="6582293" y="1330036"/>
              <a:ext cx="2711335" cy="400110"/>
            </a:xfrm>
            <a:prstGeom prst="rect">
              <a:avLst/>
            </a:prstGeom>
            <a:grpFill/>
          </p:spPr>
          <p:txBody>
            <a:bodyPr wrap="square">
              <a:spAutoFit/>
            </a:bodyPr>
            <a:lstStyle/>
            <a:p>
              <a:pPr algn="ctr"/>
              <a:r>
                <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20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4" name="Группа 16"/>
          <p:cNvGrpSpPr/>
          <p:nvPr/>
        </p:nvGrpSpPr>
        <p:grpSpPr>
          <a:xfrm>
            <a:off x="3840477" y="302452"/>
            <a:ext cx="2726578" cy="6475615"/>
            <a:chOff x="3855716" y="302452"/>
            <a:chExt cx="2726578" cy="6475615"/>
          </a:xfrm>
          <a:solidFill>
            <a:schemeClr val="accent2">
              <a:lumMod val="20000"/>
              <a:lumOff val="80000"/>
            </a:schemeClr>
          </a:solidFill>
        </p:grpSpPr>
        <p:grpSp>
          <p:nvGrpSpPr>
            <p:cNvPr id="28" name="Группа 18"/>
            <p:cNvGrpSpPr/>
            <p:nvPr/>
          </p:nvGrpSpPr>
          <p:grpSpPr>
            <a:xfrm>
              <a:off x="3855716" y="302452"/>
              <a:ext cx="2726578" cy="6475615"/>
              <a:chOff x="4438992" y="382385"/>
              <a:chExt cx="2726578" cy="6475615"/>
            </a:xfrm>
            <a:grpFill/>
          </p:grpSpPr>
          <p:sp>
            <p:nvSpPr>
              <p:cNvPr id="14" name="Прямоугольник 13"/>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Прямоугольный треугольник 14"/>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Прямоугольный треугольник 15"/>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3891726" y="1404104"/>
              <a:ext cx="2456817" cy="1015663"/>
            </a:xfrm>
            <a:prstGeom prst="rect">
              <a:avLst/>
            </a:prstGeom>
            <a:grpFill/>
          </p:spPr>
          <p:txBody>
            <a:bodyPr wrap="square" rtlCol="0">
              <a:spAutoFit/>
            </a:bodyPr>
            <a:lstStyle/>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US" sz="2000" b="1" u="sng"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9" name="Прямоугольник 28"/>
          <p:cNvSpPr/>
          <p:nvPr/>
        </p:nvSpPr>
        <p:spPr>
          <a:xfrm>
            <a:off x="661181" y="2321171"/>
            <a:ext cx="2897945" cy="1569660"/>
          </a:xfrm>
          <a:prstGeom prst="rect">
            <a:avLst/>
          </a:prstGeom>
        </p:spPr>
        <p:txBody>
          <a:bodyPr wrap="square">
            <a:spAutoFit/>
          </a:bodyPr>
          <a:lstStyle/>
          <a:p>
            <a:r>
              <a:rPr lang="kk-KZ" sz="2400" b="1" dirty="0" smtClean="0">
                <a:solidFill>
                  <a:schemeClr val="accent1">
                    <a:lumMod val="75000"/>
                  </a:schemeClr>
                </a:solidFill>
                <a:latin typeface="Arial" pitchFamily="34" charset="0"/>
                <a:cs typeface="Arial" pitchFamily="34" charset="0"/>
              </a:rPr>
              <a:t> Жұптық жұмыс </a:t>
            </a:r>
          </a:p>
          <a:p>
            <a:endParaRPr lang="kk-KZ" sz="2400" b="1" dirty="0" smtClean="0">
              <a:latin typeface="Arial" pitchFamily="34" charset="0"/>
              <a:cs typeface="Arial" pitchFamily="34" charset="0"/>
            </a:endParaRPr>
          </a:p>
          <a:p>
            <a:r>
              <a:rPr lang="kk-KZ" sz="2400" b="1" dirty="0" smtClean="0">
                <a:latin typeface="Arial" pitchFamily="34" charset="0"/>
                <a:cs typeface="Arial" pitchFamily="34" charset="0"/>
              </a:rPr>
              <a:t>«Ойлан,жұптас,</a:t>
            </a:r>
          </a:p>
          <a:p>
            <a:r>
              <a:rPr lang="kk-KZ" sz="2400" b="1" dirty="0" smtClean="0">
                <a:latin typeface="Arial" pitchFamily="34" charset="0"/>
                <a:cs typeface="Arial" pitchFamily="34" charset="0"/>
              </a:rPr>
              <a:t>   бөліс» әдісі</a:t>
            </a:r>
            <a:endParaRPr lang="ru-RU" sz="2400" dirty="0"/>
          </a:p>
        </p:txBody>
      </p:sp>
      <p:sp>
        <p:nvSpPr>
          <p:cNvPr id="30" name="Прямоугольник 29"/>
          <p:cNvSpPr/>
          <p:nvPr/>
        </p:nvSpPr>
        <p:spPr>
          <a:xfrm>
            <a:off x="4037429" y="1491175"/>
            <a:ext cx="2489980" cy="4462760"/>
          </a:xfrm>
          <a:prstGeom prst="rect">
            <a:avLst/>
          </a:prstGeom>
        </p:spPr>
        <p:txBody>
          <a:bodyPr wrap="square">
            <a:spAutoFit/>
          </a:bodyPr>
          <a:lstStyle/>
          <a:p>
            <a:pPr algn="ctr"/>
            <a:r>
              <a:rPr lang="kk-KZ" sz="2400" b="1" u="sng" dirty="0" smtClean="0">
                <a:solidFill>
                  <a:schemeClr val="accent6"/>
                </a:solidFill>
                <a:effectLst>
                  <a:outerShdw blurRad="38100" dist="38100" dir="2700000" algn="tl">
                    <a:srgbClr val="000000">
                      <a:alpha val="43137"/>
                    </a:srgbClr>
                  </a:outerShdw>
                </a:effectLst>
                <a:latin typeface="Arial" pitchFamily="34" charset="0"/>
                <a:cs typeface="Arial" pitchFamily="34" charset="0"/>
              </a:rPr>
              <a:t>Тапсырма</a:t>
            </a:r>
          </a:p>
          <a:p>
            <a:r>
              <a:rPr lang="kk-KZ" sz="2000" dirty="0" smtClean="0">
                <a:latin typeface="Arial" pitchFamily="34" charset="0"/>
                <a:cs typeface="Arial" pitchFamily="34" charset="0"/>
              </a:rPr>
              <a:t>Қазақ халқының ертеден келе жатқан кәсіптері туралы әңгімеле.Олар төрт түліктің қай түрін өсірген?Мал жайылымдарының қандай түрлерін білесің?Суретте жұрт қай жайылымға көшіп барады?</a:t>
            </a:r>
            <a:endParaRPr lang="ru-RU" sz="2000" dirty="0" smtClean="0">
              <a:latin typeface="Arial" pitchFamily="34" charset="0"/>
              <a:cs typeface="Arial" pitchFamily="34" charset="0"/>
            </a:endParaRPr>
          </a:p>
        </p:txBody>
      </p:sp>
      <p:pic>
        <p:nvPicPr>
          <p:cNvPr id="31" name="Рисунок 30" descr="C:\Users\packardbell\Desktop\20200222_123823.jpg"/>
          <p:cNvPicPr/>
          <p:nvPr/>
        </p:nvPicPr>
        <p:blipFill rotWithShape="1">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cx="http://schemas.microsoft.com/office/drawing/2014/chartex" xmlns:wpc="http://schemas.microsoft.com/office/word/2010/wordprocessingCanvas" xmlns="" xmlns:pic="http://schemas.openxmlformats.org/drawingml/2006/picture" xmlns:lc="http://schemas.openxmlformats.org/drawingml/2006/lockedCanvas" val="0"/>
              </a:ext>
            </a:extLst>
          </a:blip>
          <a:srcRect l="4546" t="4054" r="3743"/>
          <a:stretch/>
        </p:blipFill>
        <p:spPr bwMode="auto">
          <a:xfrm>
            <a:off x="6710288" y="1505243"/>
            <a:ext cx="2518117" cy="3924885"/>
          </a:xfrm>
          <a:prstGeom prst="rect">
            <a:avLst/>
          </a:prstGeom>
          <a:noFill/>
          <a:ln>
            <a:noFill/>
          </a:ln>
          <a:extLst>
            <a:ext uri="{53640926-AAD7-44D8-BBD7-CCE9431645EC}">
              <a14:shadowObscured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cx="http://schemas.microsoft.com/office/drawing/2014/chartex" xmlns:wpc="http://schemas.microsoft.com/office/word/2010/wordprocessingCanvas" xmlns="" xmlns:pic="http://schemas.openxmlformats.org/drawingml/2006/picture" xmlns:lc="http://schemas.openxmlformats.org/drawingml/2006/lockedCanvas"/>
            </a:ext>
          </a:extLst>
        </p:spPr>
      </p:pic>
      <p:sp>
        <p:nvSpPr>
          <p:cNvPr id="32" name="Прямоугольник 31"/>
          <p:cNvSpPr/>
          <p:nvPr/>
        </p:nvSpPr>
        <p:spPr>
          <a:xfrm>
            <a:off x="9397217" y="2011680"/>
            <a:ext cx="2546253" cy="3170099"/>
          </a:xfrm>
          <a:prstGeom prst="rect">
            <a:avLst/>
          </a:prstGeom>
        </p:spPr>
        <p:txBody>
          <a:bodyPr wrap="square">
            <a:spAutoFit/>
          </a:bodyPr>
          <a:lstStyle/>
          <a:p>
            <a:pPr lvl="0" eaLnBrk="0" fontAlgn="base" hangingPunct="0">
              <a:spcBef>
                <a:spcPct val="0"/>
              </a:spcBef>
              <a:spcAft>
                <a:spcPct val="0"/>
              </a:spcAft>
            </a:pPr>
            <a:r>
              <a:rPr lang="kk-KZ" sz="2000" dirty="0" smtClean="0">
                <a:solidFill>
                  <a:srgbClr val="FF0000"/>
                </a:solidFill>
                <a:latin typeface="Arial" pitchFamily="34" charset="0"/>
                <a:cs typeface="Times New Roman" pitchFamily="18" charset="0"/>
              </a:rPr>
              <a:t>*</a:t>
            </a:r>
            <a:r>
              <a:rPr lang="kk-KZ" sz="2000" dirty="0" smtClean="0">
                <a:solidFill>
                  <a:srgbClr val="000000"/>
                </a:solidFill>
                <a:latin typeface="Arial" pitchFamily="34" charset="0"/>
                <a:cs typeface="Times New Roman" pitchFamily="18" charset="0"/>
              </a:rPr>
              <a:t>Кәсіптері туралы әңгімелейді-1балл</a:t>
            </a:r>
            <a:endParaRPr lang="ru-RU" sz="2000" dirty="0" smtClean="0">
              <a:latin typeface="Arial" pitchFamily="34" charset="0"/>
              <a:cs typeface="Arial" pitchFamily="34" charset="0"/>
            </a:endParaRPr>
          </a:p>
          <a:p>
            <a:pPr lvl="0" eaLnBrk="0" fontAlgn="base" hangingPunct="0">
              <a:spcBef>
                <a:spcPct val="0"/>
              </a:spcBef>
              <a:spcAft>
                <a:spcPct val="0"/>
              </a:spcAft>
            </a:pPr>
            <a:r>
              <a:rPr lang="kk-KZ" sz="2000" dirty="0" smtClean="0">
                <a:solidFill>
                  <a:srgbClr val="FF0000"/>
                </a:solidFill>
                <a:latin typeface="Arial" pitchFamily="34" charset="0"/>
                <a:cs typeface="Times New Roman" pitchFamily="18" charset="0"/>
              </a:rPr>
              <a:t>*</a:t>
            </a:r>
            <a:r>
              <a:rPr lang="kk-KZ" sz="2000" dirty="0" smtClean="0">
                <a:solidFill>
                  <a:srgbClr val="000000"/>
                </a:solidFill>
                <a:latin typeface="Arial" pitchFamily="34" charset="0"/>
                <a:cs typeface="Times New Roman" pitchFamily="18" charset="0"/>
              </a:rPr>
              <a:t>Төрт түліктің өсірген түрін анықтайды-1балл</a:t>
            </a:r>
            <a:endParaRPr lang="ru-RU" sz="2000" dirty="0" smtClean="0">
              <a:latin typeface="Arial" pitchFamily="34" charset="0"/>
              <a:cs typeface="Arial" pitchFamily="34" charset="0"/>
            </a:endParaRPr>
          </a:p>
          <a:p>
            <a:pPr lvl="0" eaLnBrk="0" fontAlgn="base" hangingPunct="0">
              <a:spcBef>
                <a:spcPct val="0"/>
              </a:spcBef>
              <a:spcAft>
                <a:spcPct val="0"/>
              </a:spcAft>
            </a:pPr>
            <a:r>
              <a:rPr lang="kk-KZ" sz="2000" dirty="0" smtClean="0">
                <a:solidFill>
                  <a:srgbClr val="FF0000"/>
                </a:solidFill>
                <a:latin typeface="Arial" pitchFamily="34" charset="0"/>
                <a:cs typeface="Times New Roman" pitchFamily="18" charset="0"/>
              </a:rPr>
              <a:t>*</a:t>
            </a:r>
            <a:r>
              <a:rPr lang="kk-KZ" sz="2000" dirty="0" smtClean="0">
                <a:solidFill>
                  <a:srgbClr val="000000"/>
                </a:solidFill>
                <a:latin typeface="Arial" pitchFamily="34" charset="0"/>
                <a:cs typeface="Times New Roman" pitchFamily="18" charset="0"/>
              </a:rPr>
              <a:t>Мал жайылымдарының түрін атайды-1балл</a:t>
            </a:r>
            <a:endParaRPr lang="ru-RU" sz="2000" dirty="0" smtClean="0">
              <a:latin typeface="Arial" pitchFamily="34" charset="0"/>
              <a:cs typeface="Arial" pitchFamily="34" charset="0"/>
            </a:endParaRPr>
          </a:p>
          <a:p>
            <a:pPr lvl="0" eaLnBrk="0" fontAlgn="base" hangingPunct="0">
              <a:spcBef>
                <a:spcPct val="0"/>
              </a:spcBef>
              <a:spcAft>
                <a:spcPct val="0"/>
              </a:spcAft>
            </a:pPr>
            <a:r>
              <a:rPr lang="kk-KZ" sz="2000" dirty="0" smtClean="0">
                <a:solidFill>
                  <a:srgbClr val="FF0000"/>
                </a:solidFill>
                <a:latin typeface="Arial" pitchFamily="34" charset="0"/>
                <a:cs typeface="Times New Roman" pitchFamily="18" charset="0"/>
              </a:rPr>
              <a:t>*</a:t>
            </a:r>
            <a:r>
              <a:rPr lang="kk-KZ" sz="2000" dirty="0" smtClean="0">
                <a:solidFill>
                  <a:srgbClr val="000000"/>
                </a:solidFill>
                <a:latin typeface="Arial" pitchFamily="34" charset="0"/>
                <a:cs typeface="Times New Roman" pitchFamily="18" charset="0"/>
              </a:rPr>
              <a:t>Суретті сипаттайды-1балл</a:t>
            </a:r>
            <a:endParaRPr lang="kk-KZ" sz="2000" dirty="0" smtClean="0">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xmlns="" val="18461248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24050">
        <p15:prstTrans prst="pageCurlDouble"/>
      </p:transition>
    </mc:Choice>
    <mc:Fallback>
      <p:transition spd="slow" advTm="2405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2338" y="409652"/>
            <a:ext cx="4056611" cy="5927869"/>
          </a:xfrm>
          <a:prstGeom prst="roundRect">
            <a:avLst>
              <a:gd name="adj" fmla="val 9755"/>
            </a:avLst>
          </a:prstGeom>
          <a:solidFill>
            <a:srgbClr val="FF339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1001679" y="315543"/>
            <a:ext cx="2177935" cy="781396"/>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Овал 10"/>
          <p:cNvSpPr/>
          <p:nvPr/>
        </p:nvSpPr>
        <p:spPr>
          <a:xfrm>
            <a:off x="2639284" y="721566"/>
            <a:ext cx="318654" cy="324195"/>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Овал 9"/>
          <p:cNvSpPr/>
          <p:nvPr/>
        </p:nvSpPr>
        <p:spPr>
          <a:xfrm>
            <a:off x="1221275" y="721563"/>
            <a:ext cx="315883" cy="324196"/>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6"/>
          <p:cNvGrpSpPr/>
          <p:nvPr/>
        </p:nvGrpSpPr>
        <p:grpSpPr>
          <a:xfrm>
            <a:off x="308522" y="1036303"/>
            <a:ext cx="3507971" cy="4752192"/>
            <a:chOff x="322590" y="909694"/>
            <a:chExt cx="3507971" cy="4752192"/>
          </a:xfrm>
        </p:grpSpPr>
        <p:sp>
          <p:nvSpPr>
            <p:cNvPr id="13" name="Прямоугольник 12"/>
            <p:cNvSpPr/>
            <p:nvPr/>
          </p:nvSpPr>
          <p:spPr>
            <a:xfrm>
              <a:off x="322590" y="909694"/>
              <a:ext cx="3507971" cy="4752192"/>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59253" y="2044373"/>
              <a:ext cx="2932039" cy="461665"/>
            </a:xfrm>
            <a:prstGeom prst="rect">
              <a:avLst/>
            </a:prstGeom>
            <a:noFill/>
          </p:spPr>
          <p:txBody>
            <a:bodyPr wrap="square" rtlCol="0">
              <a:spAutoFit/>
            </a:bodyPr>
            <a:lstStyle/>
            <a:p>
              <a:pPr algn="ctr"/>
              <a:endParaRPr lang="en-US"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8" name="Полилиния 7"/>
          <p:cNvSpPr/>
          <p:nvPr/>
        </p:nvSpPr>
        <p:spPr>
          <a:xfrm>
            <a:off x="619290" y="257497"/>
            <a:ext cx="2942706" cy="1346662"/>
          </a:xfrm>
          <a:custGeom>
            <a:avLst/>
            <a:gdLst>
              <a:gd name="connsiteX0" fmla="*/ 390625 w 2809701"/>
              <a:gd name="connsiteY0" fmla="*/ 150300 h 1048298"/>
              <a:gd name="connsiteX1" fmla="*/ 266006 w 2809701"/>
              <a:gd name="connsiteY1" fmla="*/ 274919 h 1048298"/>
              <a:gd name="connsiteX2" fmla="*/ 266006 w 2809701"/>
              <a:gd name="connsiteY2" fmla="*/ 773379 h 1048298"/>
              <a:gd name="connsiteX3" fmla="*/ 390625 w 2809701"/>
              <a:gd name="connsiteY3" fmla="*/ 897998 h 1048298"/>
              <a:gd name="connsiteX4" fmla="*/ 2419074 w 2809701"/>
              <a:gd name="connsiteY4" fmla="*/ 897998 h 1048298"/>
              <a:gd name="connsiteX5" fmla="*/ 2543693 w 2809701"/>
              <a:gd name="connsiteY5" fmla="*/ 773379 h 1048298"/>
              <a:gd name="connsiteX6" fmla="*/ 2543693 w 2809701"/>
              <a:gd name="connsiteY6" fmla="*/ 274919 h 1048298"/>
              <a:gd name="connsiteX7" fmla="*/ 2419074 w 2809701"/>
              <a:gd name="connsiteY7" fmla="*/ 150300 h 1048298"/>
              <a:gd name="connsiteX8" fmla="*/ 174720 w 2809701"/>
              <a:gd name="connsiteY8" fmla="*/ 0 h 1048298"/>
              <a:gd name="connsiteX9" fmla="*/ 2634981 w 2809701"/>
              <a:gd name="connsiteY9" fmla="*/ 0 h 1048298"/>
              <a:gd name="connsiteX10" fmla="*/ 2809701 w 2809701"/>
              <a:gd name="connsiteY10" fmla="*/ 174720 h 1048298"/>
              <a:gd name="connsiteX11" fmla="*/ 2809701 w 2809701"/>
              <a:gd name="connsiteY11" fmla="*/ 873578 h 1048298"/>
              <a:gd name="connsiteX12" fmla="*/ 2634981 w 2809701"/>
              <a:gd name="connsiteY12" fmla="*/ 1048298 h 1048298"/>
              <a:gd name="connsiteX13" fmla="*/ 174720 w 2809701"/>
              <a:gd name="connsiteY13" fmla="*/ 1048298 h 1048298"/>
              <a:gd name="connsiteX14" fmla="*/ 0 w 2809701"/>
              <a:gd name="connsiteY14" fmla="*/ 873578 h 1048298"/>
              <a:gd name="connsiteX15" fmla="*/ 0 w 2809701"/>
              <a:gd name="connsiteY15" fmla="*/ 174720 h 1048298"/>
              <a:gd name="connsiteX16" fmla="*/ 174720 w 2809701"/>
              <a:gd name="connsiteY16" fmla="*/ 0 h 104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701" h="1048298">
                <a:moveTo>
                  <a:pt x="390625" y="150300"/>
                </a:moveTo>
                <a:cubicBezTo>
                  <a:pt x="321800" y="150300"/>
                  <a:pt x="266006" y="206094"/>
                  <a:pt x="266006" y="274919"/>
                </a:cubicBezTo>
                <a:lnTo>
                  <a:pt x="266006" y="773379"/>
                </a:lnTo>
                <a:cubicBezTo>
                  <a:pt x="266006" y="842204"/>
                  <a:pt x="321800" y="897998"/>
                  <a:pt x="390625" y="897998"/>
                </a:cubicBezTo>
                <a:lnTo>
                  <a:pt x="2419074" y="897998"/>
                </a:lnTo>
                <a:cubicBezTo>
                  <a:pt x="2487899" y="897998"/>
                  <a:pt x="2543693" y="842204"/>
                  <a:pt x="2543693" y="773379"/>
                </a:cubicBezTo>
                <a:lnTo>
                  <a:pt x="2543693" y="274919"/>
                </a:lnTo>
                <a:cubicBezTo>
                  <a:pt x="2543693" y="206094"/>
                  <a:pt x="2487899" y="150300"/>
                  <a:pt x="2419074" y="150300"/>
                </a:cubicBezTo>
                <a:close/>
                <a:moveTo>
                  <a:pt x="174720" y="0"/>
                </a:moveTo>
                <a:lnTo>
                  <a:pt x="2634981" y="0"/>
                </a:lnTo>
                <a:cubicBezTo>
                  <a:pt x="2731476" y="0"/>
                  <a:pt x="2809701" y="78225"/>
                  <a:pt x="2809701" y="174720"/>
                </a:cubicBezTo>
                <a:lnTo>
                  <a:pt x="2809701" y="873578"/>
                </a:lnTo>
                <a:cubicBezTo>
                  <a:pt x="2809701" y="970073"/>
                  <a:pt x="2731476" y="1048298"/>
                  <a:pt x="2634981" y="1048298"/>
                </a:cubicBezTo>
                <a:lnTo>
                  <a:pt x="174720" y="1048298"/>
                </a:lnTo>
                <a:cubicBezTo>
                  <a:pt x="78225" y="1048298"/>
                  <a:pt x="0" y="970073"/>
                  <a:pt x="0" y="873578"/>
                </a:cubicBezTo>
                <a:lnTo>
                  <a:pt x="0" y="174720"/>
                </a:lnTo>
                <a:cubicBezTo>
                  <a:pt x="0" y="78225"/>
                  <a:pt x="78225" y="0"/>
                  <a:pt x="174720" y="0"/>
                </a:cubicBezTo>
                <a:close/>
              </a:path>
            </a:pathLst>
          </a:custGeom>
          <a:gradFill flip="none" rotWithShape="1">
            <a:gsLst>
              <a:gs pos="0">
                <a:srgbClr val="C00000"/>
              </a:gs>
              <a:gs pos="36000">
                <a:schemeClr val="bg1"/>
              </a:gs>
              <a:gs pos="60000">
                <a:srgbClr val="C00000"/>
              </a:gs>
              <a:gs pos="89000">
                <a:schemeClr val="accent2">
                  <a:lumMod val="75000"/>
                </a:schemeClr>
              </a:gs>
            </a:gsLst>
            <a:lin ang="5400000" scaled="1"/>
            <a:tileRect/>
          </a:gradFill>
          <a:ln>
            <a:gradFill>
              <a:gsLst>
                <a:gs pos="0">
                  <a:schemeClr val="tx2">
                    <a:lumMod val="50000"/>
                  </a:schemeClr>
                </a:gs>
                <a:gs pos="46000">
                  <a:schemeClr val="bg1"/>
                </a:gs>
                <a:gs pos="56000">
                  <a:schemeClr val="tx2">
                    <a:lumMod val="50000"/>
                  </a:schemeClr>
                </a:gs>
                <a:gs pos="32246">
                  <a:srgbClr val="BDBFC3"/>
                </a:gs>
                <a:gs pos="89000">
                  <a:schemeClr val="bg1">
                    <a:lumMod val="85000"/>
                  </a:schemeClr>
                </a:gs>
              </a:gsLst>
              <a:lin ang="5400000" scaled="1"/>
            </a:gra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Прямоугольник 11"/>
          <p:cNvSpPr/>
          <p:nvPr/>
        </p:nvSpPr>
        <p:spPr>
          <a:xfrm>
            <a:off x="1001679" y="223064"/>
            <a:ext cx="2177935" cy="365760"/>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Группа 27"/>
          <p:cNvGrpSpPr/>
          <p:nvPr/>
        </p:nvGrpSpPr>
        <p:grpSpPr>
          <a:xfrm>
            <a:off x="9277010" y="302452"/>
            <a:ext cx="2726578" cy="6475615"/>
            <a:chOff x="9293629" y="302453"/>
            <a:chExt cx="2726578" cy="6475615"/>
          </a:xfrm>
          <a:solidFill>
            <a:schemeClr val="accent2">
              <a:lumMod val="20000"/>
              <a:lumOff val="80000"/>
            </a:schemeClr>
          </a:solidFill>
        </p:grpSpPr>
        <p:grpSp>
          <p:nvGrpSpPr>
            <p:cNvPr id="18" name="Группа 23"/>
            <p:cNvGrpSpPr/>
            <p:nvPr/>
          </p:nvGrpSpPr>
          <p:grpSpPr>
            <a:xfrm>
              <a:off x="9293629" y="302453"/>
              <a:ext cx="2726578" cy="6475615"/>
              <a:chOff x="4438992" y="382385"/>
              <a:chExt cx="2726578" cy="6475615"/>
            </a:xfrm>
            <a:grpFill/>
          </p:grpSpPr>
          <p:sp>
            <p:nvSpPr>
              <p:cNvPr id="25" name="Прямоугольник 24"/>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Прямоугольный треугольник 25"/>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Прямоугольный треугольник 26"/>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p:cNvSpPr/>
            <p:nvPr/>
          </p:nvSpPr>
          <p:spPr>
            <a:xfrm>
              <a:off x="9423405" y="1368035"/>
              <a:ext cx="255198" cy="400110"/>
            </a:xfrm>
            <a:prstGeom prst="rect">
              <a:avLst/>
            </a:prstGeom>
            <a:grpFill/>
          </p:spPr>
          <p:txBody>
            <a:bodyPr wrap="none">
              <a:spAutoFit/>
            </a:bodyPr>
            <a:lstStyle/>
            <a:p>
              <a:r>
                <a:rPr lang="kk-KZ"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2000" b="1" u="sng"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9" name="Группа 17"/>
          <p:cNvGrpSpPr/>
          <p:nvPr/>
        </p:nvGrpSpPr>
        <p:grpSpPr>
          <a:xfrm>
            <a:off x="6595191" y="382385"/>
            <a:ext cx="2743197" cy="6475615"/>
            <a:chOff x="6550431" y="277547"/>
            <a:chExt cx="2743197" cy="6475615"/>
          </a:xfrm>
          <a:solidFill>
            <a:schemeClr val="accent2">
              <a:lumMod val="60000"/>
              <a:lumOff val="40000"/>
            </a:schemeClr>
          </a:solidFill>
        </p:grpSpPr>
        <p:grpSp>
          <p:nvGrpSpPr>
            <p:cNvPr id="20" name="Группа 19"/>
            <p:cNvGrpSpPr/>
            <p:nvPr/>
          </p:nvGrpSpPr>
          <p:grpSpPr>
            <a:xfrm flipH="1">
              <a:off x="6550431" y="277547"/>
              <a:ext cx="2726578" cy="6475615"/>
              <a:chOff x="4438992" y="382385"/>
              <a:chExt cx="2726578" cy="6475615"/>
            </a:xfrm>
            <a:grpFill/>
          </p:grpSpPr>
          <p:sp>
            <p:nvSpPr>
              <p:cNvPr id="21" name="Прямоугольник 20"/>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Прямоугольный треугольник 21"/>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Прямоугольный треугольник 22"/>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p:cNvSpPr/>
            <p:nvPr/>
          </p:nvSpPr>
          <p:spPr>
            <a:xfrm>
              <a:off x="6582293" y="1330036"/>
              <a:ext cx="2711335" cy="1015663"/>
            </a:xfrm>
            <a:prstGeom prst="rect">
              <a:avLst/>
            </a:prstGeom>
            <a:grpFill/>
          </p:spPr>
          <p:txBody>
            <a:bodyPr wrap="square">
              <a:spAutoFit/>
            </a:bodyPr>
            <a:lstStyle/>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20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4" name="Группа 16"/>
          <p:cNvGrpSpPr/>
          <p:nvPr/>
        </p:nvGrpSpPr>
        <p:grpSpPr>
          <a:xfrm>
            <a:off x="3840477" y="302452"/>
            <a:ext cx="2740646" cy="6475615"/>
            <a:chOff x="3855716" y="302452"/>
            <a:chExt cx="2740646" cy="6475615"/>
          </a:xfrm>
          <a:solidFill>
            <a:schemeClr val="accent2">
              <a:lumMod val="20000"/>
              <a:lumOff val="80000"/>
            </a:schemeClr>
          </a:solidFill>
        </p:grpSpPr>
        <p:grpSp>
          <p:nvGrpSpPr>
            <p:cNvPr id="28" name="Группа 18"/>
            <p:cNvGrpSpPr/>
            <p:nvPr/>
          </p:nvGrpSpPr>
          <p:grpSpPr>
            <a:xfrm>
              <a:off x="3855716" y="302452"/>
              <a:ext cx="2740646" cy="6475615"/>
              <a:chOff x="4438992" y="382385"/>
              <a:chExt cx="2740646" cy="6475615"/>
            </a:xfrm>
            <a:grpFill/>
          </p:grpSpPr>
          <p:sp>
            <p:nvSpPr>
              <p:cNvPr id="14" name="Прямоугольник 13"/>
              <p:cNvSpPr/>
              <p:nvPr/>
            </p:nvSpPr>
            <p:spPr>
              <a:xfrm>
                <a:off x="4453061" y="1291614"/>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Прямоугольный треугольник 14"/>
              <p:cNvSpPr/>
              <p:nvPr/>
            </p:nvSpPr>
            <p:spPr>
              <a:xfrm flipH="1">
                <a:off x="4438992" y="382385"/>
                <a:ext cx="2726577" cy="90737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Прямоугольный треугольник 15"/>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4032403" y="1024276"/>
              <a:ext cx="2456817" cy="707886"/>
            </a:xfrm>
            <a:prstGeom prst="rect">
              <a:avLst/>
            </a:prstGeom>
            <a:grpFill/>
          </p:spPr>
          <p:txBody>
            <a:bodyPr wrap="square" rtlCol="0">
              <a:spAutoFit/>
            </a:bodyPr>
            <a:lstStyle/>
            <a:p>
              <a:pPr algn="ctr"/>
              <a:r>
                <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Түсіндірме</a:t>
              </a:r>
            </a:p>
            <a:p>
              <a:pPr algn="ctr"/>
              <a:endParaRPr lang="en-US" sz="2000" b="1" u="sng"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3073" name="Rectangle 1"/>
          <p:cNvSpPr>
            <a:spLocks noChangeArrowheads="1"/>
          </p:cNvSpPr>
          <p:nvPr/>
        </p:nvSpPr>
        <p:spPr bwMode="auto">
          <a:xfrm>
            <a:off x="576776" y="3177373"/>
            <a:ext cx="296828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kk-K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Ойланып көр»</a:t>
            </a:r>
            <a:endParaRPr kumimoji="0" lang="kk-KZ"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4" name="Rectangle 2"/>
          <p:cNvSpPr>
            <a:spLocks noChangeArrowheads="1"/>
          </p:cNvSpPr>
          <p:nvPr/>
        </p:nvSpPr>
        <p:spPr bwMode="auto">
          <a:xfrm>
            <a:off x="3910817" y="1477109"/>
            <a:ext cx="2616591" cy="4605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Қазір табиғатқа деген көзқарас өзгерді. Кең далада үлкен қалалар бой көтерді, зауыттар мен фабрикалар, шахталар мен кеніштер ашылды. Адам табиғат байлығын игеру, су көзін шексіз пайдалану, топырақты тыңайтпай қолдану арқылы оған зиянын тигізіп жатқандығын түсінді. Соның салдарынан Жер бетінде экологиялық проблемалар пайда болды.</a:t>
            </a:r>
            <a:endParaRPr kumimoji="0" lang="kk-KZ"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3075" name="Rectangle 3"/>
          <p:cNvSpPr>
            <a:spLocks noChangeArrowheads="1"/>
          </p:cNvSpPr>
          <p:nvPr/>
        </p:nvSpPr>
        <p:spPr bwMode="auto">
          <a:xfrm>
            <a:off x="6541477" y="2359375"/>
            <a:ext cx="2616591"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600" i="0" u="none" strike="noStrike" cap="none" normalizeH="0" baseline="0" dirty="0" smtClean="0">
              <a:ln>
                <a:noFill/>
              </a:ln>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600" dirty="0" smtClean="0">
              <a:latin typeface="Arial" pitchFamily="34" charset="0"/>
              <a:ea typeface="Times New Roman" pitchFamily="18" charset="0"/>
              <a:cs typeface="Arial" pitchFamily="34" charset="0"/>
            </a:endParaRPr>
          </a:p>
        </p:txBody>
      </p:sp>
      <p:sp>
        <p:nvSpPr>
          <p:cNvPr id="32" name="Прямоугольник 31"/>
          <p:cNvSpPr/>
          <p:nvPr/>
        </p:nvSpPr>
        <p:spPr>
          <a:xfrm>
            <a:off x="9298745" y="2011679"/>
            <a:ext cx="2700997" cy="2062103"/>
          </a:xfrm>
          <a:prstGeom prst="rect">
            <a:avLst/>
          </a:prstGeom>
        </p:spPr>
        <p:txBody>
          <a:bodyPr wrap="square">
            <a:spAutoFit/>
          </a:bodyPr>
          <a:lstStyle/>
          <a:p>
            <a:pPr lvl="0" fontAlgn="base">
              <a:spcBef>
                <a:spcPct val="0"/>
              </a:spcBef>
              <a:spcAft>
                <a:spcPct val="0"/>
              </a:spcAft>
            </a:pPr>
            <a:r>
              <a:rPr lang="kk-KZ" sz="1400" dirty="0" smtClean="0">
                <a:latin typeface="Arial" pitchFamily="34" charset="0"/>
                <a:cs typeface="Arial" pitchFamily="34" charset="0"/>
              </a:rPr>
              <a:t>             </a:t>
            </a:r>
            <a:r>
              <a:rPr lang="kk-KZ" sz="2000" b="1" dirty="0" smtClean="0">
                <a:solidFill>
                  <a:srgbClr val="FF0000"/>
                </a:solidFill>
                <a:latin typeface="Arial" pitchFamily="34" charset="0"/>
                <a:cs typeface="Arial" pitchFamily="34" charset="0"/>
              </a:rPr>
              <a:t>Есте сақта.</a:t>
            </a:r>
            <a:endParaRPr lang="ru-RU" sz="2000" b="1" dirty="0" smtClean="0">
              <a:solidFill>
                <a:srgbClr val="FF0000"/>
              </a:solidFill>
              <a:latin typeface="Arial" pitchFamily="34" charset="0"/>
              <a:cs typeface="Arial" pitchFamily="34" charset="0"/>
            </a:endParaRPr>
          </a:p>
          <a:p>
            <a:pPr lvl="0" eaLnBrk="0" fontAlgn="base" hangingPunct="0">
              <a:spcBef>
                <a:spcPct val="0"/>
              </a:spcBef>
              <a:spcAft>
                <a:spcPct val="0"/>
              </a:spcAft>
            </a:pPr>
            <a:r>
              <a:rPr lang="kk-KZ" dirty="0" smtClean="0">
                <a:latin typeface="Arial" pitchFamily="34" charset="0"/>
                <a:ea typeface="Times New Roman" pitchFamily="18" charset="0"/>
                <a:cs typeface="Arial" pitchFamily="34" charset="0"/>
              </a:rPr>
              <a:t>Экологиялық проблема – адамның табиғат байлығын шектен тыс пайдалануы салдарынан табиғи жағдайдың бұзылуы. </a:t>
            </a:r>
            <a:endParaRPr lang="kk-KZ" dirty="0" smtClean="0">
              <a:latin typeface="Arial" pitchFamily="34" charset="0"/>
              <a:cs typeface="Arial" pitchFamily="34" charset="0"/>
            </a:endParaRPr>
          </a:p>
        </p:txBody>
      </p:sp>
      <p:pic>
        <p:nvPicPr>
          <p:cNvPr id="33" name="Рисунок 32" descr="C:\Users\packardbell\Desktop\20200222_123844.jp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cx="http://schemas.microsoft.com/office/drawing/2014/chartex"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766560" y="1361123"/>
            <a:ext cx="2335237" cy="4336292"/>
          </a:xfrm>
          <a:prstGeom prst="rect">
            <a:avLst/>
          </a:prstGeom>
          <a:noFill/>
          <a:ln>
            <a:noFill/>
          </a:ln>
        </p:spPr>
      </p:pic>
    </p:spTree>
    <p:custDataLst>
      <p:tags r:id="rId1"/>
    </p:custDataLst>
    <p:extLst>
      <p:ext uri="{BB962C8B-B14F-4D97-AF65-F5344CB8AC3E}">
        <p14:creationId xmlns:p14="http://schemas.microsoft.com/office/powerpoint/2010/main" xmlns="" val="18461248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24050">
        <p15:prstTrans prst="pageCurlDouble"/>
      </p:transition>
    </mc:Choice>
    <mc:Fallback>
      <p:transition spd="slow" advTm="2405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2338" y="409652"/>
            <a:ext cx="4056611" cy="5927869"/>
          </a:xfrm>
          <a:prstGeom prst="roundRect">
            <a:avLst>
              <a:gd name="adj" fmla="val 9755"/>
            </a:avLst>
          </a:prstGeom>
          <a:solidFill>
            <a:srgbClr val="FF339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1001679" y="315543"/>
            <a:ext cx="2177935" cy="781396"/>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Овал 10"/>
          <p:cNvSpPr/>
          <p:nvPr/>
        </p:nvSpPr>
        <p:spPr>
          <a:xfrm>
            <a:off x="2639284" y="721566"/>
            <a:ext cx="318654" cy="324195"/>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Овал 9"/>
          <p:cNvSpPr/>
          <p:nvPr/>
        </p:nvSpPr>
        <p:spPr>
          <a:xfrm>
            <a:off x="1221275" y="721563"/>
            <a:ext cx="315883" cy="324196"/>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6"/>
          <p:cNvGrpSpPr/>
          <p:nvPr/>
        </p:nvGrpSpPr>
        <p:grpSpPr>
          <a:xfrm>
            <a:off x="336657" y="1219184"/>
            <a:ext cx="3507971" cy="4752192"/>
            <a:chOff x="308521" y="1162913"/>
            <a:chExt cx="3507971" cy="4752192"/>
          </a:xfrm>
        </p:grpSpPr>
        <p:sp>
          <p:nvSpPr>
            <p:cNvPr id="13" name="Прямоугольник 12"/>
            <p:cNvSpPr/>
            <p:nvPr/>
          </p:nvSpPr>
          <p:spPr>
            <a:xfrm>
              <a:off x="308521" y="1162913"/>
              <a:ext cx="3507971" cy="4752192"/>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88914" y="1439461"/>
              <a:ext cx="2932039" cy="954107"/>
            </a:xfrm>
            <a:prstGeom prst="rect">
              <a:avLst/>
            </a:prstGeom>
            <a:noFill/>
          </p:spPr>
          <p:txBody>
            <a:bodyPr wrap="square" rtlCol="0">
              <a:spAutoFit/>
            </a:bodyPr>
            <a:lstStyle/>
            <a:p>
              <a:pPr algn="ctr"/>
              <a:r>
                <a:rPr lang="kk-KZ" sz="28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Топтық жұмыс</a:t>
              </a:r>
            </a:p>
            <a:p>
              <a:pPr algn="ctr"/>
              <a:endParaRPr lang="en-US"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8" name="Полилиния 7"/>
          <p:cNvSpPr/>
          <p:nvPr/>
        </p:nvSpPr>
        <p:spPr>
          <a:xfrm>
            <a:off x="619290" y="201226"/>
            <a:ext cx="2942706" cy="1346662"/>
          </a:xfrm>
          <a:custGeom>
            <a:avLst/>
            <a:gdLst>
              <a:gd name="connsiteX0" fmla="*/ 390625 w 2809701"/>
              <a:gd name="connsiteY0" fmla="*/ 150300 h 1048298"/>
              <a:gd name="connsiteX1" fmla="*/ 266006 w 2809701"/>
              <a:gd name="connsiteY1" fmla="*/ 274919 h 1048298"/>
              <a:gd name="connsiteX2" fmla="*/ 266006 w 2809701"/>
              <a:gd name="connsiteY2" fmla="*/ 773379 h 1048298"/>
              <a:gd name="connsiteX3" fmla="*/ 390625 w 2809701"/>
              <a:gd name="connsiteY3" fmla="*/ 897998 h 1048298"/>
              <a:gd name="connsiteX4" fmla="*/ 2419074 w 2809701"/>
              <a:gd name="connsiteY4" fmla="*/ 897998 h 1048298"/>
              <a:gd name="connsiteX5" fmla="*/ 2543693 w 2809701"/>
              <a:gd name="connsiteY5" fmla="*/ 773379 h 1048298"/>
              <a:gd name="connsiteX6" fmla="*/ 2543693 w 2809701"/>
              <a:gd name="connsiteY6" fmla="*/ 274919 h 1048298"/>
              <a:gd name="connsiteX7" fmla="*/ 2419074 w 2809701"/>
              <a:gd name="connsiteY7" fmla="*/ 150300 h 1048298"/>
              <a:gd name="connsiteX8" fmla="*/ 174720 w 2809701"/>
              <a:gd name="connsiteY8" fmla="*/ 0 h 1048298"/>
              <a:gd name="connsiteX9" fmla="*/ 2634981 w 2809701"/>
              <a:gd name="connsiteY9" fmla="*/ 0 h 1048298"/>
              <a:gd name="connsiteX10" fmla="*/ 2809701 w 2809701"/>
              <a:gd name="connsiteY10" fmla="*/ 174720 h 1048298"/>
              <a:gd name="connsiteX11" fmla="*/ 2809701 w 2809701"/>
              <a:gd name="connsiteY11" fmla="*/ 873578 h 1048298"/>
              <a:gd name="connsiteX12" fmla="*/ 2634981 w 2809701"/>
              <a:gd name="connsiteY12" fmla="*/ 1048298 h 1048298"/>
              <a:gd name="connsiteX13" fmla="*/ 174720 w 2809701"/>
              <a:gd name="connsiteY13" fmla="*/ 1048298 h 1048298"/>
              <a:gd name="connsiteX14" fmla="*/ 0 w 2809701"/>
              <a:gd name="connsiteY14" fmla="*/ 873578 h 1048298"/>
              <a:gd name="connsiteX15" fmla="*/ 0 w 2809701"/>
              <a:gd name="connsiteY15" fmla="*/ 174720 h 1048298"/>
              <a:gd name="connsiteX16" fmla="*/ 174720 w 2809701"/>
              <a:gd name="connsiteY16" fmla="*/ 0 h 104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701" h="1048298">
                <a:moveTo>
                  <a:pt x="390625" y="150300"/>
                </a:moveTo>
                <a:cubicBezTo>
                  <a:pt x="321800" y="150300"/>
                  <a:pt x="266006" y="206094"/>
                  <a:pt x="266006" y="274919"/>
                </a:cubicBezTo>
                <a:lnTo>
                  <a:pt x="266006" y="773379"/>
                </a:lnTo>
                <a:cubicBezTo>
                  <a:pt x="266006" y="842204"/>
                  <a:pt x="321800" y="897998"/>
                  <a:pt x="390625" y="897998"/>
                </a:cubicBezTo>
                <a:lnTo>
                  <a:pt x="2419074" y="897998"/>
                </a:lnTo>
                <a:cubicBezTo>
                  <a:pt x="2487899" y="897998"/>
                  <a:pt x="2543693" y="842204"/>
                  <a:pt x="2543693" y="773379"/>
                </a:cubicBezTo>
                <a:lnTo>
                  <a:pt x="2543693" y="274919"/>
                </a:lnTo>
                <a:cubicBezTo>
                  <a:pt x="2543693" y="206094"/>
                  <a:pt x="2487899" y="150300"/>
                  <a:pt x="2419074" y="150300"/>
                </a:cubicBezTo>
                <a:close/>
                <a:moveTo>
                  <a:pt x="174720" y="0"/>
                </a:moveTo>
                <a:lnTo>
                  <a:pt x="2634981" y="0"/>
                </a:lnTo>
                <a:cubicBezTo>
                  <a:pt x="2731476" y="0"/>
                  <a:pt x="2809701" y="78225"/>
                  <a:pt x="2809701" y="174720"/>
                </a:cubicBezTo>
                <a:lnTo>
                  <a:pt x="2809701" y="873578"/>
                </a:lnTo>
                <a:cubicBezTo>
                  <a:pt x="2809701" y="970073"/>
                  <a:pt x="2731476" y="1048298"/>
                  <a:pt x="2634981" y="1048298"/>
                </a:cubicBezTo>
                <a:lnTo>
                  <a:pt x="174720" y="1048298"/>
                </a:lnTo>
                <a:cubicBezTo>
                  <a:pt x="78225" y="1048298"/>
                  <a:pt x="0" y="970073"/>
                  <a:pt x="0" y="873578"/>
                </a:cubicBezTo>
                <a:lnTo>
                  <a:pt x="0" y="174720"/>
                </a:lnTo>
                <a:cubicBezTo>
                  <a:pt x="0" y="78225"/>
                  <a:pt x="78225" y="0"/>
                  <a:pt x="174720" y="0"/>
                </a:cubicBezTo>
                <a:close/>
              </a:path>
            </a:pathLst>
          </a:custGeom>
          <a:gradFill flip="none" rotWithShape="1">
            <a:gsLst>
              <a:gs pos="0">
                <a:srgbClr val="C00000"/>
              </a:gs>
              <a:gs pos="36000">
                <a:schemeClr val="bg1"/>
              </a:gs>
              <a:gs pos="60000">
                <a:srgbClr val="C00000"/>
              </a:gs>
              <a:gs pos="89000">
                <a:schemeClr val="accent2">
                  <a:lumMod val="75000"/>
                </a:schemeClr>
              </a:gs>
            </a:gsLst>
            <a:lin ang="5400000" scaled="1"/>
            <a:tileRect/>
          </a:gradFill>
          <a:ln>
            <a:gradFill>
              <a:gsLst>
                <a:gs pos="0">
                  <a:schemeClr val="tx2">
                    <a:lumMod val="50000"/>
                  </a:schemeClr>
                </a:gs>
                <a:gs pos="46000">
                  <a:schemeClr val="bg1"/>
                </a:gs>
                <a:gs pos="56000">
                  <a:schemeClr val="tx2">
                    <a:lumMod val="50000"/>
                  </a:schemeClr>
                </a:gs>
                <a:gs pos="32246">
                  <a:srgbClr val="BDBFC3"/>
                </a:gs>
                <a:gs pos="89000">
                  <a:schemeClr val="bg1">
                    <a:lumMod val="85000"/>
                  </a:schemeClr>
                </a:gs>
              </a:gsLst>
              <a:lin ang="5400000" scaled="1"/>
            </a:gra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Прямоугольник 11"/>
          <p:cNvSpPr/>
          <p:nvPr/>
        </p:nvSpPr>
        <p:spPr>
          <a:xfrm>
            <a:off x="1001679" y="223064"/>
            <a:ext cx="2177935" cy="365760"/>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Группа 27"/>
          <p:cNvGrpSpPr/>
          <p:nvPr/>
        </p:nvGrpSpPr>
        <p:grpSpPr>
          <a:xfrm>
            <a:off x="9277010" y="302452"/>
            <a:ext cx="2726578" cy="6475615"/>
            <a:chOff x="9293629" y="302453"/>
            <a:chExt cx="2726578" cy="6475615"/>
          </a:xfrm>
          <a:solidFill>
            <a:schemeClr val="accent2">
              <a:lumMod val="20000"/>
              <a:lumOff val="80000"/>
            </a:schemeClr>
          </a:solidFill>
        </p:grpSpPr>
        <p:grpSp>
          <p:nvGrpSpPr>
            <p:cNvPr id="18" name="Группа 23"/>
            <p:cNvGrpSpPr/>
            <p:nvPr/>
          </p:nvGrpSpPr>
          <p:grpSpPr>
            <a:xfrm>
              <a:off x="9293629" y="302453"/>
              <a:ext cx="2726578" cy="6475615"/>
              <a:chOff x="4438992" y="382385"/>
              <a:chExt cx="2726578" cy="6475615"/>
            </a:xfrm>
            <a:grpFill/>
          </p:grpSpPr>
          <p:sp>
            <p:nvSpPr>
              <p:cNvPr id="25" name="Прямоугольник 24"/>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Прямоугольный треугольник 25"/>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Прямоугольный треугольник 26"/>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p:cNvSpPr/>
            <p:nvPr/>
          </p:nvSpPr>
          <p:spPr>
            <a:xfrm>
              <a:off x="9526379" y="1368035"/>
              <a:ext cx="2107004" cy="2062103"/>
            </a:xfrm>
            <a:prstGeom prst="rect">
              <a:avLst/>
            </a:prstGeom>
            <a:grpFill/>
          </p:spPr>
          <p:txBody>
            <a:bodyPr wrap="square">
              <a:spAutoFit/>
            </a:bodyPr>
            <a:lstStyle/>
            <a:p>
              <a:r>
                <a:rPr lang="kk-KZ"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kk-KZ" sz="2400" b="1" u="sng"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топ</a:t>
              </a:r>
            </a:p>
            <a:p>
              <a:r>
                <a:rPr lang="kk-KZ" sz="2400" b="1" u="sng" dirty="0" smtClean="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Тапсырма:</a:t>
              </a:r>
            </a:p>
            <a:p>
              <a:endParaRPr lang="kk-KZ" sz="2000" b="1" u="sng" dirty="0" smtClean="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000" b="1" u="sng" dirty="0" smtClean="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2000" b="1" u="sng"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9" name="Группа 17"/>
          <p:cNvGrpSpPr/>
          <p:nvPr/>
        </p:nvGrpSpPr>
        <p:grpSpPr>
          <a:xfrm>
            <a:off x="6538920" y="174869"/>
            <a:ext cx="2743197" cy="6475615"/>
            <a:chOff x="6550431" y="277547"/>
            <a:chExt cx="2743197" cy="6475615"/>
          </a:xfrm>
          <a:solidFill>
            <a:schemeClr val="accent2">
              <a:lumMod val="60000"/>
              <a:lumOff val="40000"/>
            </a:schemeClr>
          </a:solidFill>
        </p:grpSpPr>
        <p:grpSp>
          <p:nvGrpSpPr>
            <p:cNvPr id="20" name="Группа 19"/>
            <p:cNvGrpSpPr/>
            <p:nvPr/>
          </p:nvGrpSpPr>
          <p:grpSpPr>
            <a:xfrm flipH="1">
              <a:off x="6550431" y="277547"/>
              <a:ext cx="2726578" cy="6475615"/>
              <a:chOff x="4438992" y="382385"/>
              <a:chExt cx="2726578" cy="6475615"/>
            </a:xfrm>
            <a:grpFill/>
          </p:grpSpPr>
          <p:sp>
            <p:nvSpPr>
              <p:cNvPr id="21" name="Прямоугольник 20"/>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Прямоугольный треугольник 21"/>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Прямоугольный треугольник 22"/>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p:cNvSpPr/>
            <p:nvPr/>
          </p:nvSpPr>
          <p:spPr>
            <a:xfrm>
              <a:off x="6582293" y="1330036"/>
              <a:ext cx="2711335" cy="1446550"/>
            </a:xfrm>
            <a:prstGeom prst="rect">
              <a:avLst/>
            </a:prstGeom>
            <a:grpFill/>
          </p:spPr>
          <p:txBody>
            <a:bodyPr wrap="square">
              <a:spAutoFit/>
            </a:bodyPr>
            <a:lstStyle/>
            <a:p>
              <a:pPr algn="ctr"/>
              <a:r>
                <a:rPr lang="kk-KZ" sz="24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топ</a:t>
              </a:r>
            </a:p>
            <a:p>
              <a:pPr algn="ctr"/>
              <a:r>
                <a:rPr lang="kk-KZ" sz="2400" b="1" u="sng" dirty="0" smtClean="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Тапсырма:</a:t>
              </a:r>
            </a:p>
            <a:p>
              <a:pPr algn="ctr"/>
              <a:endParaRPr lang="kk-KZ" sz="2000" b="1" u="sng" dirty="0" smtClean="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kk-KZ" sz="2000" b="1" u="sng" dirty="0" smtClean="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2000" b="1" u="sng"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4" name="Группа 16"/>
          <p:cNvGrpSpPr/>
          <p:nvPr/>
        </p:nvGrpSpPr>
        <p:grpSpPr>
          <a:xfrm>
            <a:off x="3840477" y="302452"/>
            <a:ext cx="2726578" cy="6475615"/>
            <a:chOff x="3855716" y="302452"/>
            <a:chExt cx="2726578" cy="6475615"/>
          </a:xfrm>
          <a:solidFill>
            <a:schemeClr val="accent2">
              <a:lumMod val="20000"/>
              <a:lumOff val="80000"/>
            </a:schemeClr>
          </a:solidFill>
        </p:grpSpPr>
        <p:grpSp>
          <p:nvGrpSpPr>
            <p:cNvPr id="28" name="Группа 18"/>
            <p:cNvGrpSpPr/>
            <p:nvPr/>
          </p:nvGrpSpPr>
          <p:grpSpPr>
            <a:xfrm>
              <a:off x="3855716" y="302452"/>
              <a:ext cx="2726578" cy="6475615"/>
              <a:chOff x="4438992" y="382385"/>
              <a:chExt cx="2726578" cy="6475615"/>
            </a:xfrm>
            <a:grpFill/>
          </p:grpSpPr>
          <p:sp>
            <p:nvSpPr>
              <p:cNvPr id="14" name="Прямоугольник 13"/>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Прямоугольный треугольник 14"/>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Прямоугольный треугольник 15"/>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3891726" y="1404104"/>
              <a:ext cx="2456817" cy="2062103"/>
            </a:xfrm>
            <a:prstGeom prst="rect">
              <a:avLst/>
            </a:prstGeom>
            <a:grpFill/>
          </p:spPr>
          <p:txBody>
            <a:bodyPr wrap="square" rtlCol="0">
              <a:spAutoFit/>
            </a:bodyPr>
            <a:lstStyle/>
            <a:p>
              <a:pPr algn="ctr"/>
              <a:r>
                <a:rPr lang="kk-KZ" sz="24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2топ</a:t>
              </a:r>
            </a:p>
            <a:p>
              <a:pPr algn="ctr"/>
              <a:r>
                <a:rPr lang="kk-KZ" sz="24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Тапсырма:</a:t>
              </a: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US" sz="2000" b="1" u="sng"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049" name="Rectangle 1"/>
          <p:cNvSpPr>
            <a:spLocks noChangeArrowheads="1"/>
          </p:cNvSpPr>
          <p:nvPr/>
        </p:nvSpPr>
        <p:spPr bwMode="auto">
          <a:xfrm>
            <a:off x="534571" y="1515146"/>
            <a:ext cx="2799471"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1 </a:t>
            </a:r>
            <a:r>
              <a:rPr kumimoji="0" lang="kk-KZ"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топ</a:t>
            </a:r>
          </a:p>
          <a:p>
            <a:pPr marL="0" marR="0" lvl="0" indent="0" algn="l" defTabSz="914400" rtl="0" eaLnBrk="1" fontAlgn="base" latinLnBrk="0" hangingPunct="1">
              <a:lnSpc>
                <a:spcPct val="100000"/>
              </a:lnSpc>
              <a:spcBef>
                <a:spcPct val="0"/>
              </a:spcBef>
              <a:spcAft>
                <a:spcPct val="0"/>
              </a:spcAft>
              <a:buClrTx/>
              <a:buSzTx/>
              <a:buFontTx/>
              <a:buNone/>
              <a:tabLst/>
            </a:pPr>
            <a:r>
              <a:rPr lang="kk-KZ" sz="2400" b="1" dirty="0" smtClean="0">
                <a:solidFill>
                  <a:srgbClr val="FF0000"/>
                </a:solidFill>
                <a:latin typeface="Arial" pitchFamily="34" charset="0"/>
                <a:ea typeface="Times New Roman" pitchFamily="18" charset="0"/>
                <a:cs typeface="Arial" pitchFamily="34" charset="0"/>
              </a:rPr>
              <a:t> </a:t>
            </a:r>
            <a:r>
              <a:rPr lang="kk-KZ" sz="2400" b="1" dirty="0" smtClean="0">
                <a:solidFill>
                  <a:srgbClr val="FF0000"/>
                </a:solidFill>
                <a:latin typeface="Arial" pitchFamily="34" charset="0"/>
                <a:ea typeface="Times New Roman" pitchFamily="18" charset="0"/>
                <a:cs typeface="Arial" pitchFamily="34" charset="0"/>
              </a:rPr>
              <a:t>   </a:t>
            </a:r>
            <a:r>
              <a:rPr kumimoji="0" lang="kk-KZ" sz="2400" b="1" i="0" u="sng" strike="noStrike" cap="none" normalizeH="0" baseline="0" dirty="0" smtClean="0">
                <a:ln>
                  <a:noFill/>
                </a:ln>
                <a:solidFill>
                  <a:srgbClr val="00B050"/>
                </a:solidFill>
                <a:effectLst/>
                <a:latin typeface="Arial" pitchFamily="34" charset="0"/>
                <a:ea typeface="Times New Roman" pitchFamily="18" charset="0"/>
                <a:cs typeface="Arial" pitchFamily="34" charset="0"/>
              </a:rPr>
              <a:t>Тапсырма</a:t>
            </a:r>
            <a:r>
              <a:rPr kumimoji="0" lang="kk-KZ" sz="2400" b="1" i="0" u="sng" strike="noStrike" cap="none" normalizeH="0" baseline="0" dirty="0" smtClean="0">
                <a:ln>
                  <a:noFill/>
                </a:ln>
                <a:solidFill>
                  <a:srgbClr val="00B050"/>
                </a:solidFill>
                <a:effectLst/>
                <a:latin typeface="Arial" pitchFamily="34" charset="0"/>
                <a:ea typeface="Times New Roman" pitchFamily="18" charset="0"/>
                <a:cs typeface="Arial" pitchFamily="34" charset="0"/>
              </a:rPr>
              <a:t>:      </a:t>
            </a:r>
            <a:r>
              <a:rPr kumimoji="0" lang="kk-KZ" sz="24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«Экологиялық мәселелер » коллаж  жасау.</a:t>
            </a:r>
          </a:p>
          <a:p>
            <a:pPr marL="0" marR="0" lvl="0" indent="0" algn="l" defTabSz="914400" rtl="0" eaLnBrk="1" fontAlgn="base" latinLnBrk="0" hangingPunct="1">
              <a:lnSpc>
                <a:spcPct val="100000"/>
              </a:lnSpc>
              <a:spcBef>
                <a:spcPct val="0"/>
              </a:spcBef>
              <a:spcAft>
                <a:spcPct val="0"/>
              </a:spcAft>
              <a:buClrTx/>
              <a:buSzTx/>
              <a:buFontTx/>
              <a:buNone/>
              <a:tabLst/>
            </a:pPr>
            <a:endParaRPr lang="kk-KZ" sz="1400" b="1"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450165" y="3801184"/>
            <a:ext cx="303862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FF0000"/>
                </a:solidFill>
                <a:effectLst/>
                <a:latin typeface="Arial" pitchFamily="34" charset="0"/>
                <a:cs typeface="Times New Roman" pitchFamily="18" charset="0"/>
              </a:rPr>
              <a:t>Дескриптор:</a:t>
            </a:r>
            <a:endParaRPr kumimoji="0" lang="kk-KZ" sz="2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Экологиялық проблема туғызатын жағдайларды анықтайды-1балл</a:t>
            </a:r>
            <a:r>
              <a:rPr kumimoji="0" lang="ru-RU" sz="2400" b="0" i="0" u="none" strike="noStrike" cap="none" normalizeH="0" baseline="0" dirty="0" smtClean="0">
                <a:ln>
                  <a:noFill/>
                </a:ln>
                <a:solidFill>
                  <a:schemeClr val="tx1"/>
                </a:solidFill>
                <a:effectLst/>
                <a:latin typeface="Arial" pitchFamily="34" charset="0"/>
                <a:cs typeface="Arial" pitchFamily="34" charset="0"/>
              </a:rPr>
              <a:t> </a:t>
            </a:r>
          </a:p>
        </p:txBody>
      </p:sp>
      <p:sp>
        <p:nvSpPr>
          <p:cNvPr id="31" name="Прямоугольник 30"/>
          <p:cNvSpPr/>
          <p:nvPr/>
        </p:nvSpPr>
        <p:spPr>
          <a:xfrm>
            <a:off x="3784210" y="2138289"/>
            <a:ext cx="2729134" cy="2308324"/>
          </a:xfrm>
          <a:prstGeom prst="rect">
            <a:avLst/>
          </a:prstGeom>
        </p:spPr>
        <p:txBody>
          <a:bodyPr wrap="square">
            <a:spAutoFit/>
          </a:bodyPr>
          <a:lstStyle/>
          <a:p>
            <a:r>
              <a:rPr lang="kk-KZ" sz="2400" dirty="0" smtClean="0">
                <a:latin typeface="Arial" pitchFamily="34" charset="0"/>
                <a:cs typeface="Arial" pitchFamily="34" charset="0"/>
              </a:rPr>
              <a:t>«Табиғатты тазалығын сақтау шаралары » коллаж жасау.</a:t>
            </a:r>
          </a:p>
          <a:p>
            <a:endParaRPr lang="kk-KZ" sz="2400" dirty="0" smtClean="0">
              <a:latin typeface="Arial" pitchFamily="34" charset="0"/>
              <a:cs typeface="Arial" pitchFamily="34" charset="0"/>
            </a:endParaRPr>
          </a:p>
          <a:p>
            <a:endParaRPr lang="ru-RU" sz="2400" dirty="0">
              <a:latin typeface="Arial" pitchFamily="34" charset="0"/>
              <a:cs typeface="Arial" pitchFamily="34" charset="0"/>
            </a:endParaRPr>
          </a:p>
        </p:txBody>
      </p:sp>
      <p:sp>
        <p:nvSpPr>
          <p:cNvPr id="32" name="Прямоугольник 31"/>
          <p:cNvSpPr/>
          <p:nvPr/>
        </p:nvSpPr>
        <p:spPr>
          <a:xfrm>
            <a:off x="3910093" y="3638229"/>
            <a:ext cx="2087944" cy="738664"/>
          </a:xfrm>
          <a:prstGeom prst="rect">
            <a:avLst/>
          </a:prstGeom>
        </p:spPr>
        <p:txBody>
          <a:bodyPr wrap="none">
            <a:spAutoFit/>
          </a:bodyPr>
          <a:lstStyle/>
          <a:p>
            <a:pPr lvl="0" fontAlgn="base">
              <a:spcBef>
                <a:spcPct val="0"/>
              </a:spcBef>
              <a:spcAft>
                <a:spcPct val="0"/>
              </a:spcAft>
            </a:pPr>
            <a:r>
              <a:rPr lang="kk-KZ" sz="2400" b="1" dirty="0" smtClean="0">
                <a:solidFill>
                  <a:srgbClr val="FF0000"/>
                </a:solidFill>
                <a:latin typeface="Arial" pitchFamily="34" charset="0"/>
                <a:cs typeface="Times New Roman" pitchFamily="18" charset="0"/>
              </a:rPr>
              <a:t>Дескриптор:</a:t>
            </a:r>
          </a:p>
          <a:p>
            <a:pPr lvl="0" fontAlgn="base">
              <a:spcBef>
                <a:spcPct val="0"/>
              </a:spcBef>
              <a:spcAft>
                <a:spcPct val="0"/>
              </a:spcAft>
            </a:pPr>
            <a:endParaRPr lang="kk-KZ" dirty="0" smtClean="0">
              <a:solidFill>
                <a:srgbClr val="FF0000"/>
              </a:solidFill>
              <a:latin typeface="Arial" pitchFamily="34" charset="0"/>
              <a:ea typeface="Times New Roman" pitchFamily="18" charset="0"/>
              <a:cs typeface="Arial" pitchFamily="34" charset="0"/>
            </a:endParaRPr>
          </a:p>
        </p:txBody>
      </p:sp>
      <p:sp>
        <p:nvSpPr>
          <p:cNvPr id="2051" name="Rectangle 3"/>
          <p:cNvSpPr>
            <a:spLocks noChangeArrowheads="1"/>
          </p:cNvSpPr>
          <p:nvPr/>
        </p:nvSpPr>
        <p:spPr bwMode="auto">
          <a:xfrm>
            <a:off x="3910818" y="4079290"/>
            <a:ext cx="2489981"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000000"/>
                </a:solidFill>
                <a:effectLst/>
                <a:latin typeface="Arial" pitchFamily="34" charset="0"/>
                <a:cs typeface="Times New Roman" pitchFamily="18" charset="0"/>
              </a:rPr>
              <a:t>Табиғат тазалығын сақтау жолын ұсынады-1балл</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4" name="Прямоугольник 33"/>
          <p:cNvSpPr/>
          <p:nvPr/>
        </p:nvSpPr>
        <p:spPr>
          <a:xfrm>
            <a:off x="6625883" y="2124223"/>
            <a:ext cx="2700997" cy="1938992"/>
          </a:xfrm>
          <a:prstGeom prst="rect">
            <a:avLst/>
          </a:prstGeom>
        </p:spPr>
        <p:txBody>
          <a:bodyPr wrap="square">
            <a:spAutoFit/>
          </a:bodyPr>
          <a:lstStyle/>
          <a:p>
            <a:r>
              <a:rPr lang="kk-KZ" sz="2400" dirty="0" smtClean="0">
                <a:latin typeface="Arial" pitchFamily="34" charset="0"/>
                <a:cs typeface="Arial" pitchFamily="34" charset="0"/>
              </a:rPr>
              <a:t>« Болашақтың қаласы» Экспо мекетін жасау.</a:t>
            </a:r>
          </a:p>
          <a:p>
            <a:endParaRPr lang="kk-KZ" sz="2400" dirty="0" smtClean="0">
              <a:latin typeface="Arial" pitchFamily="34" charset="0"/>
              <a:cs typeface="Arial" pitchFamily="34" charset="0"/>
            </a:endParaRPr>
          </a:p>
          <a:p>
            <a:endParaRPr lang="ru-RU" sz="2400" dirty="0">
              <a:latin typeface="Arial" pitchFamily="34" charset="0"/>
              <a:cs typeface="Arial" pitchFamily="34" charset="0"/>
            </a:endParaRPr>
          </a:p>
        </p:txBody>
      </p:sp>
      <p:sp>
        <p:nvSpPr>
          <p:cNvPr id="35" name="Прямоугольник 34"/>
          <p:cNvSpPr/>
          <p:nvPr/>
        </p:nvSpPr>
        <p:spPr>
          <a:xfrm>
            <a:off x="6751767" y="3399078"/>
            <a:ext cx="2087944" cy="830997"/>
          </a:xfrm>
          <a:prstGeom prst="rect">
            <a:avLst/>
          </a:prstGeom>
        </p:spPr>
        <p:txBody>
          <a:bodyPr wrap="none">
            <a:spAutoFit/>
          </a:bodyPr>
          <a:lstStyle/>
          <a:p>
            <a:pPr lvl="0" fontAlgn="base">
              <a:spcBef>
                <a:spcPct val="0"/>
              </a:spcBef>
              <a:spcAft>
                <a:spcPct val="0"/>
              </a:spcAft>
            </a:pPr>
            <a:r>
              <a:rPr lang="kk-KZ" sz="2400" b="1" dirty="0" smtClean="0">
                <a:solidFill>
                  <a:srgbClr val="FF0000"/>
                </a:solidFill>
                <a:latin typeface="Arial" pitchFamily="34" charset="0"/>
                <a:cs typeface="Times New Roman" pitchFamily="18" charset="0"/>
              </a:rPr>
              <a:t>Дескриптор:</a:t>
            </a:r>
          </a:p>
          <a:p>
            <a:pPr lvl="0" fontAlgn="base">
              <a:spcBef>
                <a:spcPct val="0"/>
              </a:spcBef>
              <a:spcAft>
                <a:spcPct val="0"/>
              </a:spcAft>
            </a:pPr>
            <a:endParaRPr lang="kk-KZ" sz="2400" b="1" dirty="0" smtClean="0">
              <a:solidFill>
                <a:srgbClr val="FF0000"/>
              </a:solidFill>
              <a:latin typeface="Arial" pitchFamily="34" charset="0"/>
              <a:cs typeface="Times New Roman" pitchFamily="18" charset="0"/>
            </a:endParaRPr>
          </a:p>
        </p:txBody>
      </p:sp>
      <p:sp>
        <p:nvSpPr>
          <p:cNvPr id="2052" name="Rectangle 4"/>
          <p:cNvSpPr>
            <a:spLocks noChangeArrowheads="1"/>
          </p:cNvSpPr>
          <p:nvPr/>
        </p:nvSpPr>
        <p:spPr bwMode="auto">
          <a:xfrm>
            <a:off x="6611815" y="3696136"/>
            <a:ext cx="2546253"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000000"/>
                </a:solidFill>
                <a:effectLst/>
                <a:latin typeface="Arial" pitchFamily="34" charset="0"/>
                <a:cs typeface="Times New Roman" pitchFamily="18" charset="0"/>
              </a:rPr>
              <a:t>Су,жел, күн энергиясын тұрмыста пайдаланудың маңызын айтады.1-балл</a:t>
            </a:r>
            <a:endParaRPr kumimoji="0" lang="kk-KZ" sz="2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7" name="Прямоугольник 36"/>
          <p:cNvSpPr/>
          <p:nvPr/>
        </p:nvSpPr>
        <p:spPr>
          <a:xfrm>
            <a:off x="9369083" y="2388383"/>
            <a:ext cx="2208628" cy="1938992"/>
          </a:xfrm>
          <a:prstGeom prst="rect">
            <a:avLst/>
          </a:prstGeom>
        </p:spPr>
        <p:txBody>
          <a:bodyPr wrap="square">
            <a:spAutoFit/>
          </a:bodyPr>
          <a:lstStyle/>
          <a:p>
            <a:r>
              <a:rPr lang="kk-KZ" sz="2400" dirty="0" smtClean="0">
                <a:latin typeface="Arial" pitchFamily="34" charset="0"/>
                <a:cs typeface="Arial" pitchFamily="34" charset="0"/>
              </a:rPr>
              <a:t>« Қоқыстарды сұрыптау » </a:t>
            </a:r>
          </a:p>
          <a:p>
            <a:endParaRPr lang="kk-KZ" sz="2400" dirty="0" smtClean="0">
              <a:latin typeface="Arial" pitchFamily="34" charset="0"/>
              <a:cs typeface="Arial" pitchFamily="34" charset="0"/>
            </a:endParaRPr>
          </a:p>
          <a:p>
            <a:endParaRPr lang="kk-KZ" sz="2400" dirty="0" smtClean="0">
              <a:latin typeface="Arial" pitchFamily="34" charset="0"/>
              <a:cs typeface="Arial" pitchFamily="34" charset="0"/>
            </a:endParaRPr>
          </a:p>
          <a:p>
            <a:endParaRPr lang="ru-RU" sz="2400" dirty="0">
              <a:latin typeface="Arial" pitchFamily="34" charset="0"/>
              <a:cs typeface="Arial" pitchFamily="34" charset="0"/>
            </a:endParaRPr>
          </a:p>
        </p:txBody>
      </p:sp>
      <p:sp>
        <p:nvSpPr>
          <p:cNvPr id="38" name="Прямоугольник 37"/>
          <p:cNvSpPr/>
          <p:nvPr/>
        </p:nvSpPr>
        <p:spPr>
          <a:xfrm>
            <a:off x="9691915" y="3272470"/>
            <a:ext cx="2062296" cy="738664"/>
          </a:xfrm>
          <a:prstGeom prst="rect">
            <a:avLst/>
          </a:prstGeom>
        </p:spPr>
        <p:txBody>
          <a:bodyPr wrap="none">
            <a:spAutoFit/>
          </a:bodyPr>
          <a:lstStyle/>
          <a:p>
            <a:pPr lvl="0" fontAlgn="base">
              <a:spcBef>
                <a:spcPct val="0"/>
              </a:spcBef>
              <a:spcAft>
                <a:spcPct val="0"/>
              </a:spcAft>
            </a:pPr>
            <a:r>
              <a:rPr lang="kk-KZ" sz="2400" b="1" dirty="0" smtClean="0">
                <a:solidFill>
                  <a:srgbClr val="FF0000"/>
                </a:solidFill>
                <a:latin typeface="Arial" pitchFamily="34" charset="0"/>
                <a:cs typeface="Times New Roman" pitchFamily="18" charset="0"/>
              </a:rPr>
              <a:t>Дескриптор</a:t>
            </a:r>
            <a:r>
              <a:rPr lang="kk-KZ" b="1" dirty="0" smtClean="0">
                <a:solidFill>
                  <a:srgbClr val="FF0000"/>
                </a:solidFill>
                <a:latin typeface="Arial" pitchFamily="34" charset="0"/>
                <a:cs typeface="Times New Roman" pitchFamily="18" charset="0"/>
              </a:rPr>
              <a:t>:</a:t>
            </a:r>
          </a:p>
          <a:p>
            <a:pPr lvl="0" fontAlgn="base">
              <a:spcBef>
                <a:spcPct val="0"/>
              </a:spcBef>
              <a:spcAft>
                <a:spcPct val="0"/>
              </a:spcAft>
            </a:pPr>
            <a:endParaRPr lang="kk-KZ" b="1" dirty="0" smtClean="0">
              <a:solidFill>
                <a:srgbClr val="FF0000"/>
              </a:solidFill>
              <a:latin typeface="Arial" pitchFamily="34" charset="0"/>
              <a:cs typeface="Times New Roman" pitchFamily="18" charset="0"/>
            </a:endParaRPr>
          </a:p>
        </p:txBody>
      </p:sp>
      <p:sp>
        <p:nvSpPr>
          <p:cNvPr id="39" name="Прямоугольник 38"/>
          <p:cNvSpPr/>
          <p:nvPr/>
        </p:nvSpPr>
        <p:spPr>
          <a:xfrm>
            <a:off x="9172135" y="3713871"/>
            <a:ext cx="3019865" cy="2308324"/>
          </a:xfrm>
          <a:prstGeom prst="rect">
            <a:avLst/>
          </a:prstGeom>
        </p:spPr>
        <p:txBody>
          <a:bodyPr wrap="square">
            <a:spAutoFit/>
          </a:bodyPr>
          <a:lstStyle/>
          <a:p>
            <a:r>
              <a:rPr lang="kk-KZ" sz="2400" dirty="0" smtClean="0">
                <a:latin typeface="Arial" pitchFamily="34" charset="0"/>
                <a:cs typeface="Arial" pitchFamily="34" charset="0"/>
              </a:rPr>
              <a:t>Қоқыс қалдықтарын сұрыптайды .</a:t>
            </a:r>
          </a:p>
          <a:p>
            <a:r>
              <a:rPr lang="kk-KZ" sz="2400" dirty="0" smtClean="0">
                <a:latin typeface="Arial" pitchFamily="34" charset="0"/>
                <a:cs typeface="Arial" pitchFamily="34" charset="0"/>
              </a:rPr>
              <a:t>Жарамыз қоқыс қалдығын қайта өңдеуді біледі-1балл</a:t>
            </a:r>
            <a:endParaRPr lang="ru-RU" sz="2400" dirty="0">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xmlns="" val="18461248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24050">
        <p15:prstTrans prst="pageCurlDouble"/>
      </p:transition>
    </mc:Choice>
    <mc:Fallback>
      <p:transition spd="slow" advTm="2405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62338" y="409652"/>
            <a:ext cx="4056611" cy="5927869"/>
          </a:xfrm>
          <a:prstGeom prst="roundRect">
            <a:avLst>
              <a:gd name="adj" fmla="val 9755"/>
            </a:avLst>
          </a:prstGeom>
          <a:solidFill>
            <a:srgbClr val="FF339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1001679" y="315543"/>
            <a:ext cx="2177935" cy="781396"/>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Овал 10"/>
          <p:cNvSpPr/>
          <p:nvPr/>
        </p:nvSpPr>
        <p:spPr>
          <a:xfrm>
            <a:off x="2639284" y="721566"/>
            <a:ext cx="318654" cy="324195"/>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Овал 9"/>
          <p:cNvSpPr/>
          <p:nvPr/>
        </p:nvSpPr>
        <p:spPr>
          <a:xfrm>
            <a:off x="1221275" y="721563"/>
            <a:ext cx="315883" cy="324196"/>
          </a:xfrm>
          <a:prstGeom prst="ellipse">
            <a:avLst/>
          </a:prstGeom>
          <a:gradFill flip="none" rotWithShape="1">
            <a:gsLst>
              <a:gs pos="100000">
                <a:schemeClr val="bg2">
                  <a:lumMod val="72000"/>
                </a:schemeClr>
              </a:gs>
              <a:gs pos="22000">
                <a:schemeClr val="bg1">
                  <a:lumMod val="85000"/>
                </a:schemeClr>
              </a:gs>
              <a:gs pos="54000">
                <a:schemeClr val="bg1"/>
              </a:gs>
              <a:gs pos="100000">
                <a:schemeClr val="accent1">
                  <a:lumMod val="30000"/>
                  <a:lumOff val="70000"/>
                </a:schemeClr>
              </a:gs>
            </a:gsLst>
            <a:lin ang="2700000" scaled="1"/>
            <a:tileRect/>
          </a:gradFill>
          <a:ln>
            <a:gradFill>
              <a:gsLst>
                <a:gs pos="4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Группа 6"/>
          <p:cNvGrpSpPr/>
          <p:nvPr/>
        </p:nvGrpSpPr>
        <p:grpSpPr>
          <a:xfrm>
            <a:off x="336657" y="1202923"/>
            <a:ext cx="3507971" cy="4752192"/>
            <a:chOff x="336657" y="1191048"/>
            <a:chExt cx="3507971" cy="4752192"/>
          </a:xfrm>
        </p:grpSpPr>
        <p:sp>
          <p:nvSpPr>
            <p:cNvPr id="13" name="Прямоугольник 12"/>
            <p:cNvSpPr/>
            <p:nvPr/>
          </p:nvSpPr>
          <p:spPr>
            <a:xfrm>
              <a:off x="336657" y="1191048"/>
              <a:ext cx="3507971" cy="4752192"/>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379829" y="2044373"/>
              <a:ext cx="3211464" cy="1938992"/>
            </a:xfrm>
            <a:prstGeom prst="rect">
              <a:avLst/>
            </a:prstGeom>
            <a:noFill/>
          </p:spPr>
          <p:txBody>
            <a:bodyPr wrap="square" rtlCol="0">
              <a:spAutoFit/>
            </a:bodyPr>
            <a:lstStyle/>
            <a:p>
              <a:pPr algn="ctr"/>
              <a:r>
                <a:rPr lang="kk-KZ" sz="2400" b="1" dirty="0" smtClean="0">
                  <a:solidFill>
                    <a:srgbClr val="FF0000"/>
                  </a:solidFill>
                  <a:latin typeface="Arial" pitchFamily="34" charset="0"/>
                  <a:cs typeface="Arial" pitchFamily="34" charset="0"/>
                </a:rPr>
                <a:t>Жаңа білімді бекіту «Жамбы ату» ұлттық  ойыны</a:t>
              </a:r>
            </a:p>
            <a:p>
              <a:pPr algn="ctr"/>
              <a:r>
                <a:rPr lang="kk-KZ" sz="2400" b="1" dirty="0" smtClean="0">
                  <a:solidFill>
                    <a:srgbClr val="0070C0"/>
                  </a:solidFill>
                  <a:latin typeface="Arial" pitchFamily="34" charset="0"/>
                  <a:cs typeface="Arial" pitchFamily="34" charset="0"/>
                </a:rPr>
                <a:t> </a:t>
              </a:r>
              <a:endParaRPr lang="ru-RU" sz="2400" dirty="0" smtClean="0">
                <a:solidFill>
                  <a:srgbClr val="0070C0"/>
                </a:solidFill>
                <a:latin typeface="Arial" pitchFamily="34" charset="0"/>
                <a:cs typeface="Arial" pitchFamily="34" charset="0"/>
              </a:endParaRPr>
            </a:p>
            <a:p>
              <a:pPr algn="ctr"/>
              <a:endParaRPr lang="en-US"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8" name="Полилиния 7"/>
          <p:cNvSpPr/>
          <p:nvPr/>
        </p:nvSpPr>
        <p:spPr>
          <a:xfrm>
            <a:off x="619290" y="257497"/>
            <a:ext cx="2942706" cy="1346662"/>
          </a:xfrm>
          <a:custGeom>
            <a:avLst/>
            <a:gdLst>
              <a:gd name="connsiteX0" fmla="*/ 390625 w 2809701"/>
              <a:gd name="connsiteY0" fmla="*/ 150300 h 1048298"/>
              <a:gd name="connsiteX1" fmla="*/ 266006 w 2809701"/>
              <a:gd name="connsiteY1" fmla="*/ 274919 h 1048298"/>
              <a:gd name="connsiteX2" fmla="*/ 266006 w 2809701"/>
              <a:gd name="connsiteY2" fmla="*/ 773379 h 1048298"/>
              <a:gd name="connsiteX3" fmla="*/ 390625 w 2809701"/>
              <a:gd name="connsiteY3" fmla="*/ 897998 h 1048298"/>
              <a:gd name="connsiteX4" fmla="*/ 2419074 w 2809701"/>
              <a:gd name="connsiteY4" fmla="*/ 897998 h 1048298"/>
              <a:gd name="connsiteX5" fmla="*/ 2543693 w 2809701"/>
              <a:gd name="connsiteY5" fmla="*/ 773379 h 1048298"/>
              <a:gd name="connsiteX6" fmla="*/ 2543693 w 2809701"/>
              <a:gd name="connsiteY6" fmla="*/ 274919 h 1048298"/>
              <a:gd name="connsiteX7" fmla="*/ 2419074 w 2809701"/>
              <a:gd name="connsiteY7" fmla="*/ 150300 h 1048298"/>
              <a:gd name="connsiteX8" fmla="*/ 174720 w 2809701"/>
              <a:gd name="connsiteY8" fmla="*/ 0 h 1048298"/>
              <a:gd name="connsiteX9" fmla="*/ 2634981 w 2809701"/>
              <a:gd name="connsiteY9" fmla="*/ 0 h 1048298"/>
              <a:gd name="connsiteX10" fmla="*/ 2809701 w 2809701"/>
              <a:gd name="connsiteY10" fmla="*/ 174720 h 1048298"/>
              <a:gd name="connsiteX11" fmla="*/ 2809701 w 2809701"/>
              <a:gd name="connsiteY11" fmla="*/ 873578 h 1048298"/>
              <a:gd name="connsiteX12" fmla="*/ 2634981 w 2809701"/>
              <a:gd name="connsiteY12" fmla="*/ 1048298 h 1048298"/>
              <a:gd name="connsiteX13" fmla="*/ 174720 w 2809701"/>
              <a:gd name="connsiteY13" fmla="*/ 1048298 h 1048298"/>
              <a:gd name="connsiteX14" fmla="*/ 0 w 2809701"/>
              <a:gd name="connsiteY14" fmla="*/ 873578 h 1048298"/>
              <a:gd name="connsiteX15" fmla="*/ 0 w 2809701"/>
              <a:gd name="connsiteY15" fmla="*/ 174720 h 1048298"/>
              <a:gd name="connsiteX16" fmla="*/ 174720 w 2809701"/>
              <a:gd name="connsiteY16" fmla="*/ 0 h 104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701" h="1048298">
                <a:moveTo>
                  <a:pt x="390625" y="150300"/>
                </a:moveTo>
                <a:cubicBezTo>
                  <a:pt x="321800" y="150300"/>
                  <a:pt x="266006" y="206094"/>
                  <a:pt x="266006" y="274919"/>
                </a:cubicBezTo>
                <a:lnTo>
                  <a:pt x="266006" y="773379"/>
                </a:lnTo>
                <a:cubicBezTo>
                  <a:pt x="266006" y="842204"/>
                  <a:pt x="321800" y="897998"/>
                  <a:pt x="390625" y="897998"/>
                </a:cubicBezTo>
                <a:lnTo>
                  <a:pt x="2419074" y="897998"/>
                </a:lnTo>
                <a:cubicBezTo>
                  <a:pt x="2487899" y="897998"/>
                  <a:pt x="2543693" y="842204"/>
                  <a:pt x="2543693" y="773379"/>
                </a:cubicBezTo>
                <a:lnTo>
                  <a:pt x="2543693" y="274919"/>
                </a:lnTo>
                <a:cubicBezTo>
                  <a:pt x="2543693" y="206094"/>
                  <a:pt x="2487899" y="150300"/>
                  <a:pt x="2419074" y="150300"/>
                </a:cubicBezTo>
                <a:close/>
                <a:moveTo>
                  <a:pt x="174720" y="0"/>
                </a:moveTo>
                <a:lnTo>
                  <a:pt x="2634981" y="0"/>
                </a:lnTo>
                <a:cubicBezTo>
                  <a:pt x="2731476" y="0"/>
                  <a:pt x="2809701" y="78225"/>
                  <a:pt x="2809701" y="174720"/>
                </a:cubicBezTo>
                <a:lnTo>
                  <a:pt x="2809701" y="873578"/>
                </a:lnTo>
                <a:cubicBezTo>
                  <a:pt x="2809701" y="970073"/>
                  <a:pt x="2731476" y="1048298"/>
                  <a:pt x="2634981" y="1048298"/>
                </a:cubicBezTo>
                <a:lnTo>
                  <a:pt x="174720" y="1048298"/>
                </a:lnTo>
                <a:cubicBezTo>
                  <a:pt x="78225" y="1048298"/>
                  <a:pt x="0" y="970073"/>
                  <a:pt x="0" y="873578"/>
                </a:cubicBezTo>
                <a:lnTo>
                  <a:pt x="0" y="174720"/>
                </a:lnTo>
                <a:cubicBezTo>
                  <a:pt x="0" y="78225"/>
                  <a:pt x="78225" y="0"/>
                  <a:pt x="174720" y="0"/>
                </a:cubicBezTo>
                <a:close/>
              </a:path>
            </a:pathLst>
          </a:custGeom>
          <a:gradFill flip="none" rotWithShape="1">
            <a:gsLst>
              <a:gs pos="0">
                <a:srgbClr val="C00000"/>
              </a:gs>
              <a:gs pos="36000">
                <a:schemeClr val="bg1"/>
              </a:gs>
              <a:gs pos="60000">
                <a:srgbClr val="C00000"/>
              </a:gs>
              <a:gs pos="89000">
                <a:schemeClr val="accent2">
                  <a:lumMod val="75000"/>
                </a:schemeClr>
              </a:gs>
            </a:gsLst>
            <a:lin ang="5400000" scaled="1"/>
            <a:tileRect/>
          </a:gradFill>
          <a:ln>
            <a:gradFill>
              <a:gsLst>
                <a:gs pos="0">
                  <a:schemeClr val="tx2">
                    <a:lumMod val="50000"/>
                  </a:schemeClr>
                </a:gs>
                <a:gs pos="46000">
                  <a:schemeClr val="bg1"/>
                </a:gs>
                <a:gs pos="56000">
                  <a:schemeClr val="tx2">
                    <a:lumMod val="50000"/>
                  </a:schemeClr>
                </a:gs>
                <a:gs pos="32246">
                  <a:srgbClr val="BDBFC3"/>
                </a:gs>
                <a:gs pos="89000">
                  <a:schemeClr val="bg1">
                    <a:lumMod val="85000"/>
                  </a:schemeClr>
                </a:gs>
              </a:gsLst>
              <a:lin ang="5400000" scaled="1"/>
            </a:gra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Прямоугольник 11"/>
          <p:cNvSpPr/>
          <p:nvPr/>
        </p:nvSpPr>
        <p:spPr>
          <a:xfrm>
            <a:off x="1001679" y="223064"/>
            <a:ext cx="2177935" cy="365760"/>
          </a:xfrm>
          <a:prstGeom prst="rect">
            <a:avLst/>
          </a:prstGeom>
          <a:gradFill flip="none" rotWithShape="1">
            <a:gsLst>
              <a:gs pos="12000">
                <a:srgbClr val="C00000"/>
              </a:gs>
              <a:gs pos="56000">
                <a:schemeClr val="accent2">
                  <a:lumMod val="60000"/>
                  <a:lumOff val="40000"/>
                </a:schemeClr>
              </a:gs>
              <a:gs pos="94000">
                <a:schemeClr val="accent2">
                  <a:lumMod val="60000"/>
                  <a:lumOff val="40000"/>
                </a:schemeClr>
              </a:gs>
            </a:gsLst>
            <a:lin ang="5400000" scaled="1"/>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Группа 27"/>
          <p:cNvGrpSpPr/>
          <p:nvPr/>
        </p:nvGrpSpPr>
        <p:grpSpPr>
          <a:xfrm>
            <a:off x="9277010" y="382385"/>
            <a:ext cx="2740646" cy="6306803"/>
            <a:chOff x="9279561" y="302453"/>
            <a:chExt cx="2740646" cy="6306803"/>
          </a:xfrm>
          <a:solidFill>
            <a:schemeClr val="accent2">
              <a:lumMod val="20000"/>
              <a:lumOff val="80000"/>
            </a:schemeClr>
          </a:solidFill>
        </p:grpSpPr>
        <p:grpSp>
          <p:nvGrpSpPr>
            <p:cNvPr id="18" name="Группа 23"/>
            <p:cNvGrpSpPr/>
            <p:nvPr/>
          </p:nvGrpSpPr>
          <p:grpSpPr>
            <a:xfrm>
              <a:off x="9279561" y="302453"/>
              <a:ext cx="2740646" cy="6306803"/>
              <a:chOff x="4424924" y="382385"/>
              <a:chExt cx="2740646" cy="6306803"/>
            </a:xfrm>
            <a:grpFill/>
          </p:grpSpPr>
          <p:sp>
            <p:nvSpPr>
              <p:cNvPr id="25" name="Прямоугольник 24"/>
              <p:cNvSpPr/>
              <p:nvPr/>
            </p:nvSpPr>
            <p:spPr>
              <a:xfrm>
                <a:off x="4424925" y="1179073"/>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Прямоугольный треугольник 25"/>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Прямоугольный треугольник 26"/>
              <p:cNvSpPr/>
              <p:nvPr/>
            </p:nvSpPr>
            <p:spPr>
              <a:xfrm flipH="1" flipV="1">
                <a:off x="4424924" y="5808094"/>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p:cNvSpPr/>
            <p:nvPr/>
          </p:nvSpPr>
          <p:spPr>
            <a:xfrm>
              <a:off x="9287229" y="2152357"/>
              <a:ext cx="2574388" cy="769441"/>
            </a:xfrm>
            <a:prstGeom prst="rect">
              <a:avLst/>
            </a:prstGeom>
            <a:grpFill/>
          </p:spPr>
          <p:txBody>
            <a:bodyPr wrap="square">
              <a:spAutoFit/>
            </a:bodyPr>
            <a:lstStyle/>
            <a:p>
              <a:r>
                <a:rPr lang="kk-KZ" sz="24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Кері байланыс</a:t>
              </a:r>
            </a:p>
            <a:p>
              <a:endParaRPr lang="en-US" sz="2000" b="1" u="sng"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9" name="Группа 17"/>
          <p:cNvGrpSpPr/>
          <p:nvPr/>
        </p:nvGrpSpPr>
        <p:grpSpPr>
          <a:xfrm>
            <a:off x="6510784" y="382385"/>
            <a:ext cx="2743197" cy="6475615"/>
            <a:chOff x="6550431" y="277547"/>
            <a:chExt cx="2743197" cy="6475615"/>
          </a:xfrm>
          <a:solidFill>
            <a:schemeClr val="accent2">
              <a:lumMod val="60000"/>
              <a:lumOff val="40000"/>
            </a:schemeClr>
          </a:solidFill>
        </p:grpSpPr>
        <p:grpSp>
          <p:nvGrpSpPr>
            <p:cNvPr id="20" name="Группа 19"/>
            <p:cNvGrpSpPr/>
            <p:nvPr/>
          </p:nvGrpSpPr>
          <p:grpSpPr>
            <a:xfrm flipH="1">
              <a:off x="6550431" y="277547"/>
              <a:ext cx="2726578" cy="6475615"/>
              <a:chOff x="4438992" y="382385"/>
              <a:chExt cx="2726578" cy="6475615"/>
            </a:xfrm>
            <a:grpFill/>
          </p:grpSpPr>
          <p:sp>
            <p:nvSpPr>
              <p:cNvPr id="21" name="Прямоугольник 20"/>
              <p:cNvSpPr/>
              <p:nvPr/>
            </p:nvSpPr>
            <p:spPr>
              <a:xfrm>
                <a:off x="4438993" y="1263479"/>
                <a:ext cx="2726577" cy="47134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Прямоугольный треугольник 21"/>
              <p:cNvSpPr/>
              <p:nvPr/>
            </p:nvSpPr>
            <p:spPr>
              <a:xfrm flipH="1">
                <a:off x="4438993" y="382385"/>
                <a:ext cx="2726577"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Прямоугольный треугольник 22"/>
              <p:cNvSpPr/>
              <p:nvPr/>
            </p:nvSpPr>
            <p:spPr>
              <a:xfrm flipH="1" flipV="1">
                <a:off x="4438992" y="5976906"/>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p:cNvSpPr/>
            <p:nvPr/>
          </p:nvSpPr>
          <p:spPr>
            <a:xfrm>
              <a:off x="6582293" y="1330036"/>
              <a:ext cx="2711335" cy="1015663"/>
            </a:xfrm>
            <a:prstGeom prst="rect">
              <a:avLst/>
            </a:prstGeom>
            <a:grpFill/>
          </p:spPr>
          <p:txBody>
            <a:bodyPr wrap="square">
              <a:spAutoFit/>
            </a:bodyPr>
            <a:lstStyle/>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20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4" name="Группа 16"/>
          <p:cNvGrpSpPr/>
          <p:nvPr/>
        </p:nvGrpSpPr>
        <p:grpSpPr>
          <a:xfrm>
            <a:off x="3902820" y="264910"/>
            <a:ext cx="2743343" cy="6391210"/>
            <a:chOff x="3869643" y="288383"/>
            <a:chExt cx="2771337" cy="6391210"/>
          </a:xfrm>
          <a:solidFill>
            <a:schemeClr val="accent2">
              <a:lumMod val="20000"/>
              <a:lumOff val="80000"/>
            </a:schemeClr>
          </a:solidFill>
        </p:grpSpPr>
        <p:grpSp>
          <p:nvGrpSpPr>
            <p:cNvPr id="28" name="Группа 18"/>
            <p:cNvGrpSpPr/>
            <p:nvPr/>
          </p:nvGrpSpPr>
          <p:grpSpPr>
            <a:xfrm>
              <a:off x="3869643" y="288383"/>
              <a:ext cx="2771337" cy="6391210"/>
              <a:chOff x="4452919" y="368316"/>
              <a:chExt cx="2771337" cy="6391210"/>
            </a:xfrm>
            <a:grpFill/>
          </p:grpSpPr>
          <p:sp>
            <p:nvSpPr>
              <p:cNvPr id="14" name="Прямоугольник 13"/>
              <p:cNvSpPr/>
              <p:nvPr/>
            </p:nvSpPr>
            <p:spPr>
              <a:xfrm>
                <a:off x="4452919" y="1235345"/>
                <a:ext cx="2771337" cy="46590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70C0"/>
                  </a:solidFill>
                  <a:latin typeface="Arial" pitchFamily="34" charset="0"/>
                  <a:cs typeface="Arial" pitchFamily="34" charset="0"/>
                </a:endParaRPr>
              </a:p>
            </p:txBody>
          </p:sp>
          <p:sp>
            <p:nvSpPr>
              <p:cNvPr id="15" name="Прямоугольный треугольник 14"/>
              <p:cNvSpPr/>
              <p:nvPr/>
            </p:nvSpPr>
            <p:spPr>
              <a:xfrm flipH="1">
                <a:off x="4467127" y="368316"/>
                <a:ext cx="2749192" cy="93449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Прямоугольный треугольник 15"/>
              <p:cNvSpPr/>
              <p:nvPr/>
            </p:nvSpPr>
            <p:spPr>
              <a:xfrm flipH="1" flipV="1">
                <a:off x="4453059" y="5878432"/>
                <a:ext cx="2726578" cy="8810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3976992" y="1980880"/>
              <a:ext cx="2456817" cy="3231654"/>
            </a:xfrm>
            <a:prstGeom prst="rect">
              <a:avLst/>
            </a:prstGeom>
            <a:grpFill/>
          </p:spPr>
          <p:txBody>
            <a:bodyPr wrap="square" rtlCol="0">
              <a:spAutoFit/>
            </a:bodyPr>
            <a:lstStyle/>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400" dirty="0" smtClean="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kk-KZ" sz="2000" b="1" u="sng" dirty="0" smtClean="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US" sz="2000" b="1" u="sng" dirty="0">
                <a:solidFill>
                  <a:schemeClr val="accent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9" name="Прямоугольник 28"/>
          <p:cNvSpPr/>
          <p:nvPr/>
        </p:nvSpPr>
        <p:spPr>
          <a:xfrm>
            <a:off x="6766560" y="1744392"/>
            <a:ext cx="2441764" cy="2431435"/>
          </a:xfrm>
          <a:prstGeom prst="rect">
            <a:avLst/>
          </a:prstGeom>
        </p:spPr>
        <p:txBody>
          <a:bodyPr wrap="square">
            <a:spAutoFit/>
          </a:bodyPr>
          <a:lstStyle/>
          <a:p>
            <a:endParaRPr lang="kk-KZ" sz="2800" b="1" dirty="0" smtClean="0">
              <a:solidFill>
                <a:srgbClr val="FF0000"/>
              </a:solidFill>
              <a:latin typeface="Arial" pitchFamily="34" charset="0"/>
              <a:cs typeface="Arial" pitchFamily="34" charset="0"/>
            </a:endParaRPr>
          </a:p>
          <a:p>
            <a:r>
              <a:rPr lang="kk-KZ" sz="2800" dirty="0" smtClean="0">
                <a:solidFill>
                  <a:srgbClr val="FF0000"/>
                </a:solidFill>
              </a:rPr>
              <a:t> </a:t>
            </a:r>
            <a:r>
              <a:rPr lang="kk-KZ" sz="24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Үй </a:t>
            </a:r>
            <a:r>
              <a:rPr lang="kk-KZ" sz="24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тапсырмасы</a:t>
            </a:r>
            <a:r>
              <a:rPr lang="kk-KZ" sz="2400" b="1" u="sng"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r>
              <a:rPr lang="kk-KZ" sz="2400" dirty="0" smtClean="0">
                <a:effectLst>
                  <a:outerShdw blurRad="38100" dist="38100" dir="2700000" algn="tl">
                    <a:srgbClr val="000000">
                      <a:alpha val="43137"/>
                    </a:srgbClr>
                  </a:outerShdw>
                </a:effectLst>
                <a:latin typeface="Arial" pitchFamily="34" charset="0"/>
                <a:cs typeface="Arial" pitchFamily="34" charset="0"/>
              </a:rPr>
              <a:t> </a:t>
            </a:r>
            <a:r>
              <a:rPr lang="kk-KZ" sz="2400" dirty="0" smtClean="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kk-KZ" sz="2400" dirty="0" smtClean="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Мәтін мазмұнын айту.</a:t>
            </a:r>
          </a:p>
          <a:p>
            <a:r>
              <a:rPr lang="kk-KZ" sz="2400" dirty="0" smtClean="0">
                <a:effectLst>
                  <a:outerShdw blurRad="38100" dist="38100" dir="2700000" algn="tl">
                    <a:srgbClr val="000000">
                      <a:alpha val="43137"/>
                    </a:srgbClr>
                  </a:outerShdw>
                </a:effectLst>
                <a:latin typeface="Arial" pitchFamily="34" charset="0"/>
                <a:cs typeface="Arial" pitchFamily="34" charset="0"/>
              </a:rPr>
              <a:t> </a:t>
            </a:r>
            <a:r>
              <a:rPr lang="kk-KZ" sz="2400" dirty="0" smtClean="0">
                <a:solidFill>
                  <a:srgbClr val="0070C0"/>
                </a:solidFill>
                <a:effectLst>
                  <a:outerShdw blurRad="38100" dist="38100" dir="2700000" algn="tl">
                    <a:srgbClr val="000000">
                      <a:alpha val="43137"/>
                    </a:srgbClr>
                  </a:outerShdw>
                </a:effectLst>
                <a:latin typeface="Arial" pitchFamily="34" charset="0"/>
                <a:cs typeface="Arial" pitchFamily="34" charset="0"/>
              </a:rPr>
              <a:t> </a:t>
            </a:r>
            <a:endParaRPr lang="ru-RU" sz="2400" dirty="0">
              <a:solidFill>
                <a:srgbClr val="0070C0"/>
              </a:solidFill>
              <a:effectLst>
                <a:outerShdw blurRad="38100" dist="38100" dir="2700000" algn="tl">
                  <a:srgbClr val="000000">
                    <a:alpha val="43137"/>
                  </a:srgbClr>
                </a:outerShdw>
              </a:effectLst>
              <a:latin typeface="Arial" pitchFamily="34" charset="0"/>
              <a:cs typeface="Arial" pitchFamily="34" charset="0"/>
            </a:endParaRPr>
          </a:p>
        </p:txBody>
      </p:sp>
      <p:sp>
        <p:nvSpPr>
          <p:cNvPr id="1025" name="Rectangle 1"/>
          <p:cNvSpPr>
            <a:spLocks noChangeArrowheads="1"/>
          </p:cNvSpPr>
          <p:nvPr/>
        </p:nvSpPr>
        <p:spPr bwMode="auto">
          <a:xfrm>
            <a:off x="548639" y="3011368"/>
            <a:ext cx="2940149"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i="0" u="none" strike="noStrike" cap="none" normalizeH="0" baseline="0" dirty="0" smtClean="0">
                <a:ln>
                  <a:noFill/>
                </a:ln>
                <a:solidFill>
                  <a:srgbClr val="FF0000"/>
                </a:solidFill>
                <a:effectLst/>
                <a:latin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kk-KZ" sz="2400" dirty="0" smtClean="0">
                <a:solidFill>
                  <a:srgbClr val="FF0000"/>
                </a:solidFill>
                <a:latin typeface="Arial" pitchFamily="34" charset="0"/>
                <a:cs typeface="Times New Roman" pitchFamily="18" charset="0"/>
              </a:rPr>
              <a:t> </a:t>
            </a:r>
            <a:r>
              <a:rPr kumimoji="0" lang="kk-KZ" sz="2400" b="1" i="0" u="none" strike="noStrike" cap="none" normalizeH="0" baseline="0" dirty="0" smtClean="0">
                <a:ln>
                  <a:noFill/>
                </a:ln>
                <a:solidFill>
                  <a:srgbClr val="FF0000"/>
                </a:solidFill>
                <a:effectLst/>
                <a:latin typeface="Arial" pitchFamily="34" charset="0"/>
                <a:cs typeface="Times New Roman" pitchFamily="18" charset="0"/>
              </a:rPr>
              <a:t>Дескриптор:</a:t>
            </a: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i="0" u="none" strike="noStrike" cap="none" normalizeH="0" baseline="0" dirty="0" smtClean="0">
                <a:ln>
                  <a:noFill/>
                </a:ln>
                <a:solidFill>
                  <a:schemeClr val="tx1"/>
                </a:solidFill>
                <a:effectLst/>
                <a:latin typeface="Arial" pitchFamily="34" charset="0"/>
                <a:cs typeface="Times New Roman" pitchFamily="18" charset="0"/>
              </a:rPr>
              <a:t>Жауап берілген әрбір сұраққа 1балл</a:t>
            </a:r>
            <a:endParaRPr kumimoji="0" lang="kk-KZ" sz="2400" i="0" u="none" strike="noStrike" cap="none" normalizeH="0" baseline="0" dirty="0" smtClean="0">
              <a:ln>
                <a:noFill/>
              </a:ln>
              <a:solidFill>
                <a:schemeClr val="tx1"/>
              </a:solidFill>
              <a:effectLst/>
              <a:latin typeface="Arial" pitchFamily="34" charset="0"/>
              <a:cs typeface="Arial" pitchFamily="34" charset="0"/>
            </a:endParaRPr>
          </a:p>
        </p:txBody>
      </p:sp>
      <p:sp>
        <p:nvSpPr>
          <p:cNvPr id="32" name="Прямоугольник 31"/>
          <p:cNvSpPr/>
          <p:nvPr/>
        </p:nvSpPr>
        <p:spPr>
          <a:xfrm>
            <a:off x="9250878" y="2723828"/>
            <a:ext cx="2588821" cy="830997"/>
          </a:xfrm>
          <a:prstGeom prst="rect">
            <a:avLst/>
          </a:prstGeom>
        </p:spPr>
        <p:txBody>
          <a:bodyPr wrap="square">
            <a:spAutoFit/>
          </a:bodyPr>
          <a:lstStyle/>
          <a:p>
            <a:r>
              <a:rPr lang="kk-KZ" sz="2400" dirty="0" smtClean="0">
                <a:effectLst>
                  <a:outerShdw blurRad="38100" dist="38100" dir="2700000" algn="tl">
                    <a:srgbClr val="000000">
                      <a:alpha val="43137"/>
                    </a:srgbClr>
                  </a:outerShdw>
                </a:effectLst>
                <a:latin typeface="Arial" pitchFamily="34" charset="0"/>
                <a:cs typeface="Arial" pitchFamily="34" charset="0"/>
              </a:rPr>
              <a:t>«Мектеп  білім  </a:t>
            </a:r>
            <a:r>
              <a:rPr lang="kk-KZ" sz="2400" dirty="0" smtClean="0">
                <a:effectLst>
                  <a:outerShdw blurRad="38100" dist="38100" dir="2700000" algn="tl">
                    <a:srgbClr val="000000">
                      <a:alpha val="43137"/>
                    </a:srgbClr>
                  </a:outerShdw>
                </a:effectLst>
                <a:latin typeface="Arial" pitchFamily="34" charset="0"/>
                <a:cs typeface="Arial" pitchFamily="34" charset="0"/>
              </a:rPr>
              <a:t>кемесі</a:t>
            </a:r>
            <a:r>
              <a:rPr lang="kk-KZ" sz="2400" dirty="0" smtClean="0">
                <a:effectLst>
                  <a:outerShdw blurRad="38100" dist="38100" dir="2700000" algn="tl">
                    <a:srgbClr val="000000">
                      <a:alpha val="43137"/>
                    </a:srgbClr>
                  </a:outerShdw>
                </a:effectLst>
                <a:latin typeface="Arial" pitchFamily="34" charset="0"/>
                <a:cs typeface="Arial" pitchFamily="34" charset="0"/>
              </a:rPr>
              <a:t>» </a:t>
            </a:r>
            <a:endParaRPr lang="ru-RU" sz="2400" dirty="0">
              <a:effectLst>
                <a:outerShdw blurRad="38100" dist="38100" dir="2700000" algn="tl">
                  <a:srgbClr val="000000">
                    <a:alpha val="43137"/>
                  </a:srgbClr>
                </a:outerShdw>
              </a:effectLst>
              <a:latin typeface="Arial" pitchFamily="34" charset="0"/>
              <a:cs typeface="Arial" pitchFamily="34" charset="0"/>
            </a:endParaRPr>
          </a:p>
        </p:txBody>
      </p:sp>
      <p:sp>
        <p:nvSpPr>
          <p:cNvPr id="33" name="Прямоугольник 32"/>
          <p:cNvSpPr/>
          <p:nvPr/>
        </p:nvSpPr>
        <p:spPr>
          <a:xfrm>
            <a:off x="4120737" y="2339439"/>
            <a:ext cx="2565069" cy="1138773"/>
          </a:xfrm>
          <a:prstGeom prst="rect">
            <a:avLst/>
          </a:prstGeom>
        </p:spPr>
        <p:txBody>
          <a:bodyPr wrap="square">
            <a:spAutoFit/>
          </a:bodyPr>
          <a:lstStyle/>
          <a:p>
            <a:r>
              <a:rPr lang="kk-KZ"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kk-KZ" sz="2400"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kk-KZ" sz="24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Бағалау  </a:t>
            </a:r>
          </a:p>
          <a:p>
            <a:r>
              <a:rPr lang="kk-KZ" sz="24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kk-KZ" sz="24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kk-KZ" sz="2000" dirty="0" smtClean="0">
                <a:effectLst>
                  <a:outerShdw blurRad="38100" dist="38100" dir="2700000" algn="tl">
                    <a:srgbClr val="000000">
                      <a:alpha val="43137"/>
                    </a:srgbClr>
                  </a:outerShdw>
                </a:effectLst>
                <a:latin typeface="Arial" pitchFamily="34" charset="0"/>
                <a:cs typeface="Arial" pitchFamily="34" charset="0"/>
              </a:rPr>
              <a:t>«Табиғат   қорғаушысы</a:t>
            </a:r>
            <a:r>
              <a:rPr lang="kk-KZ" sz="2000" dirty="0" smtClean="0">
                <a:effectLst>
                  <a:outerShdw blurRad="38100" dist="38100" dir="2700000" algn="tl">
                    <a:srgbClr val="000000">
                      <a:alpha val="43137"/>
                    </a:srgbClr>
                  </a:outerShdw>
                </a:effectLst>
                <a:latin typeface="Arial" pitchFamily="34" charset="0"/>
                <a:cs typeface="Arial" pitchFamily="34" charset="0"/>
              </a:rPr>
              <a:t>»</a:t>
            </a:r>
            <a:r>
              <a:rPr lang="kk-KZ" sz="2000" dirty="0" smtClean="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ru-RU" sz="2000" dirty="0"/>
          </a:p>
        </p:txBody>
      </p:sp>
    </p:spTree>
    <p:custDataLst>
      <p:tags r:id="rId1"/>
    </p:custDataLst>
    <p:extLst>
      <p:ext uri="{BB962C8B-B14F-4D97-AF65-F5344CB8AC3E}">
        <p14:creationId xmlns:p14="http://schemas.microsoft.com/office/powerpoint/2010/main" xmlns="" val="18461248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24050">
        <p15:prstTrans prst="pageCurlDouble"/>
      </p:transition>
    </mc:Choice>
    <mc:Fallback>
      <p:transition spd="slow" advTm="2405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1|3.5|6.1|6.6"/>
</p:tagLst>
</file>

<file path=ppt/tags/tag2.xml><?xml version="1.0" encoding="utf-8"?>
<p:tagLst xmlns:a="http://schemas.openxmlformats.org/drawingml/2006/main" xmlns:r="http://schemas.openxmlformats.org/officeDocument/2006/relationships" xmlns:p="http://schemas.openxmlformats.org/presentationml/2006/main">
  <p:tag name="TIMING" val="|2.1|3.5|6.1|6.6"/>
</p:tagLst>
</file>

<file path=ppt/tags/tag3.xml><?xml version="1.0" encoding="utf-8"?>
<p:tagLst xmlns:a="http://schemas.openxmlformats.org/drawingml/2006/main" xmlns:r="http://schemas.openxmlformats.org/officeDocument/2006/relationships" xmlns:p="http://schemas.openxmlformats.org/presentationml/2006/main">
  <p:tag name="TIMING" val="|2.1|3.5|6.1|6.6"/>
</p:tagLst>
</file>

<file path=ppt/tags/tag4.xml><?xml version="1.0" encoding="utf-8"?>
<p:tagLst xmlns:a="http://schemas.openxmlformats.org/drawingml/2006/main" xmlns:r="http://schemas.openxmlformats.org/officeDocument/2006/relationships" xmlns:p="http://schemas.openxmlformats.org/presentationml/2006/main">
  <p:tag name="TIMING" val="|2.1|3.5|6.1|6.6"/>
</p:tagLst>
</file>

<file path=ppt/tags/tag5.xml><?xml version="1.0" encoding="utf-8"?>
<p:tagLst xmlns:a="http://schemas.openxmlformats.org/drawingml/2006/main" xmlns:r="http://schemas.openxmlformats.org/officeDocument/2006/relationships" xmlns:p="http://schemas.openxmlformats.org/presentationml/2006/main">
  <p:tag name="TIMING" val="|2.1|3.5|6.1|6.6"/>
</p:tagLst>
</file>

<file path=ppt/tags/tag6.xml><?xml version="1.0" encoding="utf-8"?>
<p:tagLst xmlns:a="http://schemas.openxmlformats.org/drawingml/2006/main" xmlns:r="http://schemas.openxmlformats.org/officeDocument/2006/relationships" xmlns:p="http://schemas.openxmlformats.org/presentationml/2006/main">
  <p:tag name="TIMING" val="|2.1|3.5|6.1|6.6"/>
</p:tagLst>
</file>

<file path=ppt/tags/tag7.xml><?xml version="1.0" encoding="utf-8"?>
<p:tagLst xmlns:a="http://schemas.openxmlformats.org/drawingml/2006/main" xmlns:r="http://schemas.openxmlformats.org/officeDocument/2006/relationships" xmlns:p="http://schemas.openxmlformats.org/presentationml/2006/main">
  <p:tag name="TIMING" val="|2.1|3.5|6.1|6.6"/>
</p:tagLst>
</file>

<file path=ppt/tags/tag8.xml><?xml version="1.0" encoding="utf-8"?>
<p:tagLst xmlns:a="http://schemas.openxmlformats.org/drawingml/2006/main" xmlns:r="http://schemas.openxmlformats.org/officeDocument/2006/relationships" xmlns:p="http://schemas.openxmlformats.org/presentationml/2006/main">
  <p:tag name="TIMING" val="|2.1|3.5|6.1|6.6"/>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TotalTime>
  <Words>417</Words>
  <Application>Microsoft Office PowerPoint</Application>
  <PresentationFormat>Произвольный</PresentationFormat>
  <Paragraphs>138</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Слайд 1</vt:lpstr>
      <vt:lpstr>Слайд 2</vt:lpstr>
      <vt:lpstr>Слайд 3</vt:lpstr>
      <vt:lpstr>Слайд 4</vt:lpstr>
      <vt:lpstr>Слайд 5</vt:lpstr>
      <vt:lpstr>Слайд 6</vt:lpstr>
      <vt:lpstr>Слайд 7</vt:lpstr>
      <vt:lpstr>Слайд 8</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Самат</dc:creator>
  <cp:lastModifiedBy>Пользователь</cp:lastModifiedBy>
  <cp:revision>21</cp:revision>
  <dcterms:created xsi:type="dcterms:W3CDTF">2021-05-02T19:36:19Z</dcterms:created>
  <dcterms:modified xsi:type="dcterms:W3CDTF">2022-02-22T07:02:53Z</dcterms:modified>
</cp:coreProperties>
</file>