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9"/>
  </p:notesMasterIdLst>
  <p:sldIdLst>
    <p:sldId id="269" r:id="rId2"/>
    <p:sldId id="292" r:id="rId3"/>
    <p:sldId id="291" r:id="rId4"/>
    <p:sldId id="257" r:id="rId5"/>
    <p:sldId id="293" r:id="rId6"/>
    <p:sldId id="258" r:id="rId7"/>
    <p:sldId id="259" r:id="rId8"/>
    <p:sldId id="260" r:id="rId9"/>
    <p:sldId id="261" r:id="rId10"/>
    <p:sldId id="262" r:id="rId11"/>
    <p:sldId id="263" r:id="rId12"/>
    <p:sldId id="265" r:id="rId13"/>
    <p:sldId id="264" r:id="rId14"/>
    <p:sldId id="266" r:id="rId15"/>
    <p:sldId id="267" r:id="rId16"/>
    <p:sldId id="268" r:id="rId17"/>
    <p:sldId id="294"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86E5B3-9F6C-411C-BE73-F28965A697A8}" type="datetimeFigureOut">
              <a:rPr lang="ru-RU" smtClean="0"/>
              <a:t>11.09.2022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52B2413-80B2-4869-8CC5-9814245F68A7}" type="slidenum">
              <a:rPr lang="ru-RU" smtClean="0"/>
              <a:t>‹#›</a:t>
            </a:fld>
            <a:endParaRPr lang="ru-RU"/>
          </a:p>
        </p:txBody>
      </p:sp>
    </p:spTree>
    <p:extLst>
      <p:ext uri="{BB962C8B-B14F-4D97-AF65-F5344CB8AC3E}">
        <p14:creationId xmlns:p14="http://schemas.microsoft.com/office/powerpoint/2010/main" val="20723606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E52B2413-80B2-4869-8CC5-9814245F68A7}" type="slidenum">
              <a:rPr lang="ru-RU" smtClean="0"/>
              <a:t>4</a:t>
            </a:fld>
            <a:endParaRPr lang="ru-RU"/>
          </a:p>
        </p:txBody>
      </p:sp>
    </p:spTree>
    <p:extLst>
      <p:ext uri="{BB962C8B-B14F-4D97-AF65-F5344CB8AC3E}">
        <p14:creationId xmlns:p14="http://schemas.microsoft.com/office/powerpoint/2010/main" val="3789226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3501BCD6-2E6A-4D8C-AB91-CBB98113D11B}" type="datetimeFigureOut">
              <a:rPr lang="ru-RU" smtClean="0"/>
              <a:t>11.09.2022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9314D47-7EF4-4B8E-9DD8-293E6747C0F7}" type="slidenum">
              <a:rPr lang="ru-RU" smtClean="0"/>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3501BCD6-2E6A-4D8C-AB91-CBB98113D11B}" type="datetimeFigureOut">
              <a:rPr lang="ru-RU" smtClean="0"/>
              <a:t>11.09.2022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9314D47-7EF4-4B8E-9DD8-293E6747C0F7}"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501BCD6-2E6A-4D8C-AB91-CBB98113D11B}" type="datetimeFigureOut">
              <a:rPr lang="ru-RU" smtClean="0"/>
              <a:t>11.09.2022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9314D47-7EF4-4B8E-9DD8-293E6747C0F7}"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501BCD6-2E6A-4D8C-AB91-CBB98113D11B}" type="datetimeFigureOut">
              <a:rPr lang="ru-RU" smtClean="0"/>
              <a:t>11.09.2022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9314D47-7EF4-4B8E-9DD8-293E6747C0F7}"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501BCD6-2E6A-4D8C-AB91-CBB98113D11B}" type="datetimeFigureOut">
              <a:rPr lang="ru-RU" smtClean="0"/>
              <a:t>11.09.2022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9314D47-7EF4-4B8E-9DD8-293E6747C0F7}"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501BCD6-2E6A-4D8C-AB91-CBB98113D11B}" type="datetimeFigureOut">
              <a:rPr lang="ru-RU" smtClean="0"/>
              <a:t>11.09.2022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9314D47-7EF4-4B8E-9DD8-293E6747C0F7}"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3501BCD6-2E6A-4D8C-AB91-CBB98113D11B}" type="datetimeFigureOut">
              <a:rPr lang="ru-RU" smtClean="0"/>
              <a:t>11.09.2022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9314D47-7EF4-4B8E-9DD8-293E6747C0F7}" type="slidenum">
              <a:rPr lang="ru-RU" smtClean="0"/>
              <a:t>‹#›</a:t>
            </a:fld>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3501BCD6-2E6A-4D8C-AB91-CBB98113D11B}" type="datetimeFigureOut">
              <a:rPr lang="ru-RU" smtClean="0"/>
              <a:t>11.09.2022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A9314D47-7EF4-4B8E-9DD8-293E6747C0F7}"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01BCD6-2E6A-4D8C-AB91-CBB98113D11B}" type="datetimeFigureOut">
              <a:rPr lang="ru-RU" smtClean="0"/>
              <a:t>11.09.2022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A9314D47-7EF4-4B8E-9DD8-293E6747C0F7}"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501BCD6-2E6A-4D8C-AB91-CBB98113D11B}" type="datetimeFigureOut">
              <a:rPr lang="ru-RU" smtClean="0"/>
              <a:t>11.09.2022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9314D47-7EF4-4B8E-9DD8-293E6747C0F7}"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501BCD6-2E6A-4D8C-AB91-CBB98113D11B}" type="datetimeFigureOut">
              <a:rPr lang="ru-RU" smtClean="0"/>
              <a:t>11.09.2022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9314D47-7EF4-4B8E-9DD8-293E6747C0F7}" type="slidenum">
              <a:rPr lang="ru-RU" smtClean="0"/>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3501BCD6-2E6A-4D8C-AB91-CBB98113D11B}" type="datetimeFigureOut">
              <a:rPr lang="ru-RU" smtClean="0"/>
              <a:t>11.09.2022</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A9314D47-7EF4-4B8E-9DD8-293E6747C0F7}"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image" Target="../media/image13.gif"/><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18" y="1"/>
            <a:ext cx="9120042" cy="6857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Горизонтальный свиток 4"/>
          <p:cNvSpPr/>
          <p:nvPr/>
        </p:nvSpPr>
        <p:spPr>
          <a:xfrm>
            <a:off x="899592" y="2132856"/>
            <a:ext cx="7200800" cy="2376264"/>
          </a:xfrm>
          <a:prstGeom prst="horizontalScroll">
            <a:avLst/>
          </a:prstGeom>
        </p:spPr>
        <p:style>
          <a:lnRef idx="1">
            <a:schemeClr val="accent5"/>
          </a:lnRef>
          <a:fillRef idx="2">
            <a:schemeClr val="accent5"/>
          </a:fillRef>
          <a:effectRef idx="1">
            <a:schemeClr val="accent5"/>
          </a:effectRef>
          <a:fontRef idx="minor">
            <a:schemeClr val="dk1"/>
          </a:fontRef>
        </p:style>
        <p:txBody>
          <a:bodyPr rtlCol="0" anchor="ctr"/>
          <a:lstStyle/>
          <a:p>
            <a:r>
              <a:rPr lang="kk-KZ" sz="3200" b="1" dirty="0" smtClean="0">
                <a:solidFill>
                  <a:srgbClr val="7030A0"/>
                </a:solidFill>
                <a:latin typeface="Times New Roman" pitchFamily="18" charset="0"/>
                <a:cs typeface="Times New Roman" pitchFamily="18" charset="0"/>
              </a:rPr>
              <a:t>   </a:t>
            </a:r>
            <a:r>
              <a:rPr lang="kk-KZ" sz="3200" b="1" dirty="0">
                <a:solidFill>
                  <a:srgbClr val="7030A0"/>
                </a:solidFill>
                <a:latin typeface="Times New Roman" pitchFamily="18" charset="0"/>
                <a:cs typeface="Times New Roman" pitchFamily="18" charset="0"/>
              </a:rPr>
              <a:t>Дидактика пәні, міндеттері, негізгі </a:t>
            </a:r>
            <a:r>
              <a:rPr lang="kk-KZ" sz="3200" b="1" dirty="0" smtClean="0">
                <a:solidFill>
                  <a:srgbClr val="7030A0"/>
                </a:solidFill>
                <a:latin typeface="Times New Roman" pitchFamily="18" charset="0"/>
                <a:cs typeface="Times New Roman" pitchFamily="18" charset="0"/>
              </a:rPr>
              <a:t>тұжырымдамалары</a:t>
            </a:r>
            <a:r>
              <a:rPr lang="kk-KZ" sz="3200" b="1" dirty="0">
                <a:solidFill>
                  <a:srgbClr val="7030A0"/>
                </a:solidFill>
                <a:latin typeface="Times New Roman" pitchFamily="18" charset="0"/>
                <a:cs typeface="Times New Roman" pitchFamily="18" charset="0"/>
              </a:rPr>
              <a:t>, мәні, функциялары</a:t>
            </a:r>
            <a:endParaRPr lang="ru-RU" sz="3200" b="1" dirty="0">
              <a:solidFill>
                <a:srgbClr val="7030A0"/>
              </a:solidFill>
              <a:latin typeface="Times New Roman" pitchFamily="18" charset="0"/>
              <a:cs typeface="Times New Roman" pitchFamily="18" charset="0"/>
            </a:endParaRPr>
          </a:p>
        </p:txBody>
      </p:sp>
      <p:pic>
        <p:nvPicPr>
          <p:cNvPr id="7" name="Picture 7" descr="knigi-50"/>
          <p:cNvPicPr>
            <a:picLocks noChangeAspect="1" noChangeArrowheads="1" noCrop="1"/>
          </p:cNvPicPr>
          <p:nvPr/>
        </p:nvPicPr>
        <p:blipFill>
          <a:blip r:embed="rId3"/>
          <a:srcRect/>
          <a:stretch>
            <a:fillRect/>
          </a:stretch>
        </p:blipFill>
        <p:spPr bwMode="auto">
          <a:xfrm>
            <a:off x="7164288" y="4207916"/>
            <a:ext cx="1116920" cy="949276"/>
          </a:xfrm>
          <a:prstGeom prst="rect">
            <a:avLst/>
          </a:prstGeom>
          <a:noFill/>
          <a:ln w="9525">
            <a:noFill/>
            <a:miter lim="800000"/>
            <a:headEnd/>
            <a:tailEnd/>
          </a:ln>
        </p:spPr>
      </p:pic>
    </p:spTree>
    <p:extLst>
      <p:ext uri="{BB962C8B-B14F-4D97-AF65-F5344CB8AC3E}">
        <p14:creationId xmlns:p14="http://schemas.microsoft.com/office/powerpoint/2010/main" val="51498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99792" y="1052736"/>
            <a:ext cx="5666136" cy="5544616"/>
          </a:xfrm>
        </p:spPr>
        <p:txBody>
          <a:bodyPr/>
          <a:lstStyle/>
          <a:p>
            <a:pPr algn="just">
              <a:lnSpc>
                <a:spcPct val="115000"/>
              </a:lnSpc>
              <a:spcAft>
                <a:spcPts val="1000"/>
              </a:spcAft>
            </a:pPr>
            <a:r>
              <a:rPr lang="kk-KZ" sz="2000" i="1" dirty="0">
                <a:solidFill>
                  <a:srgbClr val="FF0000"/>
                </a:solidFill>
                <a:effectLst/>
                <a:latin typeface="Times New Roman"/>
                <a:ea typeface="Calibri"/>
                <a:cs typeface="Times New Roman"/>
              </a:rPr>
              <a:t>Ахмет Байтұрсынов </a:t>
            </a:r>
            <a:r>
              <a:rPr lang="kk-KZ" sz="1800" dirty="0">
                <a:solidFill>
                  <a:schemeClr val="tx1"/>
                </a:solidFill>
                <a:effectLst/>
                <a:latin typeface="Times New Roman"/>
                <a:ea typeface="Calibri"/>
                <a:cs typeface="Times New Roman"/>
              </a:rPr>
              <a:t>(1873-1937 жж.) – қазақша оқыту әдістемесінің негізін салушы. «Оқу ана тілінде жүргізілсін» деген талапты бастаушы. </a:t>
            </a:r>
            <a:r>
              <a:rPr lang="kk-KZ" sz="1800" dirty="0" smtClean="0">
                <a:solidFill>
                  <a:schemeClr val="tx1"/>
                </a:solidFill>
                <a:effectLst/>
                <a:latin typeface="Times New Roman"/>
                <a:ea typeface="Calibri"/>
                <a:cs typeface="Times New Roman"/>
              </a:rPr>
              <a:t>1912 </a:t>
            </a:r>
            <a:r>
              <a:rPr lang="kk-KZ" sz="1800" dirty="0">
                <a:solidFill>
                  <a:schemeClr val="tx1"/>
                </a:solidFill>
                <a:effectLst/>
                <a:latin typeface="Times New Roman"/>
                <a:ea typeface="Calibri"/>
                <a:cs typeface="Times New Roman"/>
              </a:rPr>
              <a:t>жылы тұңғыш рет «Әліппе» жазды, ол халықты сауаттандырудың басты құралы болды. Бүл оқу құралы әрі сауат ашу, әрі ұлттық дүниетанымды іске асыру мақсатын </a:t>
            </a:r>
            <a:r>
              <a:rPr lang="kk-KZ" sz="1800" dirty="0" smtClean="0">
                <a:solidFill>
                  <a:schemeClr val="tx1"/>
                </a:solidFill>
                <a:effectLst/>
                <a:latin typeface="Times New Roman"/>
                <a:ea typeface="Calibri"/>
                <a:cs typeface="Times New Roman"/>
              </a:rPr>
              <a:t>қойды.</a:t>
            </a:r>
            <a:r>
              <a:rPr lang="kk-KZ" sz="1800" dirty="0" smtClean="0">
                <a:solidFill>
                  <a:schemeClr val="tx1"/>
                </a:solidFill>
                <a:effectLst/>
                <a:latin typeface="Times New Roman"/>
                <a:ea typeface="Calibri"/>
              </a:rPr>
              <a:t>1926 </a:t>
            </a:r>
            <a:r>
              <a:rPr lang="kk-KZ" sz="1800" dirty="0">
                <a:solidFill>
                  <a:schemeClr val="tx1"/>
                </a:solidFill>
                <a:effectLst/>
                <a:latin typeface="Times New Roman"/>
                <a:ea typeface="Calibri"/>
              </a:rPr>
              <a:t>жылы бұл «Әліппенің» жете өңделген жаңа түрі жарияланып, қазақ халқының сауат ашу мектебінің басты құралы болды. </a:t>
            </a:r>
            <a:r>
              <a:rPr lang="kk-KZ" sz="1800" dirty="0" smtClean="0">
                <a:solidFill>
                  <a:schemeClr val="tx1"/>
                </a:solidFill>
                <a:effectLst/>
                <a:latin typeface="Times New Roman"/>
                <a:ea typeface="Calibri"/>
              </a:rPr>
              <a:t/>
            </a:r>
            <a:br>
              <a:rPr lang="kk-KZ" sz="1800" dirty="0" smtClean="0">
                <a:solidFill>
                  <a:schemeClr val="tx1"/>
                </a:solidFill>
                <a:effectLst/>
                <a:latin typeface="Times New Roman"/>
                <a:ea typeface="Calibri"/>
              </a:rPr>
            </a:br>
            <a:r>
              <a:rPr lang="kk-KZ" sz="1800" dirty="0">
                <a:solidFill>
                  <a:schemeClr val="tx1"/>
                </a:solidFill>
                <a:effectLst/>
                <a:latin typeface="Times New Roman"/>
                <a:ea typeface="Calibri"/>
              </a:rPr>
              <a:t/>
            </a:r>
            <a:br>
              <a:rPr lang="kk-KZ" sz="1800" dirty="0">
                <a:solidFill>
                  <a:schemeClr val="tx1"/>
                </a:solidFill>
                <a:effectLst/>
                <a:latin typeface="Times New Roman"/>
                <a:ea typeface="Calibri"/>
              </a:rPr>
            </a:br>
            <a:r>
              <a:rPr lang="kk-KZ" sz="1800" dirty="0" smtClean="0">
                <a:solidFill>
                  <a:schemeClr val="tx1"/>
                </a:solidFill>
                <a:effectLst/>
                <a:latin typeface="Times New Roman"/>
                <a:ea typeface="Calibri"/>
              </a:rPr>
              <a:t>         Әдіскер </a:t>
            </a:r>
            <a:r>
              <a:rPr lang="kk-KZ" sz="1800" dirty="0">
                <a:solidFill>
                  <a:schemeClr val="tx1"/>
                </a:solidFill>
                <a:effectLst/>
                <a:latin typeface="Times New Roman"/>
                <a:ea typeface="Calibri"/>
              </a:rPr>
              <a:t>оқушыларға ереже жаттаудың тиімсіз екенін дәлелдеп, түсіндіру, талдау, қорыту тәсілдерін </a:t>
            </a:r>
            <a:r>
              <a:rPr lang="kk-KZ" sz="1800" dirty="0" smtClean="0">
                <a:solidFill>
                  <a:schemeClr val="tx1"/>
                </a:solidFill>
                <a:effectLst/>
                <a:latin typeface="Times New Roman"/>
                <a:ea typeface="Calibri"/>
              </a:rPr>
              <a:t>қолдануды ұсынды</a:t>
            </a:r>
            <a:r>
              <a:rPr lang="kk-KZ" sz="1800" dirty="0">
                <a:solidFill>
                  <a:schemeClr val="tx1"/>
                </a:solidFill>
                <a:effectLst/>
                <a:latin typeface="Times New Roman"/>
                <a:ea typeface="Calibri"/>
              </a:rPr>
              <a:t>. </a:t>
            </a:r>
            <a:r>
              <a:rPr lang="kk-KZ" sz="1800" dirty="0" smtClean="0">
                <a:solidFill>
                  <a:schemeClr val="tx1"/>
                </a:solidFill>
                <a:effectLst/>
                <a:latin typeface="Times New Roman"/>
                <a:ea typeface="Calibri"/>
                <a:cs typeface="Times New Roman"/>
              </a:rPr>
              <a:t> </a:t>
            </a:r>
            <a:r>
              <a:rPr lang="ru-RU" sz="1800" dirty="0">
                <a:solidFill>
                  <a:schemeClr val="tx1"/>
                </a:solidFill>
                <a:effectLst/>
                <a:latin typeface="Calibri"/>
                <a:ea typeface="Calibri"/>
                <a:cs typeface="Times New Roman"/>
              </a:rPr>
              <a:t/>
            </a:r>
            <a:br>
              <a:rPr lang="ru-RU" sz="1800" dirty="0">
                <a:solidFill>
                  <a:schemeClr val="tx1"/>
                </a:solidFill>
                <a:effectLst/>
                <a:latin typeface="Calibri"/>
                <a:ea typeface="Calibri"/>
                <a:cs typeface="Times New Roman"/>
              </a:rPr>
            </a:br>
            <a:endParaRPr lang="ru-RU" sz="1800" dirty="0">
              <a:solidFill>
                <a:schemeClr val="tx1"/>
              </a:solidFill>
              <a:latin typeface="Times New Roman" pitchFamily="18" charset="0"/>
              <a:cs typeface="Times New Roman" pitchFamily="18" charset="0"/>
            </a:endParaRPr>
          </a:p>
        </p:txBody>
      </p:sp>
      <p:pic>
        <p:nvPicPr>
          <p:cNvPr id="4" name="Объект 3"/>
          <p:cNvPicPr>
            <a:picLocks noGrp="1" noChangeAspect="1"/>
          </p:cNvPicPr>
          <p:nvPr>
            <p:ph sz="quarter" idx="13"/>
          </p:nvPr>
        </p:nvPicPr>
        <p:blipFill>
          <a:blip r:embed="rId2" cstate="print">
            <a:extLst>
              <a:ext uri="{28A0092B-C50C-407E-A947-70E740481C1C}">
                <a14:useLocalDpi xmlns:a14="http://schemas.microsoft.com/office/drawing/2010/main" val="0"/>
              </a:ext>
            </a:extLst>
          </a:blip>
          <a:stretch>
            <a:fillRect/>
          </a:stretch>
        </p:blipFill>
        <p:spPr>
          <a:xfrm>
            <a:off x="0" y="332656"/>
            <a:ext cx="2561863" cy="3816424"/>
          </a:xfrm>
          <a:prstGeom prst="rect">
            <a:avLst/>
          </a:prstGeom>
          <a:ln>
            <a:noFill/>
          </a:ln>
          <a:effectLst>
            <a:softEdge rad="112500"/>
          </a:effectLst>
        </p:spPr>
      </p:pic>
      <p:pic>
        <p:nvPicPr>
          <p:cNvPr id="5" name="Picture 10" descr="орнамент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32440" y="0"/>
            <a:ext cx="61156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86891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95936" y="548680"/>
            <a:ext cx="3888432" cy="4894480"/>
          </a:xfrm>
        </p:spPr>
        <p:txBody>
          <a:bodyPr/>
          <a:lstStyle/>
          <a:p>
            <a:pPr algn="just">
              <a:lnSpc>
                <a:spcPct val="115000"/>
              </a:lnSpc>
              <a:spcAft>
                <a:spcPts val="1000"/>
              </a:spcAft>
            </a:pPr>
            <a:r>
              <a:rPr lang="kk-KZ" sz="1400" dirty="0">
                <a:solidFill>
                  <a:schemeClr val="tx1"/>
                </a:solidFill>
                <a:effectLst/>
                <a:latin typeface="Times New Roman"/>
                <a:ea typeface="Calibri"/>
                <a:cs typeface="Times New Roman"/>
              </a:rPr>
              <a:t>Жүсіпбек  Аймауытов (1980 – 1931жж). «Тәрбиеге жетекші» (1924 ) деген еңбегінде баланы оқытудың ережелерін, заңдарын баяндайтын, оқытудың дұрыс жүйесін  тауып, білім берудің шарттарын көрсететін педагогика  бөлімі «дидактика» деп, дидактикаға қазақ тілінде тұңғыш ғылыми анықтама </a:t>
            </a:r>
            <a:r>
              <a:rPr lang="kk-KZ" sz="1400" dirty="0" smtClean="0">
                <a:solidFill>
                  <a:schemeClr val="tx1"/>
                </a:solidFill>
                <a:effectLst/>
                <a:latin typeface="Times New Roman"/>
                <a:ea typeface="Calibri"/>
                <a:cs typeface="Times New Roman"/>
              </a:rPr>
              <a:t>берген.</a:t>
            </a:r>
            <a:r>
              <a:rPr lang="ru-RU" sz="1400" dirty="0" smtClean="0">
                <a:solidFill>
                  <a:schemeClr val="tx1"/>
                </a:solidFill>
                <a:effectLst/>
                <a:latin typeface="Calibri"/>
                <a:ea typeface="Calibri"/>
                <a:cs typeface="Times New Roman"/>
              </a:rPr>
              <a:t> </a:t>
            </a:r>
            <a:r>
              <a:rPr lang="kk-KZ" sz="1400" dirty="0" smtClean="0">
                <a:solidFill>
                  <a:schemeClr val="tx1"/>
                </a:solidFill>
                <a:effectLst/>
                <a:latin typeface="Times New Roman"/>
                <a:ea typeface="Calibri"/>
                <a:cs typeface="Times New Roman"/>
              </a:rPr>
              <a:t>Ж</a:t>
            </a:r>
            <a:r>
              <a:rPr lang="kk-KZ" sz="1400" dirty="0">
                <a:solidFill>
                  <a:schemeClr val="tx1"/>
                </a:solidFill>
                <a:effectLst/>
                <a:latin typeface="Times New Roman"/>
                <a:ea typeface="Calibri"/>
                <a:cs typeface="Times New Roman"/>
              </a:rPr>
              <a:t>. Аймауытов баланың ақылын, сезімін, ерік – жігерін, мінезін тәрбиелеу керектігін атап көрсетті. Балаға туған  елдің салт- санасын, әдет- ғұрпын көрсетуді ұсынды. Баланың тіл байлығын арттыруға ерекше көңіл бөлді.</a:t>
            </a:r>
            <a:r>
              <a:rPr lang="ru-RU" sz="1400" dirty="0">
                <a:solidFill>
                  <a:schemeClr val="tx1"/>
                </a:solidFill>
                <a:effectLst/>
                <a:latin typeface="Calibri"/>
                <a:ea typeface="Calibri"/>
                <a:cs typeface="Times New Roman"/>
              </a:rPr>
              <a:t/>
            </a:r>
            <a:br>
              <a:rPr lang="ru-RU" sz="1400" dirty="0">
                <a:solidFill>
                  <a:schemeClr val="tx1"/>
                </a:solidFill>
                <a:effectLst/>
                <a:latin typeface="Calibri"/>
                <a:ea typeface="Calibri"/>
                <a:cs typeface="Times New Roman"/>
              </a:rPr>
            </a:br>
            <a:endParaRPr lang="ru-RU" sz="1400" dirty="0">
              <a:solidFill>
                <a:schemeClr val="tx1"/>
              </a:solidFill>
              <a:latin typeface="Times New Roman" pitchFamily="18" charset="0"/>
              <a:cs typeface="Times New Roman" pitchFamily="18" charset="0"/>
            </a:endParaRPr>
          </a:p>
        </p:txBody>
      </p:sp>
      <p:pic>
        <p:nvPicPr>
          <p:cNvPr id="4" name="Объект 3"/>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251520" y="116632"/>
            <a:ext cx="4104456" cy="6552728"/>
          </a:xfrm>
          <a:prstGeom prst="rect">
            <a:avLst/>
          </a:prstGeom>
          <a:ln>
            <a:noFill/>
          </a:ln>
          <a:effectLst>
            <a:softEdge rad="112500"/>
          </a:effectLst>
        </p:spPr>
      </p:pic>
      <p:pic>
        <p:nvPicPr>
          <p:cNvPr id="5" name="Picture 10" descr="орнамент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460432" y="0"/>
            <a:ext cx="68356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310279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79512" y="2635990"/>
            <a:ext cx="8459367" cy="1754326"/>
          </a:xfrm>
          <a:prstGeom prst="rect">
            <a:avLst/>
          </a:prstGeom>
          <a:noFill/>
        </p:spPr>
        <p:txBody>
          <a:bodyPr wrap="none" lIns="91440" tIns="45720" rIns="91440" bIns="45720">
            <a:spAutoFit/>
          </a:bodyPr>
          <a:lstStyle/>
          <a:p>
            <a:pPr algn="ctr"/>
            <a:r>
              <a:rPr lang="kk-KZ"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«Білім, іскерлік, дағды»</a:t>
            </a:r>
          </a:p>
          <a:p>
            <a:pPr algn="ctr"/>
            <a:r>
              <a:rPr lang="kk-KZ"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базары</a:t>
            </a:r>
            <a:endParaRPr lang="ru-RU"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4" name="Picture 8" descr="bbcceb9c1648ddbff2496c021f656765"/>
          <p:cNvPicPr/>
          <p:nvPr/>
        </p:nvPicPr>
        <p:blipFill>
          <a:blip r:embed="rId2">
            <a:extLst>
              <a:ext uri="{28A0092B-C50C-407E-A947-70E740481C1C}">
                <a14:useLocalDpi xmlns:a14="http://schemas.microsoft.com/office/drawing/2010/main" val="0"/>
              </a:ext>
            </a:extLst>
          </a:blip>
          <a:srcRect/>
          <a:stretch>
            <a:fillRect/>
          </a:stretch>
        </p:blipFill>
        <p:spPr bwMode="auto">
          <a:xfrm>
            <a:off x="1047947" y="587628"/>
            <a:ext cx="2346376" cy="18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6" descr="C:\Documents and Settings\Shady\Рабочий стол\анимашки\priroda039.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6200000">
            <a:off x="114921" y="5805264"/>
            <a:ext cx="928687" cy="928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C:\Documents and Settings\Shady\Рабочий стол\анимашки\priroda039.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29186" y="123285"/>
            <a:ext cx="928687" cy="928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4857725">
            <a:off x="8175329" y="67016"/>
            <a:ext cx="927100" cy="933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6" descr="C:\Documents and Settings\Shady\Рабочий стол\анимашки\priroda039.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8174535" y="5805263"/>
            <a:ext cx="928687" cy="928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264724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rot="19574352">
            <a:off x="154989" y="869647"/>
            <a:ext cx="3963422" cy="2077027"/>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kk-KZ" b="1" dirty="0" smtClean="0">
                <a:solidFill>
                  <a:schemeClr val="tx1"/>
                </a:solidFill>
                <a:effectLst/>
                <a:latin typeface="Times New Roman"/>
                <a:ea typeface="Calibri"/>
              </a:rPr>
              <a:t>Білім – </a:t>
            </a:r>
            <a:r>
              <a:rPr lang="kk-KZ" dirty="0" smtClean="0">
                <a:solidFill>
                  <a:schemeClr val="tx1"/>
                </a:solidFill>
                <a:effectLst/>
                <a:latin typeface="Times New Roman"/>
                <a:ea typeface="Calibri"/>
              </a:rPr>
              <a:t>адамзаттың жинақтаған тәжірибесі, заттар мен құбылыстарды, табиғат пен қоғам заңдарын  тану нәтижесі. </a:t>
            </a:r>
          </a:p>
          <a:p>
            <a:pPr algn="ctr"/>
            <a:r>
              <a:rPr lang="kk-KZ" b="1" dirty="0" smtClean="0">
                <a:solidFill>
                  <a:schemeClr val="tx1"/>
                </a:solidFill>
                <a:latin typeface="Times New Roman"/>
              </a:rPr>
              <a:t>Білім</a:t>
            </a:r>
            <a:r>
              <a:rPr lang="kk-KZ" dirty="0" smtClean="0">
                <a:solidFill>
                  <a:schemeClr val="tx1"/>
                </a:solidFill>
                <a:latin typeface="Times New Roman"/>
              </a:rPr>
              <a:t> – қандайда бір іс-әрекетті жасау негізі. Іс-әрекет  жеке тұлғаны қалыптастырады.</a:t>
            </a:r>
            <a:endParaRPr lang="ru-RU" dirty="0" smtClean="0">
              <a:solidFill>
                <a:schemeClr val="tx1"/>
              </a:solidFill>
            </a:endParaRPr>
          </a:p>
        </p:txBody>
      </p:sp>
      <p:sp>
        <p:nvSpPr>
          <p:cNvPr id="14" name="Прямоугольник с двумя скругленными противолежащими углами 13"/>
          <p:cNvSpPr/>
          <p:nvPr/>
        </p:nvSpPr>
        <p:spPr>
          <a:xfrm rot="1874787">
            <a:off x="4666357" y="1072630"/>
            <a:ext cx="4512154" cy="2069598"/>
          </a:xfrm>
          <a:prstGeom prst="round2Diag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kk-KZ" sz="1600" b="1" i="1" dirty="0" smtClean="0">
                <a:effectLst/>
                <a:latin typeface="Times New Roman"/>
                <a:ea typeface="Calibri"/>
              </a:rPr>
              <a:t>Білім</a:t>
            </a:r>
            <a:r>
              <a:rPr lang="kk-KZ" sz="1600" dirty="0" smtClean="0">
                <a:effectLst/>
                <a:latin typeface="Times New Roman"/>
                <a:ea typeface="Calibri"/>
              </a:rPr>
              <a:t> – қоғамдық – өндірістік тәжірибеде қолданылады, меңгерілген білім көмегімен адам жаңа білімдер жасауға қатысады, еңбекке дағдыланады, қоғамдық – материалдық байлықтың артуына, рухани мәдениеттің   дамуына өз үлесін қосады. </a:t>
            </a:r>
            <a:endParaRPr lang="ru-RU" sz="1600" dirty="0"/>
          </a:p>
        </p:txBody>
      </p:sp>
      <p:sp>
        <p:nvSpPr>
          <p:cNvPr id="15" name="Прямоугольник с двумя скругленными противолежащими углами 14"/>
          <p:cNvSpPr/>
          <p:nvPr/>
        </p:nvSpPr>
        <p:spPr>
          <a:xfrm>
            <a:off x="2136700" y="4230394"/>
            <a:ext cx="4955580" cy="1944216"/>
          </a:xfrm>
          <a:prstGeom prst="round2Diag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kk-KZ" dirty="0" smtClean="0">
                <a:effectLst/>
                <a:latin typeface="Times New Roman"/>
                <a:ea typeface="Calibri"/>
                <a:cs typeface="Times New Roman"/>
              </a:rPr>
              <a:t> Әл – Фараби: «Бақытты болу, кәмлетке келу, қоғамдық тіршілікті жақсарту – барлығы да білімділікке байланысты.  Білім мен өнерді меңгергеннен кейін адамда  іскерлік пен өз бетінше әрекеттену, одан соң парасаттылық пайда болады», - деген.</a:t>
            </a:r>
            <a:endParaRPr lang="ru-RU" dirty="0"/>
          </a:p>
        </p:txBody>
      </p:sp>
      <p:sp>
        <p:nvSpPr>
          <p:cNvPr id="2" name="Овал 1"/>
          <p:cNvSpPr/>
          <p:nvPr/>
        </p:nvSpPr>
        <p:spPr>
          <a:xfrm>
            <a:off x="3563888" y="2636912"/>
            <a:ext cx="2160240" cy="1235923"/>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kk-KZ" sz="2000" dirty="0" smtClean="0">
                <a:latin typeface="Times New Roman" pitchFamily="18" charset="0"/>
                <a:cs typeface="Times New Roman" pitchFamily="18" charset="0"/>
              </a:rPr>
              <a:t>Білім</a:t>
            </a:r>
            <a:endParaRPr lang="ru-RU" sz="2000" dirty="0">
              <a:latin typeface="Times New Roman" pitchFamily="18" charset="0"/>
              <a:cs typeface="Times New Roman" pitchFamily="18" charset="0"/>
            </a:endParaRPr>
          </a:p>
        </p:txBody>
      </p:sp>
      <p:cxnSp>
        <p:nvCxnSpPr>
          <p:cNvPr id="5" name="Прямая со стрелкой 4"/>
          <p:cNvCxnSpPr>
            <a:stCxn id="2" idx="1"/>
          </p:cNvCxnSpPr>
          <p:nvPr/>
        </p:nvCxnSpPr>
        <p:spPr>
          <a:xfrm flipH="1" flipV="1">
            <a:off x="3275856" y="2492896"/>
            <a:ext cx="604392" cy="3250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Прямая со стрелкой 6"/>
          <p:cNvCxnSpPr>
            <a:stCxn id="2" idx="7"/>
            <a:endCxn id="14" idx="1"/>
          </p:cNvCxnSpPr>
          <p:nvPr/>
        </p:nvCxnSpPr>
        <p:spPr>
          <a:xfrm>
            <a:off x="5407768" y="2817909"/>
            <a:ext cx="977895" cy="1742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Прямая со стрелкой 10"/>
          <p:cNvCxnSpPr/>
          <p:nvPr/>
        </p:nvCxnSpPr>
        <p:spPr>
          <a:xfrm>
            <a:off x="4788024" y="3872834"/>
            <a:ext cx="0" cy="35755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8411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Блок-схема: альтернативный процесс 3"/>
          <p:cNvSpPr/>
          <p:nvPr/>
        </p:nvSpPr>
        <p:spPr>
          <a:xfrm>
            <a:off x="1115616" y="548680"/>
            <a:ext cx="7272808" cy="1296144"/>
          </a:xfrm>
          <a:prstGeom prst="flowChartAlternateProcess">
            <a:avLst/>
          </a:prstGeom>
          <a:solidFill>
            <a:schemeClr val="accent3">
              <a:lumMod val="60000"/>
              <a:lumOff val="40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lnSpc>
                <a:spcPct val="115000"/>
              </a:lnSpc>
              <a:spcAft>
                <a:spcPts val="0"/>
              </a:spcAft>
            </a:pPr>
            <a:r>
              <a:rPr lang="kk-KZ" sz="2400" dirty="0" smtClean="0">
                <a:solidFill>
                  <a:srgbClr val="C00000"/>
                </a:solidFill>
                <a:effectLst/>
                <a:latin typeface="Times New Roman"/>
                <a:ea typeface="Calibri"/>
                <a:cs typeface="Times New Roman"/>
              </a:rPr>
              <a:t>Білім өздік жұмыс және сабақтан тыс шығармашылық іс-әрекетте қолданылады, сөйтіп ой жұмысы тұрақты, терең жүреді</a:t>
            </a:r>
            <a:r>
              <a:rPr lang="kk-KZ" sz="2400" dirty="0" smtClean="0">
                <a:effectLst/>
                <a:latin typeface="Times New Roman"/>
                <a:ea typeface="Calibri"/>
                <a:cs typeface="Times New Roman"/>
              </a:rPr>
              <a:t>. </a:t>
            </a:r>
            <a:endParaRPr lang="ru-RU" sz="2000" dirty="0">
              <a:effectLst/>
              <a:latin typeface="Calibri"/>
              <a:ea typeface="Calibri"/>
              <a:cs typeface="Times New Roman"/>
            </a:endParaRPr>
          </a:p>
        </p:txBody>
      </p:sp>
      <p:cxnSp>
        <p:nvCxnSpPr>
          <p:cNvPr id="6" name="Прямая со стрелкой 5"/>
          <p:cNvCxnSpPr/>
          <p:nvPr/>
        </p:nvCxnSpPr>
        <p:spPr>
          <a:xfrm flipH="1">
            <a:off x="2195736" y="1988840"/>
            <a:ext cx="864096" cy="72008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Прямая со стрелкой 7"/>
          <p:cNvCxnSpPr/>
          <p:nvPr/>
        </p:nvCxnSpPr>
        <p:spPr>
          <a:xfrm>
            <a:off x="5796136" y="1988840"/>
            <a:ext cx="1008112" cy="64807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Скругленный прямоугольник 8"/>
          <p:cNvSpPr/>
          <p:nvPr/>
        </p:nvSpPr>
        <p:spPr>
          <a:xfrm>
            <a:off x="755576" y="2852936"/>
            <a:ext cx="3384376" cy="3407448"/>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just"/>
            <a:r>
              <a:rPr lang="kk-KZ" sz="2000" b="1" dirty="0" smtClean="0">
                <a:solidFill>
                  <a:srgbClr val="C00000"/>
                </a:solidFill>
                <a:effectLst/>
                <a:latin typeface="Times New Roman"/>
                <a:ea typeface="Calibri"/>
              </a:rPr>
              <a:t>Ой тұрақтылығы </a:t>
            </a:r>
            <a:r>
              <a:rPr lang="kk-KZ" sz="2000" dirty="0" smtClean="0">
                <a:solidFill>
                  <a:srgbClr val="C00000"/>
                </a:solidFill>
                <a:effectLst/>
                <a:latin typeface="Times New Roman"/>
                <a:ea typeface="Calibri"/>
              </a:rPr>
              <a:t>дегеніміз – ойдың маңызды, оқу материалдарына тоқталуы, оларды ойда сақтау, керек жерде қолдана білу. Ойдың тұрақтылығы ақыл-ой жұмысымен айналысуға байланысты</a:t>
            </a:r>
            <a:endParaRPr lang="ru-RU" sz="2000" dirty="0">
              <a:solidFill>
                <a:srgbClr val="C00000"/>
              </a:solidFill>
            </a:endParaRPr>
          </a:p>
        </p:txBody>
      </p:sp>
      <p:sp>
        <p:nvSpPr>
          <p:cNvPr id="10" name="Скругленный прямоугольник 9"/>
          <p:cNvSpPr/>
          <p:nvPr/>
        </p:nvSpPr>
        <p:spPr>
          <a:xfrm>
            <a:off x="4752020" y="2852936"/>
            <a:ext cx="3852428" cy="3407448"/>
          </a:xfrm>
          <a:prstGeom prst="roundRect">
            <a:avLst/>
          </a:prstGeom>
        </p:spPr>
        <p:style>
          <a:lnRef idx="3">
            <a:schemeClr val="lt1"/>
          </a:lnRef>
          <a:fillRef idx="1">
            <a:schemeClr val="accent2"/>
          </a:fillRef>
          <a:effectRef idx="1">
            <a:schemeClr val="accent2"/>
          </a:effectRef>
          <a:fontRef idx="minor">
            <a:schemeClr val="lt1"/>
          </a:fontRef>
        </p:style>
        <p:txBody>
          <a:bodyPr rtlCol="0" anchor="ctr"/>
          <a:lstStyle/>
          <a:p>
            <a:pPr algn="just"/>
            <a:r>
              <a:rPr lang="kk-KZ" b="1" dirty="0" smtClean="0">
                <a:solidFill>
                  <a:srgbClr val="C00000"/>
                </a:solidFill>
                <a:effectLst/>
                <a:latin typeface="Times New Roman"/>
                <a:ea typeface="Calibri"/>
              </a:rPr>
              <a:t>Ойдың тереңдігі </a:t>
            </a:r>
            <a:r>
              <a:rPr lang="kk-KZ" dirty="0" smtClean="0">
                <a:solidFill>
                  <a:srgbClr val="C00000"/>
                </a:solidFill>
                <a:effectLst/>
                <a:latin typeface="Times New Roman"/>
                <a:ea typeface="Calibri"/>
              </a:rPr>
              <a:t>оқылған объектіні терең білуден, оны өз бетімен зерттеп, ішкі байланыстарын, басқа объектілермен байланыстарын аша білуден көрінеді. .Материалға шығармашылық тұрғыдан қарау, алынған білімдерді теориялық және тәжірибелік жұмыста қолдану</a:t>
            </a:r>
            <a:endParaRPr lang="ru-RU" dirty="0">
              <a:solidFill>
                <a:srgbClr val="C00000"/>
              </a:solidFill>
            </a:endParaRPr>
          </a:p>
        </p:txBody>
      </p:sp>
    </p:spTree>
    <p:extLst>
      <p:ext uri="{BB962C8B-B14F-4D97-AF65-F5344CB8AC3E}">
        <p14:creationId xmlns:p14="http://schemas.microsoft.com/office/powerpoint/2010/main" val="39438976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495075" y="404664"/>
            <a:ext cx="8208912" cy="1152128"/>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lnSpc>
                <a:spcPct val="115000"/>
              </a:lnSpc>
              <a:spcAft>
                <a:spcPts val="0"/>
              </a:spcAft>
            </a:pPr>
            <a:r>
              <a:rPr lang="kk-KZ" b="1" i="1" dirty="0" smtClean="0">
                <a:solidFill>
                  <a:schemeClr val="tx1"/>
                </a:solidFill>
                <a:effectLst/>
                <a:latin typeface="Times New Roman"/>
                <a:ea typeface="Calibri"/>
                <a:cs typeface="Times New Roman"/>
              </a:rPr>
              <a:t>Іскерлік дегеніміз </a:t>
            </a:r>
            <a:r>
              <a:rPr lang="kk-KZ" dirty="0" smtClean="0">
                <a:solidFill>
                  <a:schemeClr val="tx1"/>
                </a:solidFill>
                <a:effectLst/>
                <a:latin typeface="Times New Roman"/>
                <a:ea typeface="Calibri"/>
                <a:cs typeface="Times New Roman"/>
              </a:rPr>
              <a:t>– іс – әрекетті жақсы істеуге керекті  жұмыс тәсілдерін белгілі бір жағдайларға байланысты таңдау және қолдану, адамның жұмысты жаңа жағдайда өнімді, сапалы, уақытында істей білу қабілеті.</a:t>
            </a:r>
            <a:endParaRPr lang="ru-RU" sz="1600" dirty="0">
              <a:solidFill>
                <a:schemeClr val="tx1"/>
              </a:solidFill>
              <a:effectLst/>
              <a:latin typeface="Calibri"/>
              <a:ea typeface="Calibri"/>
              <a:cs typeface="Times New Roman"/>
            </a:endParaRPr>
          </a:p>
        </p:txBody>
      </p:sp>
      <p:sp>
        <p:nvSpPr>
          <p:cNvPr id="5" name="Скругленный прямоугольник 4"/>
          <p:cNvSpPr/>
          <p:nvPr/>
        </p:nvSpPr>
        <p:spPr>
          <a:xfrm>
            <a:off x="495075" y="1772816"/>
            <a:ext cx="8109373" cy="50405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kk-KZ" sz="2000" dirty="0" smtClean="0">
                <a:latin typeface="Times New Roman" panose="02020603050405020304" pitchFamily="18" charset="0"/>
                <a:cs typeface="Times New Roman" panose="02020603050405020304" pitchFamily="18" charset="0"/>
              </a:rPr>
              <a:t>Психология және дидактика тәжірибесі оқу бағдарламаларына өте маңызды оқу іс –әрекетін енгізуді талап етті</a:t>
            </a:r>
            <a:endParaRPr lang="ru-RU" sz="2000" dirty="0">
              <a:latin typeface="Times New Roman" panose="02020603050405020304" pitchFamily="18" charset="0"/>
              <a:cs typeface="Times New Roman" panose="02020603050405020304" pitchFamily="18" charset="0"/>
            </a:endParaRPr>
          </a:p>
        </p:txBody>
      </p:sp>
      <p:sp>
        <p:nvSpPr>
          <p:cNvPr id="6" name="Прямоугольник с двумя скругленными противолежащими углами 5"/>
          <p:cNvSpPr/>
          <p:nvPr/>
        </p:nvSpPr>
        <p:spPr>
          <a:xfrm>
            <a:off x="0" y="2852936"/>
            <a:ext cx="2816277" cy="37444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k-KZ" sz="2000" b="1" dirty="0" smtClean="0">
                <a:solidFill>
                  <a:schemeClr val="tx1"/>
                </a:solidFill>
                <a:latin typeface="Times New Roman" pitchFamily="18" charset="0"/>
                <a:cs typeface="Times New Roman" pitchFamily="18" charset="0"/>
              </a:rPr>
              <a:t>Арнайы іскерліктер </a:t>
            </a:r>
            <a:r>
              <a:rPr lang="kk-KZ" sz="2000" dirty="0" smtClean="0">
                <a:latin typeface="Times New Roman" pitchFamily="18" charset="0"/>
                <a:cs typeface="Times New Roman" pitchFamily="18" charset="0"/>
              </a:rPr>
              <a:t>– оқушылардың бойында нақты оқу пәндерін оқу процесінде қалыптасады. Олар оқу материалымен жұмыс істеуге керекті және оны түсінуге елеулі ықпал етеді.</a:t>
            </a:r>
            <a:endParaRPr lang="ru-RU" sz="2000" dirty="0">
              <a:latin typeface="Times New Roman" pitchFamily="18" charset="0"/>
              <a:cs typeface="Times New Roman" pitchFamily="18" charset="0"/>
            </a:endParaRPr>
          </a:p>
        </p:txBody>
      </p:sp>
      <p:sp>
        <p:nvSpPr>
          <p:cNvPr id="7" name="Прямоугольник с двумя скругленными противолежащими углами 6"/>
          <p:cNvSpPr/>
          <p:nvPr/>
        </p:nvSpPr>
        <p:spPr>
          <a:xfrm>
            <a:off x="3059832" y="2862064"/>
            <a:ext cx="3024336" cy="37444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k-KZ" sz="2000" b="1" dirty="0" smtClean="0">
                <a:solidFill>
                  <a:schemeClr val="tx1"/>
                </a:solidFill>
                <a:latin typeface="Times New Roman" pitchFamily="18" charset="0"/>
                <a:cs typeface="Times New Roman" pitchFamily="18" charset="0"/>
              </a:rPr>
              <a:t>Оқушының оқу жұмысын тиімді ұйымдастыру іскерліктері </a:t>
            </a:r>
            <a:r>
              <a:rPr lang="kk-KZ" sz="2000" dirty="0" smtClean="0">
                <a:latin typeface="Times New Roman" pitchFamily="18" charset="0"/>
                <a:cs typeface="Times New Roman" pitchFamily="18" charset="0"/>
              </a:rPr>
              <a:t>– оқу материалдарын меңгеру, талдау, оларды түрлі танымдық міндеттерді шешуге қолдану, өз жұмысын бақылау, оның нәтижелерін түзету.</a:t>
            </a:r>
            <a:endParaRPr lang="ru-RU" sz="2000" dirty="0">
              <a:latin typeface="Times New Roman" pitchFamily="18" charset="0"/>
              <a:cs typeface="Times New Roman" pitchFamily="18" charset="0"/>
            </a:endParaRPr>
          </a:p>
        </p:txBody>
      </p:sp>
      <p:sp>
        <p:nvSpPr>
          <p:cNvPr id="8" name="Прямоугольник с двумя скругленными противолежащими углами 7"/>
          <p:cNvSpPr/>
          <p:nvPr/>
        </p:nvSpPr>
        <p:spPr>
          <a:xfrm>
            <a:off x="6372200" y="2862064"/>
            <a:ext cx="2664296" cy="37444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k-KZ" sz="2000" b="1" dirty="0" smtClean="0">
                <a:solidFill>
                  <a:schemeClr val="tx1"/>
                </a:solidFill>
                <a:latin typeface="Times New Roman" pitchFamily="18" charset="0"/>
                <a:cs typeface="Times New Roman" pitchFamily="18" charset="0"/>
              </a:rPr>
              <a:t>Интеллектуалдық іскерліктер </a:t>
            </a:r>
            <a:r>
              <a:rPr lang="kk-KZ" sz="2000" dirty="0" smtClean="0">
                <a:latin typeface="Times New Roman" pitchFamily="18" charset="0"/>
                <a:cs typeface="Times New Roman" pitchFamily="18" charset="0"/>
              </a:rPr>
              <a:t>– талдау және жинақтау,  қорытындылау және саралау, салыстыру және ұқсату, себеп – салдарлық байланыстарды табу.</a:t>
            </a:r>
            <a:endParaRPr lang="ru-RU" sz="2000" dirty="0">
              <a:latin typeface="Times New Roman" pitchFamily="18" charset="0"/>
              <a:cs typeface="Times New Roman" pitchFamily="18" charset="0"/>
            </a:endParaRPr>
          </a:p>
        </p:txBody>
      </p:sp>
      <p:cxnSp>
        <p:nvCxnSpPr>
          <p:cNvPr id="10" name="Прямая со стрелкой 9"/>
          <p:cNvCxnSpPr/>
          <p:nvPr/>
        </p:nvCxnSpPr>
        <p:spPr>
          <a:xfrm flipH="1">
            <a:off x="2051720" y="2348880"/>
            <a:ext cx="504056"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Прямая со стрелкой 11"/>
          <p:cNvCxnSpPr/>
          <p:nvPr/>
        </p:nvCxnSpPr>
        <p:spPr>
          <a:xfrm>
            <a:off x="4716016" y="2276872"/>
            <a:ext cx="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Прямая со стрелкой 14"/>
          <p:cNvCxnSpPr/>
          <p:nvPr/>
        </p:nvCxnSpPr>
        <p:spPr>
          <a:xfrm>
            <a:off x="7308304" y="2348880"/>
            <a:ext cx="432048"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24005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467544" y="0"/>
            <a:ext cx="8280920" cy="1412776"/>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kk-KZ" dirty="0" smtClean="0">
                <a:latin typeface="Times New Roman" pitchFamily="18" charset="0"/>
                <a:cs typeface="Times New Roman" pitchFamily="18" charset="0"/>
              </a:rPr>
              <a:t>Қ.Жарықбаевтың анықтамасы бойынша «дағды – алғашқыда саналы орындауды қажет ететін іс- әрекет бөліктерінің қайталап жаттығудың нәтижесінде автоматтандырылуы». </a:t>
            </a:r>
            <a:r>
              <a:rPr lang="kk-KZ" b="1" dirty="0" smtClean="0">
                <a:latin typeface="Times New Roman" pitchFamily="18" charset="0"/>
                <a:cs typeface="Times New Roman" pitchFamily="18" charset="0"/>
              </a:rPr>
              <a:t>Дағды – </a:t>
            </a:r>
            <a:r>
              <a:rPr lang="kk-KZ" dirty="0" smtClean="0">
                <a:latin typeface="Times New Roman" pitchFamily="18" charset="0"/>
                <a:cs typeface="Times New Roman" pitchFamily="18" charset="0"/>
              </a:rPr>
              <a:t>іс –әрекеттің автоматтандырылған бөлігі, ол іс –әрекетті жақсы, көп күш жұмсамай, жасауға мүмкіндік береді. </a:t>
            </a:r>
            <a:endParaRPr lang="ru-RU" dirty="0">
              <a:latin typeface="Times New Roman" pitchFamily="18" charset="0"/>
              <a:cs typeface="Times New Roman" pitchFamily="18" charset="0"/>
            </a:endParaRPr>
          </a:p>
        </p:txBody>
      </p:sp>
      <p:sp>
        <p:nvSpPr>
          <p:cNvPr id="6" name="Прямоугольник с двумя скругленными противолежащими углами 5"/>
          <p:cNvSpPr/>
          <p:nvPr/>
        </p:nvSpPr>
        <p:spPr>
          <a:xfrm>
            <a:off x="827584" y="1700808"/>
            <a:ext cx="7776864" cy="936104"/>
          </a:xfrm>
          <a:prstGeom prst="round2Diag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kk-KZ" dirty="0" smtClean="0">
                <a:latin typeface="Times New Roman" pitchFamily="18" charset="0"/>
                <a:cs typeface="Times New Roman" pitchFamily="18" charset="0"/>
              </a:rPr>
              <a:t>Ақыл – ой дағдылары: әдебиеттерді, сызбаларды оқу, есте сақтау, өткенді тұрақты түрде қайталау.</a:t>
            </a:r>
            <a:endParaRPr lang="ru-RU" dirty="0">
              <a:latin typeface="Times New Roman" pitchFamily="18" charset="0"/>
              <a:cs typeface="Times New Roman" pitchFamily="18" charset="0"/>
            </a:endParaRPr>
          </a:p>
        </p:txBody>
      </p:sp>
      <p:sp>
        <p:nvSpPr>
          <p:cNvPr id="7" name="Прямоугольник с двумя скругленными противолежащими углами 6"/>
          <p:cNvSpPr/>
          <p:nvPr/>
        </p:nvSpPr>
        <p:spPr>
          <a:xfrm>
            <a:off x="827584" y="2996952"/>
            <a:ext cx="7776864" cy="936104"/>
          </a:xfrm>
          <a:prstGeom prst="round2Diag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kk-KZ" dirty="0" smtClean="0">
                <a:latin typeface="Times New Roman" pitchFamily="18" charset="0"/>
                <a:cs typeface="Times New Roman" pitchFamily="18" charset="0"/>
              </a:rPr>
              <a:t>Тілдік дағдылар: сөйлемдерді дұрыс құру, дәйекті дәлелдерге сүйеніп сөйлеу және жазу, қыстырма сөздерді қолданбау.</a:t>
            </a:r>
            <a:endParaRPr lang="ru-RU" dirty="0">
              <a:latin typeface="Times New Roman" pitchFamily="18" charset="0"/>
              <a:cs typeface="Times New Roman" pitchFamily="18" charset="0"/>
            </a:endParaRPr>
          </a:p>
        </p:txBody>
      </p:sp>
      <p:sp>
        <p:nvSpPr>
          <p:cNvPr id="8" name="Прямоугольник с двумя скругленными противолежащими углами 7"/>
          <p:cNvSpPr/>
          <p:nvPr/>
        </p:nvSpPr>
        <p:spPr>
          <a:xfrm>
            <a:off x="827584" y="4221088"/>
            <a:ext cx="7776864" cy="720080"/>
          </a:xfrm>
          <a:prstGeom prst="round2Diag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kk-KZ" dirty="0" smtClean="0">
                <a:latin typeface="Times New Roman" pitchFamily="18" charset="0"/>
                <a:cs typeface="Times New Roman" pitchFamily="18" charset="0"/>
              </a:rPr>
              <a:t>Ерік – жігер дағдылары: іс-әрекеттегі белсенділік, тәртіптілік, талап қоя білу.</a:t>
            </a:r>
            <a:endParaRPr lang="ru-RU" dirty="0">
              <a:latin typeface="Times New Roman" pitchFamily="18" charset="0"/>
              <a:cs typeface="Times New Roman" pitchFamily="18" charset="0"/>
            </a:endParaRPr>
          </a:p>
        </p:txBody>
      </p:sp>
      <p:sp>
        <p:nvSpPr>
          <p:cNvPr id="9" name="Прямоугольник с двумя скругленными противолежащими углами 8"/>
          <p:cNvSpPr/>
          <p:nvPr/>
        </p:nvSpPr>
        <p:spPr>
          <a:xfrm>
            <a:off x="827584" y="5301208"/>
            <a:ext cx="7776864" cy="792088"/>
          </a:xfrm>
          <a:prstGeom prst="round2Diag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kk-KZ" dirty="0" smtClean="0">
                <a:latin typeface="Times New Roman" pitchFamily="18" charset="0"/>
                <a:cs typeface="Times New Roman" pitchFamily="18" charset="0"/>
              </a:rPr>
              <a:t>Мәдени дағдылар: ұжымды басқа адамдарды құрметтеу, өзін –өзі тәрбиелеу.</a:t>
            </a:r>
            <a:endParaRPr lang="ru-RU" dirty="0">
              <a:latin typeface="Times New Roman" pitchFamily="18" charset="0"/>
              <a:cs typeface="Times New Roman" pitchFamily="18" charset="0"/>
            </a:endParaRPr>
          </a:p>
        </p:txBody>
      </p:sp>
      <p:cxnSp>
        <p:nvCxnSpPr>
          <p:cNvPr id="11" name="Прямая со стрелкой 10"/>
          <p:cNvCxnSpPr/>
          <p:nvPr/>
        </p:nvCxnSpPr>
        <p:spPr>
          <a:xfrm>
            <a:off x="4355976" y="1412776"/>
            <a:ext cx="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Прямая со стрелкой 12"/>
          <p:cNvCxnSpPr/>
          <p:nvPr/>
        </p:nvCxnSpPr>
        <p:spPr>
          <a:xfrm>
            <a:off x="4355976" y="2636912"/>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Прямая со стрелкой 14"/>
          <p:cNvCxnSpPr/>
          <p:nvPr/>
        </p:nvCxnSpPr>
        <p:spPr>
          <a:xfrm>
            <a:off x="4355976" y="3933056"/>
            <a:ext cx="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Прямая со стрелкой 16"/>
          <p:cNvCxnSpPr/>
          <p:nvPr/>
        </p:nvCxnSpPr>
        <p:spPr>
          <a:xfrm>
            <a:off x="4355976" y="5085184"/>
            <a:ext cx="0"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83745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474345"/>
            <a:ext cx="9144000" cy="489364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pPr algn="just"/>
            <a:r>
              <a:rPr lang="ru-RU" sz="2400" dirty="0" smtClean="0">
                <a:solidFill>
                  <a:schemeClr val="tx1"/>
                </a:solidFill>
                <a:latin typeface="Times New Roman" panose="02020603050405020304" pitchFamily="18" charset="0"/>
                <a:cs typeface="Times New Roman" panose="02020603050405020304" pitchFamily="18" charset="0"/>
              </a:rPr>
              <a:t>           Дидактика </a:t>
            </a:r>
            <a:r>
              <a:rPr lang="ru-RU" sz="2400" dirty="0" err="1">
                <a:solidFill>
                  <a:schemeClr val="tx1"/>
                </a:solidFill>
                <a:latin typeface="Times New Roman" panose="02020603050405020304" pitchFamily="18" charset="0"/>
                <a:cs typeface="Times New Roman" panose="02020603050405020304" pitchFamily="18" charset="0"/>
              </a:rPr>
              <a:t>көптеген</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smtClean="0">
                <a:solidFill>
                  <a:schemeClr val="tx1"/>
                </a:solidFill>
                <a:latin typeface="Times New Roman" panose="02020603050405020304" pitchFamily="18" charset="0"/>
                <a:cs typeface="Times New Roman" panose="02020603050405020304" pitchFamily="18" charset="0"/>
              </a:rPr>
              <a:t>мәселелерд</a:t>
            </a:r>
            <a:r>
              <a:rPr lang="kk-KZ" sz="2400" dirty="0">
                <a:solidFill>
                  <a:schemeClr val="tx1"/>
                </a:solidFill>
                <a:latin typeface="Times New Roman" panose="02020603050405020304" pitchFamily="18" charset="0"/>
                <a:cs typeface="Times New Roman" panose="02020603050405020304" pitchFamily="18" charset="0"/>
              </a:rPr>
              <a:t>і</a:t>
            </a:r>
            <a:r>
              <a:rPr lang="ru-RU" sz="2400" dirty="0" smtClean="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зерттейді</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Солардың</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ішінде</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білім</a:t>
            </a:r>
            <a:r>
              <a:rPr lang="ru-RU" sz="2400" dirty="0">
                <a:solidFill>
                  <a:schemeClr val="tx1"/>
                </a:solidFill>
                <a:latin typeface="Times New Roman" panose="02020603050405020304" pitchFamily="18" charset="0"/>
                <a:cs typeface="Times New Roman" panose="02020603050405020304" pitchFamily="18" charset="0"/>
              </a:rPr>
              <a:t> беру </a:t>
            </a:r>
            <a:r>
              <a:rPr lang="ru-RU" sz="2400" dirty="0" err="1">
                <a:solidFill>
                  <a:schemeClr val="tx1"/>
                </a:solidFill>
                <a:latin typeface="Times New Roman" panose="02020603050405020304" pitchFamily="18" charset="0"/>
                <a:cs typeface="Times New Roman" panose="02020603050405020304" pitchFamily="18" charset="0"/>
              </a:rPr>
              <a:t>тұжырымдамасы</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үздіксіз</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халыққа</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білім</a:t>
            </a:r>
            <a:r>
              <a:rPr lang="ru-RU" sz="2400" dirty="0">
                <a:solidFill>
                  <a:schemeClr val="tx1"/>
                </a:solidFill>
                <a:latin typeface="Times New Roman" panose="02020603050405020304" pitchFamily="18" charset="0"/>
                <a:cs typeface="Times New Roman" panose="02020603050405020304" pitchFamily="18" charset="0"/>
              </a:rPr>
              <a:t> беру </a:t>
            </a:r>
            <a:r>
              <a:rPr lang="ru-RU" sz="2400" dirty="0" err="1">
                <a:solidFill>
                  <a:schemeClr val="tx1"/>
                </a:solidFill>
                <a:latin typeface="Times New Roman" panose="02020603050405020304" pitchFamily="18" charset="0"/>
                <a:cs typeface="Times New Roman" panose="02020603050405020304" pitchFamily="18" charset="0"/>
              </a:rPr>
              <a:t>жүйесі</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Бұл</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жерде</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оқыту</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тұжырымдамасына</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сәйкес</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кейбір</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көкейкесті</a:t>
            </a:r>
            <a:r>
              <a:rPr lang="ru-RU" sz="2400" dirty="0">
                <a:solidFill>
                  <a:schemeClr val="tx1"/>
                </a:solidFill>
                <a:latin typeface="Times New Roman" panose="02020603050405020304" pitchFamily="18" charset="0"/>
                <a:cs typeface="Times New Roman" panose="02020603050405020304" pitchFamily="18" charset="0"/>
              </a:rPr>
              <a:t> </a:t>
            </a:r>
            <a:r>
              <a:rPr lang="ru-RU" sz="2400" i="1" dirty="0" err="1">
                <a:solidFill>
                  <a:schemeClr val="tx1"/>
                </a:solidFill>
                <a:latin typeface="Times New Roman" panose="02020603050405020304" pitchFamily="18" charset="0"/>
                <a:cs typeface="Times New Roman" panose="02020603050405020304" pitchFamily="18" charset="0"/>
              </a:rPr>
              <a:t>мәселелер</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қарастырылады</a:t>
            </a:r>
            <a:r>
              <a:rPr lang="ru-RU" sz="2400" dirty="0" smtClean="0">
                <a:solidFill>
                  <a:schemeClr val="tx1"/>
                </a:solidFill>
                <a:latin typeface="Times New Roman" panose="02020603050405020304" pitchFamily="18" charset="0"/>
                <a:cs typeface="Times New Roman" panose="02020603050405020304" pitchFamily="18" charset="0"/>
              </a:rPr>
              <a:t>:</a:t>
            </a:r>
          </a:p>
          <a:p>
            <a:pPr algn="just"/>
            <a:endParaRPr lang="ru-RU" sz="2400" dirty="0">
              <a:solidFill>
                <a:schemeClr val="tx1"/>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ru-RU" sz="2400" dirty="0">
                <a:solidFill>
                  <a:schemeClr val="tx1"/>
                </a:solidFill>
                <a:latin typeface="Times New Roman" panose="02020603050405020304" pitchFamily="18" charset="0"/>
                <a:cs typeface="Times New Roman" panose="02020603050405020304" pitchFamily="18" charset="0"/>
              </a:rPr>
              <a:t>1. </a:t>
            </a:r>
            <a:r>
              <a:rPr lang="ru-RU" sz="2400" dirty="0" err="1">
                <a:solidFill>
                  <a:schemeClr val="tx1"/>
                </a:solidFill>
                <a:latin typeface="Times New Roman" panose="02020603050405020304" pitchFamily="18" charset="0"/>
                <a:cs typeface="Times New Roman" panose="02020603050405020304" pitchFamily="18" charset="0"/>
              </a:rPr>
              <a:t>Білім</a:t>
            </a:r>
            <a:r>
              <a:rPr lang="ru-RU" sz="2400" dirty="0">
                <a:solidFill>
                  <a:schemeClr val="tx1"/>
                </a:solidFill>
                <a:latin typeface="Times New Roman" panose="02020603050405020304" pitchFamily="18" charset="0"/>
                <a:cs typeface="Times New Roman" panose="02020603050405020304" pitchFamily="18" charset="0"/>
              </a:rPr>
              <a:t> беру </a:t>
            </a:r>
            <a:r>
              <a:rPr lang="ru-RU" sz="2400" dirty="0" err="1">
                <a:solidFill>
                  <a:schemeClr val="tx1"/>
                </a:solidFill>
                <a:latin typeface="Times New Roman" panose="02020603050405020304" pitchFamily="18" charset="0"/>
                <a:cs typeface="Times New Roman" panose="02020603050405020304" pitchFamily="18" charset="0"/>
              </a:rPr>
              <a:t>мазмұнының</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барлық</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аспектілері</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оқу</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жоспарын</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бағдарламаларды</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оқу</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құралдарын</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жетілдіру</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жаңарту</a:t>
            </a:r>
            <a:r>
              <a:rPr lang="ru-RU" sz="2400" dirty="0">
                <a:solidFill>
                  <a:schemeClr val="tx1"/>
                </a:solidFill>
                <a:latin typeface="Times New Roman" panose="02020603050405020304" pitchFamily="18" charset="0"/>
                <a:cs typeface="Times New Roman" panose="02020603050405020304" pitchFamily="18" charset="0"/>
              </a:rPr>
              <a:t>.</a:t>
            </a:r>
          </a:p>
          <a:p>
            <a:pPr marL="342900" indent="-342900" algn="just">
              <a:buFont typeface="Wingdings" panose="05000000000000000000" pitchFamily="2" charset="2"/>
              <a:buChar char="Ø"/>
            </a:pPr>
            <a:r>
              <a:rPr lang="ru-RU" sz="2400" dirty="0">
                <a:solidFill>
                  <a:schemeClr val="tx1"/>
                </a:solidFill>
                <a:latin typeface="Times New Roman" panose="02020603050405020304" pitchFamily="18" charset="0"/>
                <a:cs typeface="Times New Roman" panose="02020603050405020304" pitchFamily="18" charset="0"/>
              </a:rPr>
              <a:t>2. </a:t>
            </a:r>
            <a:r>
              <a:rPr lang="ru-RU" sz="2400" dirty="0" err="1">
                <a:solidFill>
                  <a:schemeClr val="tx1"/>
                </a:solidFill>
                <a:latin typeface="Times New Roman" panose="02020603050405020304" pitchFamily="18" charset="0"/>
                <a:cs typeface="Times New Roman" panose="02020603050405020304" pitchFamily="18" charset="0"/>
              </a:rPr>
              <a:t>Әрбір</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пән</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бойынша</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сабақ</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берудің</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сапасын</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арттыру</a:t>
            </a:r>
            <a:r>
              <a:rPr lang="ru-RU" sz="2400" dirty="0">
                <a:solidFill>
                  <a:schemeClr val="tx1"/>
                </a:solidFill>
                <a:latin typeface="Times New Roman" panose="02020603050405020304" pitchFamily="18" charset="0"/>
                <a:cs typeface="Times New Roman" panose="02020603050405020304" pitchFamily="18" charset="0"/>
              </a:rPr>
              <a:t>.</a:t>
            </a:r>
          </a:p>
          <a:p>
            <a:pPr marL="342900" indent="-342900" algn="just">
              <a:buFont typeface="Wingdings" panose="05000000000000000000" pitchFamily="2" charset="2"/>
              <a:buChar char="Ø"/>
            </a:pPr>
            <a:r>
              <a:rPr lang="ru-RU" sz="2400" dirty="0">
                <a:solidFill>
                  <a:schemeClr val="tx1"/>
                </a:solidFill>
                <a:latin typeface="Times New Roman" panose="02020603050405020304" pitchFamily="18" charset="0"/>
                <a:cs typeface="Times New Roman" panose="02020603050405020304" pitchFamily="18" charset="0"/>
              </a:rPr>
              <a:t>3. </a:t>
            </a:r>
            <a:r>
              <a:rPr lang="ru-RU" sz="2400" dirty="0" err="1">
                <a:solidFill>
                  <a:schemeClr val="tx1"/>
                </a:solidFill>
                <a:latin typeface="Times New Roman" panose="02020603050405020304" pitchFamily="18" charset="0"/>
                <a:cs typeface="Times New Roman" panose="02020603050405020304" pitchFamily="18" charset="0"/>
              </a:rPr>
              <a:t>Оқытудың</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ғылыми</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деңгейін</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жоғарлату</a:t>
            </a:r>
            <a:r>
              <a:rPr lang="ru-RU" sz="2400" dirty="0">
                <a:solidFill>
                  <a:schemeClr val="tx1"/>
                </a:solidFill>
                <a:latin typeface="Times New Roman" panose="02020603050405020304" pitchFamily="18" charset="0"/>
                <a:cs typeface="Times New Roman" panose="02020603050405020304" pitchFamily="18" charset="0"/>
              </a:rPr>
              <a:t>.</a:t>
            </a:r>
          </a:p>
          <a:p>
            <a:pPr marL="342900" indent="-342900" algn="just">
              <a:buFont typeface="Wingdings" panose="05000000000000000000" pitchFamily="2" charset="2"/>
              <a:buChar char="Ø"/>
            </a:pPr>
            <a:r>
              <a:rPr lang="ru-RU" sz="2400" dirty="0">
                <a:solidFill>
                  <a:schemeClr val="tx1"/>
                </a:solidFill>
                <a:latin typeface="Times New Roman" panose="02020603050405020304" pitchFamily="18" charset="0"/>
                <a:cs typeface="Times New Roman" panose="02020603050405020304" pitchFamily="18" charset="0"/>
              </a:rPr>
              <a:t>4. </a:t>
            </a:r>
            <a:r>
              <a:rPr lang="ru-RU" sz="2400" dirty="0" err="1">
                <a:solidFill>
                  <a:schemeClr val="tx1"/>
                </a:solidFill>
                <a:latin typeface="Times New Roman" panose="02020603050405020304" pitchFamily="18" charset="0"/>
                <a:cs typeface="Times New Roman" panose="02020603050405020304" pitchFamily="18" charset="0"/>
              </a:rPr>
              <a:t>Оқушылардың</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белсенділігін</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қалыптастыру</a:t>
            </a:r>
            <a:r>
              <a:rPr lang="ru-RU" sz="2400" dirty="0">
                <a:solidFill>
                  <a:schemeClr val="tx1"/>
                </a:solidFill>
                <a:latin typeface="Times New Roman" panose="02020603050405020304" pitchFamily="18" charset="0"/>
                <a:cs typeface="Times New Roman" panose="02020603050405020304" pitchFamily="18" charset="0"/>
              </a:rPr>
              <a:t>.</a:t>
            </a:r>
          </a:p>
          <a:p>
            <a:pPr marL="342900" indent="-342900" algn="just">
              <a:buFont typeface="Wingdings" panose="05000000000000000000" pitchFamily="2" charset="2"/>
              <a:buChar char="Ø"/>
            </a:pPr>
            <a:r>
              <a:rPr lang="ru-RU" sz="2400" dirty="0">
                <a:solidFill>
                  <a:schemeClr val="tx1"/>
                </a:solidFill>
                <a:latin typeface="Times New Roman" panose="02020603050405020304" pitchFamily="18" charset="0"/>
                <a:cs typeface="Times New Roman" panose="02020603050405020304" pitchFamily="18" charset="0"/>
              </a:rPr>
              <a:t>5. </a:t>
            </a:r>
            <a:r>
              <a:rPr lang="ru-RU" sz="2400" dirty="0" err="1">
                <a:solidFill>
                  <a:schemeClr val="tx1"/>
                </a:solidFill>
                <a:latin typeface="Times New Roman" panose="02020603050405020304" pitchFamily="18" charset="0"/>
                <a:cs typeface="Times New Roman" panose="02020603050405020304" pitchFamily="18" charset="0"/>
              </a:rPr>
              <a:t>Оқыту</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процесінде</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балаларды</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тәрбиелеу</a:t>
            </a:r>
            <a:r>
              <a:rPr lang="ru-RU" sz="2400" dirty="0">
                <a:solidFill>
                  <a:schemeClr val="tx1"/>
                </a:solidFill>
                <a:latin typeface="Times New Roman" panose="02020603050405020304" pitchFamily="18" charset="0"/>
                <a:cs typeface="Times New Roman" panose="02020603050405020304" pitchFamily="18" charset="0"/>
              </a:rPr>
              <a:t>.</a:t>
            </a:r>
          </a:p>
          <a:p>
            <a:pPr marL="342900" indent="-342900" algn="just">
              <a:buFont typeface="Wingdings" panose="05000000000000000000" pitchFamily="2" charset="2"/>
              <a:buChar char="Ø"/>
            </a:pPr>
            <a:r>
              <a:rPr lang="ru-RU" sz="2400" dirty="0">
                <a:solidFill>
                  <a:schemeClr val="tx1"/>
                </a:solidFill>
                <a:latin typeface="Times New Roman" panose="02020603050405020304" pitchFamily="18" charset="0"/>
                <a:cs typeface="Times New Roman" panose="02020603050405020304" pitchFamily="18" charset="0"/>
              </a:rPr>
              <a:t>6. </a:t>
            </a:r>
            <a:r>
              <a:rPr lang="ru-RU" sz="2400" dirty="0" err="1">
                <a:solidFill>
                  <a:schemeClr val="tx1"/>
                </a:solidFill>
                <a:latin typeface="Times New Roman" panose="02020603050405020304" pitchFamily="18" charset="0"/>
                <a:cs typeface="Times New Roman" panose="02020603050405020304" pitchFamily="18" charset="0"/>
              </a:rPr>
              <a:t>Соңғы</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ғылыми</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зерттеулерге</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сәйкес</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педагогикалық</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процестерді</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жүргізуге</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мұғалімдерді</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үйрету</a:t>
            </a:r>
            <a:r>
              <a:rPr lang="ru-RU" sz="2400"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2559300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3" descr="C:\Documents and Settings\comp\Рабочий стол\Новая папка (4)\shab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Прямоугольник 4"/>
          <p:cNvSpPr/>
          <p:nvPr/>
        </p:nvSpPr>
        <p:spPr>
          <a:xfrm>
            <a:off x="2819400" y="990600"/>
            <a:ext cx="5562600" cy="2895600"/>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endParaRPr lang="ru-RU" dirty="0"/>
          </a:p>
        </p:txBody>
      </p:sp>
      <p:sp>
        <p:nvSpPr>
          <p:cNvPr id="7" name="TextBox 6"/>
          <p:cNvSpPr txBox="1"/>
          <p:nvPr/>
        </p:nvSpPr>
        <p:spPr>
          <a:xfrm>
            <a:off x="2819400" y="228600"/>
            <a:ext cx="5562600" cy="762000"/>
          </a:xfrm>
          <a:prstGeom prst="rect">
            <a:avLst/>
          </a:prstGeom>
          <a:noFill/>
        </p:spPr>
        <p:txBody>
          <a:bodyPr>
            <a:prstTxWarp prst="textCanUp">
              <a:avLst>
                <a:gd name="adj" fmla="val 100000"/>
              </a:avLst>
            </a:prstTxWarp>
            <a:spAutoFit/>
          </a:bodyPr>
          <a:lstStyle/>
          <a:p>
            <a:pPr>
              <a:defRPr/>
            </a:pPr>
            <a:r>
              <a:rPr lang="kk-KZ" b="1" i="1" u="sng" dirty="0">
                <a:solidFill>
                  <a:srgbClr val="FFFF00"/>
                </a:solidFill>
                <a:effectLst>
                  <a:glow rad="228600">
                    <a:schemeClr val="accent3">
                      <a:satMod val="175000"/>
                      <a:alpha val="40000"/>
                    </a:schemeClr>
                  </a:glow>
                  <a:reflection blurRad="6350" stA="60000" endA="900" endPos="60000" dist="29997" dir="5400000" sy="-100000" algn="bl" rotWithShape="0"/>
                </a:effectLst>
                <a:latin typeface="Times New Roman" pitchFamily="18" charset="0"/>
                <a:cs typeface="Times New Roman" pitchFamily="18" charset="0"/>
              </a:rPr>
              <a:t>Жоспары</a:t>
            </a:r>
            <a:endParaRPr lang="ru-RU" b="1" i="1" u="sng" dirty="0">
              <a:solidFill>
                <a:srgbClr val="FFFF00"/>
              </a:solidFill>
              <a:effectLst>
                <a:glow rad="228600">
                  <a:schemeClr val="accent3">
                    <a:satMod val="175000"/>
                    <a:alpha val="40000"/>
                  </a:schemeClr>
                </a:glow>
                <a:reflection blurRad="6350" stA="60000" endA="900" endPos="60000" dist="29997" dir="5400000" sy="-100000" algn="bl" rotWithShape="0"/>
              </a:effectLst>
              <a:latin typeface="Times New Roman" pitchFamily="18" charset="0"/>
              <a:cs typeface="Times New Roman" pitchFamily="18" charset="0"/>
            </a:endParaRPr>
          </a:p>
        </p:txBody>
      </p:sp>
      <p:sp>
        <p:nvSpPr>
          <p:cNvPr id="2" name="Прямоугольник 1"/>
          <p:cNvSpPr/>
          <p:nvPr/>
        </p:nvSpPr>
        <p:spPr>
          <a:xfrm>
            <a:off x="2947645" y="1103970"/>
            <a:ext cx="5435600" cy="27987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400050" indent="-400050">
              <a:buFont typeface="+mj-lt"/>
              <a:buAutoNum type="romanUcPeriod"/>
              <a:defRPr/>
            </a:pPr>
            <a:r>
              <a:rPr lang="kk-KZ" dirty="0" smtClean="0">
                <a:latin typeface="Times New Roman" pitchFamily="18" charset="0"/>
                <a:cs typeface="Times New Roman" pitchFamily="18" charset="0"/>
              </a:rPr>
              <a:t>Дидактика </a:t>
            </a:r>
            <a:r>
              <a:rPr lang="kk-KZ" dirty="0">
                <a:latin typeface="Times New Roman" pitchFamily="18" charset="0"/>
                <a:cs typeface="Times New Roman" pitchFamily="18" charset="0"/>
              </a:rPr>
              <a:t>туралы жалпы түсінік. Дидактиканың обьектісі, пәні, қызметтері және міндеттері</a:t>
            </a:r>
          </a:p>
          <a:p>
            <a:pPr marL="400050" indent="-400050">
              <a:buFont typeface="+mj-lt"/>
              <a:buAutoNum type="romanUcPeriod"/>
              <a:defRPr/>
            </a:pPr>
            <a:r>
              <a:rPr lang="kk-KZ" dirty="0" smtClean="0">
                <a:latin typeface="Times New Roman" pitchFamily="18" charset="0"/>
                <a:cs typeface="Times New Roman" pitchFamily="18" charset="0"/>
              </a:rPr>
              <a:t>.Дидактиканың </a:t>
            </a:r>
            <a:r>
              <a:rPr lang="kk-KZ" dirty="0">
                <a:latin typeface="Times New Roman" pitchFamily="18" charset="0"/>
                <a:cs typeface="Times New Roman" pitchFamily="18" charset="0"/>
              </a:rPr>
              <a:t>ұғымдары</a:t>
            </a:r>
          </a:p>
          <a:p>
            <a:pPr marL="400050" indent="-400050">
              <a:buFont typeface="+mj-lt"/>
              <a:buAutoNum type="romanUcPeriod"/>
              <a:defRPr/>
            </a:pPr>
            <a:r>
              <a:rPr lang="kk-KZ" dirty="0" smtClean="0">
                <a:latin typeface="Times New Roman" pitchFamily="18" charset="0"/>
                <a:cs typeface="Times New Roman" pitchFamily="18" charset="0"/>
              </a:rPr>
              <a:t>Дидактиканың </a:t>
            </a:r>
            <a:r>
              <a:rPr lang="kk-KZ" dirty="0">
                <a:latin typeface="Times New Roman" pitchFamily="18" charset="0"/>
                <a:cs typeface="Times New Roman" pitchFamily="18" charset="0"/>
              </a:rPr>
              <a:t>негізгі мәселелері. Дербес мәселерді дидактикадан бөліп алу және оның олардың дамуына ықпалы.</a:t>
            </a:r>
          </a:p>
          <a:p>
            <a:pPr marL="400050" indent="-400050">
              <a:buFont typeface="+mj-lt"/>
              <a:buAutoNum type="romanUcPeriod"/>
              <a:defRPr/>
            </a:pPr>
            <a:r>
              <a:rPr lang="kk-KZ" dirty="0" smtClean="0">
                <a:latin typeface="Times New Roman" pitchFamily="18" charset="0"/>
                <a:cs typeface="Times New Roman" pitchFamily="18" charset="0"/>
              </a:rPr>
              <a:t>Үздіксіз </a:t>
            </a:r>
            <a:r>
              <a:rPr lang="kk-KZ" dirty="0">
                <a:latin typeface="Times New Roman" pitchFamily="18" charset="0"/>
                <a:cs typeface="Times New Roman" pitchFamily="18" charset="0"/>
              </a:rPr>
              <a:t>білім беру жағдайындағы дидактиканың ролінің артуы.</a:t>
            </a:r>
          </a:p>
          <a:p>
            <a:pPr marL="400050" indent="-400050">
              <a:buFont typeface="+mj-lt"/>
              <a:buAutoNum type="romanUcPeriod"/>
              <a:defRPr/>
            </a:pPr>
            <a:r>
              <a:rPr lang="kk-KZ" dirty="0" smtClean="0">
                <a:latin typeface="Times New Roman" pitchFamily="18" charset="0"/>
                <a:cs typeface="Times New Roman" pitchFamily="18" charset="0"/>
              </a:rPr>
              <a:t>Дидактиканың </a:t>
            </a:r>
            <a:r>
              <a:rPr lang="kk-KZ" dirty="0">
                <a:latin typeface="Times New Roman" pitchFamily="18" charset="0"/>
                <a:cs typeface="Times New Roman" pitchFamily="18" charset="0"/>
              </a:rPr>
              <a:t>негізгі </a:t>
            </a:r>
            <a:r>
              <a:rPr lang="kk-KZ" dirty="0" smtClean="0">
                <a:latin typeface="Times New Roman" pitchFamily="18" charset="0"/>
                <a:cs typeface="Times New Roman" pitchFamily="18" charset="0"/>
              </a:rPr>
              <a:t>тұжырымдамалары</a:t>
            </a:r>
            <a:endParaRPr lang="kk-KZ" dirty="0">
              <a:latin typeface="Times New Roman" pitchFamily="18" charset="0"/>
              <a:cs typeface="Times New Roman" pitchFamily="18" charset="0"/>
            </a:endParaRPr>
          </a:p>
        </p:txBody>
      </p:sp>
    </p:spTree>
    <p:extLst>
      <p:ext uri="{BB962C8B-B14F-4D97-AF65-F5344CB8AC3E}">
        <p14:creationId xmlns:p14="http://schemas.microsoft.com/office/powerpoint/2010/main" val="2923609568"/>
      </p:ext>
    </p:extLst>
  </p:cSld>
  <p:clrMapOvr>
    <a:masterClrMapping/>
  </p:clrMapOvr>
  <p:transition spd="med" advTm="2782">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1092487" y="116632"/>
            <a:ext cx="7128792" cy="2113593"/>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lnSpc>
                <a:spcPct val="115000"/>
              </a:lnSpc>
              <a:spcAft>
                <a:spcPts val="1000"/>
              </a:spcAft>
            </a:pPr>
            <a:r>
              <a:rPr lang="kk-KZ" sz="2000" b="1" dirty="0">
                <a:solidFill>
                  <a:schemeClr val="tx1"/>
                </a:solidFill>
                <a:latin typeface="Times New Roman"/>
                <a:ea typeface="Calibri"/>
                <a:cs typeface="Times New Roman"/>
              </a:rPr>
              <a:t>«Дидактика» - </a:t>
            </a:r>
            <a:r>
              <a:rPr lang="kk-KZ" sz="2000" dirty="0">
                <a:solidFill>
                  <a:schemeClr val="tx1"/>
                </a:solidFill>
                <a:latin typeface="Times New Roman"/>
                <a:ea typeface="Calibri"/>
                <a:cs typeface="Times New Roman"/>
              </a:rPr>
              <a:t>бұл ежелгі грек сөзі, яғни </a:t>
            </a:r>
            <a:r>
              <a:rPr lang="en-US" sz="2000" b="1" dirty="0" err="1">
                <a:solidFill>
                  <a:schemeClr val="tx1"/>
                </a:solidFill>
                <a:latin typeface="Times New Roman"/>
                <a:ea typeface="Calibri"/>
                <a:cs typeface="Times New Roman"/>
              </a:rPr>
              <a:t>didaktik</a:t>
            </a:r>
            <a:r>
              <a:rPr lang="ru-RU" sz="2000" b="1" dirty="0">
                <a:solidFill>
                  <a:schemeClr val="tx1"/>
                </a:solidFill>
                <a:latin typeface="Times New Roman"/>
                <a:ea typeface="Calibri"/>
                <a:cs typeface="Times New Roman"/>
              </a:rPr>
              <a:t>о</a:t>
            </a:r>
            <a:r>
              <a:rPr lang="en-US" sz="2000" b="1" dirty="0">
                <a:solidFill>
                  <a:schemeClr val="tx1"/>
                </a:solidFill>
                <a:latin typeface="Times New Roman"/>
                <a:ea typeface="Calibri"/>
                <a:cs typeface="Times New Roman"/>
              </a:rPr>
              <a:t>c </a:t>
            </a:r>
            <a:r>
              <a:rPr lang="kk-KZ" sz="2000" b="1" dirty="0" smtClean="0">
                <a:solidFill>
                  <a:schemeClr val="tx1"/>
                </a:solidFill>
                <a:latin typeface="Times New Roman"/>
                <a:ea typeface="Calibri"/>
                <a:cs typeface="Times New Roman"/>
              </a:rPr>
              <a:t>– </a:t>
            </a:r>
            <a:r>
              <a:rPr lang="kk-KZ" sz="2000" dirty="0">
                <a:solidFill>
                  <a:schemeClr val="tx1"/>
                </a:solidFill>
                <a:latin typeface="Times New Roman"/>
                <a:ea typeface="Calibri"/>
                <a:cs typeface="Times New Roman"/>
              </a:rPr>
              <a:t>оқыту, түсіндіру, дәлелдеу, оқу деген ұғымды білдіреді. Дидактика білім беру мен оқытудың теориялық және әдістемелік негіздерін зерттейтін педагогика ғылымының саласы. </a:t>
            </a:r>
            <a:endParaRPr lang="ru-RU" dirty="0">
              <a:solidFill>
                <a:schemeClr val="tx1"/>
              </a:solidFill>
              <a:effectLst/>
              <a:latin typeface="Calibri"/>
              <a:ea typeface="Calibri"/>
              <a:cs typeface="Times New Roman"/>
            </a:endParaRPr>
          </a:p>
        </p:txBody>
      </p:sp>
      <p:sp>
        <p:nvSpPr>
          <p:cNvPr id="5" name="Блок-схема: знак завершения 4"/>
          <p:cNvSpPr/>
          <p:nvPr/>
        </p:nvSpPr>
        <p:spPr>
          <a:xfrm>
            <a:off x="1591652" y="3068960"/>
            <a:ext cx="6408712" cy="1656184"/>
          </a:xfrm>
          <a:prstGeom prst="flowChartTerminator">
            <a:avLst/>
          </a:prstGeom>
        </p:spPr>
        <p:style>
          <a:lnRef idx="1">
            <a:schemeClr val="accent2"/>
          </a:lnRef>
          <a:fillRef idx="2">
            <a:schemeClr val="accent2"/>
          </a:fillRef>
          <a:effectRef idx="1">
            <a:schemeClr val="accent2"/>
          </a:effectRef>
          <a:fontRef idx="minor">
            <a:schemeClr val="dk1"/>
          </a:fontRef>
        </p:style>
        <p:txBody>
          <a:bodyPr rtlCol="0" anchor="ctr"/>
          <a:lstStyle/>
          <a:p>
            <a:pPr algn="ctr">
              <a:lnSpc>
                <a:spcPct val="115000"/>
              </a:lnSpc>
              <a:spcAft>
                <a:spcPts val="1000"/>
              </a:spcAft>
            </a:pPr>
            <a:r>
              <a:rPr lang="kk-KZ" b="1" dirty="0" smtClean="0">
                <a:latin typeface="Times New Roman"/>
                <a:ea typeface="Calibri"/>
                <a:cs typeface="Times New Roman"/>
              </a:rPr>
              <a:t>Дидактиканың </a:t>
            </a:r>
            <a:r>
              <a:rPr lang="kk-KZ" b="1" dirty="0">
                <a:latin typeface="Times New Roman"/>
                <a:ea typeface="Calibri"/>
                <a:cs typeface="Times New Roman"/>
              </a:rPr>
              <a:t>міндеті – </a:t>
            </a:r>
            <a:r>
              <a:rPr lang="kk-KZ" dirty="0">
                <a:latin typeface="Times New Roman"/>
                <a:ea typeface="Calibri"/>
                <a:cs typeface="Times New Roman"/>
              </a:rPr>
              <a:t>білім мазмұнын, оқыту әдістерін және оқытуды ұйымдастыруды ғылыми тұрғыдан негіздеу. </a:t>
            </a:r>
            <a:endParaRPr lang="ru-RU" sz="1600" dirty="0">
              <a:effectLst/>
              <a:latin typeface="Calibri"/>
              <a:ea typeface="Calibri"/>
              <a:cs typeface="Times New Roman"/>
            </a:endParaRPr>
          </a:p>
        </p:txBody>
      </p:sp>
      <p:cxnSp>
        <p:nvCxnSpPr>
          <p:cNvPr id="7" name="Прямая со стрелкой 6"/>
          <p:cNvCxnSpPr/>
          <p:nvPr/>
        </p:nvCxnSpPr>
        <p:spPr>
          <a:xfrm>
            <a:off x="4678704" y="2323518"/>
            <a:ext cx="0" cy="6014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Блок-схема: знак завершения 5"/>
          <p:cNvSpPr/>
          <p:nvPr/>
        </p:nvSpPr>
        <p:spPr>
          <a:xfrm>
            <a:off x="1841198" y="5157192"/>
            <a:ext cx="5631369" cy="1185872"/>
          </a:xfrm>
          <a:prstGeom prst="flowChartTerminator">
            <a:avLst/>
          </a:prstGeom>
        </p:spPr>
        <p:style>
          <a:lnRef idx="1">
            <a:schemeClr val="accent2"/>
          </a:lnRef>
          <a:fillRef idx="2">
            <a:schemeClr val="accent2"/>
          </a:fillRef>
          <a:effectRef idx="1">
            <a:schemeClr val="accent2"/>
          </a:effectRef>
          <a:fontRef idx="minor">
            <a:schemeClr val="dk1"/>
          </a:fontRef>
        </p:style>
        <p:txBody>
          <a:bodyPr rtlCol="0" anchor="ctr"/>
          <a:lstStyle/>
          <a:p>
            <a:pPr algn="ctr">
              <a:lnSpc>
                <a:spcPct val="115000"/>
              </a:lnSpc>
              <a:spcAft>
                <a:spcPts val="1000"/>
              </a:spcAft>
            </a:pPr>
            <a:r>
              <a:rPr lang="kk-KZ" b="1" dirty="0">
                <a:latin typeface="Times New Roman"/>
                <a:ea typeface="Calibri"/>
                <a:cs typeface="Times New Roman"/>
              </a:rPr>
              <a:t>Бұл ұғымды ғылыми айналымға енгізген неміс педагогы Вольфгант Ратке /1571-1635/. </a:t>
            </a:r>
            <a:endParaRPr lang="ru-RU" sz="1600" dirty="0">
              <a:effectLst/>
              <a:latin typeface="Calibri"/>
              <a:ea typeface="Calibri"/>
              <a:cs typeface="Times New Roman"/>
            </a:endParaRPr>
          </a:p>
        </p:txBody>
      </p:sp>
    </p:spTree>
    <p:extLst>
      <p:ext uri="{BB962C8B-B14F-4D97-AF65-F5344CB8AC3E}">
        <p14:creationId xmlns:p14="http://schemas.microsoft.com/office/powerpoint/2010/main" val="41437294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01021" y="476672"/>
            <a:ext cx="5688632" cy="6948992"/>
          </a:xfrm>
        </p:spPr>
        <p:txBody>
          <a:bodyPr/>
          <a:lstStyle/>
          <a:p>
            <a:pPr marL="0" indent="0" algn="just">
              <a:lnSpc>
                <a:spcPct val="115000"/>
              </a:lnSpc>
              <a:spcAft>
                <a:spcPts val="1000"/>
              </a:spcAft>
              <a:buNone/>
            </a:pPr>
            <a:r>
              <a:rPr lang="kk-KZ" sz="2000" b="0" dirty="0" smtClean="0">
                <a:solidFill>
                  <a:schemeClr val="tx1"/>
                </a:solidFill>
                <a:effectLst/>
                <a:latin typeface="Times New Roman" pitchFamily="18" charset="0"/>
                <a:cs typeface="Times New Roman" pitchFamily="18" charset="0"/>
              </a:rPr>
              <a:t>       Дидактиканың негізін салушы чех педагогы </a:t>
            </a:r>
            <a:r>
              <a:rPr lang="kk-KZ" sz="2800" dirty="0" smtClean="0">
                <a:solidFill>
                  <a:srgbClr val="FF0000"/>
                </a:solidFill>
                <a:effectLst/>
                <a:latin typeface="Times New Roman" pitchFamily="18" charset="0"/>
                <a:cs typeface="Times New Roman" pitchFamily="18" charset="0"/>
              </a:rPr>
              <a:t>Ян Амос Коменский </a:t>
            </a:r>
            <a:r>
              <a:rPr lang="kk-KZ" sz="2000" b="0" dirty="0" smtClean="0">
                <a:solidFill>
                  <a:schemeClr val="tx1"/>
                </a:solidFill>
                <a:effectLst/>
                <a:latin typeface="Times New Roman" pitchFamily="18" charset="0"/>
                <a:ea typeface="Calibri"/>
                <a:cs typeface="Times New Roman" pitchFamily="18" charset="0"/>
              </a:rPr>
              <a:t>«Ұлы Дидактика» кітабында оқыту мақсаты, әдістері, принциптері, сынып-сабақ жүйесі туралы жазды. Ол  басты мақсат – адамшылық, оған жету жолы – білім беру және оқыту деп санады</a:t>
            </a:r>
            <a:r>
              <a:rPr lang="kk-KZ" sz="2000" b="0" dirty="0" smtClean="0">
                <a:effectLst/>
                <a:latin typeface="Times New Roman" pitchFamily="18" charset="0"/>
                <a:ea typeface="Calibri"/>
                <a:cs typeface="Times New Roman" pitchFamily="18" charset="0"/>
              </a:rPr>
              <a:t>. </a:t>
            </a:r>
            <a:r>
              <a:rPr lang="kk-KZ" sz="2000" b="0" dirty="0" smtClean="0">
                <a:solidFill>
                  <a:schemeClr val="tx1"/>
                </a:solidFill>
                <a:effectLst/>
                <a:latin typeface="Times New Roman" pitchFamily="18" charset="0"/>
                <a:ea typeface="Calibri"/>
                <a:cs typeface="Times New Roman" pitchFamily="18" charset="0"/>
              </a:rPr>
              <a:t>Я.А.Коменский саналылық және белсенділік, көрнекілік, жүйелілік және сабақтастық, жаттығу және түсініктілік принциптерін ұсынды. Коменский сынып-сабақ жүйесін терең зерттеді.  «Жақсы ұйымдастырылған мектеп заңдары» деген еңбегінде сынып-сабақ жүйесінің бөліктерін атады. </a:t>
            </a:r>
            <a:br>
              <a:rPr lang="kk-KZ" sz="2000" b="0" dirty="0" smtClean="0">
                <a:solidFill>
                  <a:schemeClr val="tx1"/>
                </a:solidFill>
                <a:effectLst/>
                <a:latin typeface="Times New Roman" pitchFamily="18" charset="0"/>
                <a:ea typeface="Calibri"/>
                <a:cs typeface="Times New Roman" pitchFamily="18" charset="0"/>
              </a:rPr>
            </a:br>
            <a:endParaRPr lang="ru-RU" sz="2000" b="0" dirty="0">
              <a:solidFill>
                <a:schemeClr val="tx1"/>
              </a:solidFill>
              <a:latin typeface="Times New Roman" pitchFamily="18" charset="0"/>
              <a:cs typeface="Times New Roman" pitchFamily="18" charset="0"/>
            </a:endParaRPr>
          </a:p>
        </p:txBody>
      </p:sp>
      <p:pic>
        <p:nvPicPr>
          <p:cNvPr id="6" name="Объект 5"/>
          <p:cNvPicPr>
            <a:picLocks noGrp="1" noChangeAspect="1"/>
          </p:cNvPicPr>
          <p:nvPr>
            <p:ph sz="quarter" idx="13"/>
          </p:nvPr>
        </p:nvPicPr>
        <p:blipFill>
          <a:blip r:embed="rId3">
            <a:extLst>
              <a:ext uri="{28A0092B-C50C-407E-A947-70E740481C1C}">
                <a14:useLocalDpi xmlns:a14="http://schemas.microsoft.com/office/drawing/2010/main" val="0"/>
              </a:ext>
            </a:extLst>
          </a:blip>
          <a:stretch>
            <a:fillRect/>
          </a:stretch>
        </p:blipFill>
        <p:spPr>
          <a:xfrm>
            <a:off x="34174" y="692696"/>
            <a:ext cx="2953650" cy="5760640"/>
          </a:xfrm>
        </p:spPr>
      </p:pic>
      <p:pic>
        <p:nvPicPr>
          <p:cNvPr id="4" name="Picture 23" descr="globus"/>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32240" y="4782571"/>
            <a:ext cx="2157413"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39373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64446" y="476672"/>
            <a:ext cx="8748464" cy="6217087"/>
          </a:xfrm>
          <a:prstGeom prst="rect">
            <a:avLst/>
          </a:prstGeom>
        </p:spPr>
        <p:txBody>
          <a:bodyPr wrap="square">
            <a:spAutoFit/>
          </a:bodyPr>
          <a:lstStyle/>
          <a:p>
            <a:r>
              <a:rPr lang="kk-KZ" dirty="0">
                <a:latin typeface="Times New Roman" pitchFamily="18" charset="0"/>
                <a:ea typeface="Calibri"/>
                <a:cs typeface="Times New Roman" pitchFamily="18" charset="0"/>
              </a:rPr>
              <a:t>Олар</a:t>
            </a:r>
            <a:r>
              <a:rPr lang="kk-KZ" dirty="0" smtClean="0">
                <a:latin typeface="Times New Roman" pitchFamily="18" charset="0"/>
                <a:ea typeface="Calibri"/>
                <a:cs typeface="Times New Roman" pitchFamily="18" charset="0"/>
              </a:rPr>
              <a:t>:</a:t>
            </a:r>
          </a:p>
          <a:p>
            <a:r>
              <a:rPr lang="kk-KZ" sz="2000" dirty="0">
                <a:latin typeface="Times New Roman" pitchFamily="18" charset="0"/>
                <a:ea typeface="Calibri"/>
                <a:cs typeface="Times New Roman" pitchFamily="18" charset="0"/>
              </a:rPr>
              <a:t/>
            </a:r>
            <a:br>
              <a:rPr lang="kk-KZ" sz="2000" dirty="0">
                <a:latin typeface="Times New Roman" pitchFamily="18" charset="0"/>
                <a:ea typeface="Calibri"/>
                <a:cs typeface="Times New Roman" pitchFamily="18" charset="0"/>
              </a:rPr>
            </a:br>
            <a:r>
              <a:rPr lang="kk-KZ" sz="2000" dirty="0">
                <a:latin typeface="Times New Roman" pitchFamily="18" charset="0"/>
                <a:ea typeface="Calibri"/>
                <a:cs typeface="Times New Roman" pitchFamily="18" charset="0"/>
              </a:rPr>
              <a:t> - оқушыларды белгілі бір уақытта қабылдау, сабақ  аяқталмай ешкімді одан босатпау;</a:t>
            </a:r>
            <a:br>
              <a:rPr lang="kk-KZ" sz="2000" dirty="0">
                <a:latin typeface="Times New Roman" pitchFamily="18" charset="0"/>
                <a:ea typeface="Calibri"/>
                <a:cs typeface="Times New Roman" pitchFamily="18" charset="0"/>
              </a:rPr>
            </a:br>
            <a:r>
              <a:rPr lang="kk-KZ" sz="2000" dirty="0">
                <a:latin typeface="Times New Roman" pitchFamily="18" charset="0"/>
                <a:ea typeface="Calibri"/>
                <a:cs typeface="Times New Roman" pitchFamily="18" charset="0"/>
              </a:rPr>
              <a:t>- Оқушыларды сыныптарға бөлу;</a:t>
            </a:r>
            <a:br>
              <a:rPr lang="kk-KZ" sz="2000" dirty="0">
                <a:latin typeface="Times New Roman" pitchFamily="18" charset="0"/>
                <a:ea typeface="Calibri"/>
                <a:cs typeface="Times New Roman" pitchFamily="18" charset="0"/>
              </a:rPr>
            </a:br>
            <a:r>
              <a:rPr lang="kk-KZ" sz="2000" dirty="0">
                <a:latin typeface="Times New Roman" pitchFamily="18" charset="0"/>
                <a:ea typeface="Calibri"/>
                <a:cs typeface="Times New Roman" pitchFamily="18" charset="0"/>
              </a:rPr>
              <a:t>- Әр сыныпқа бір бөлме беру;</a:t>
            </a:r>
            <a:r>
              <a:rPr lang="ru-RU" sz="2000" dirty="0">
                <a:latin typeface="Times New Roman" pitchFamily="18" charset="0"/>
                <a:ea typeface="Calibri"/>
                <a:cs typeface="Times New Roman" pitchFamily="18" charset="0"/>
              </a:rPr>
              <a:t/>
            </a:r>
            <a:br>
              <a:rPr lang="ru-RU" sz="2000" dirty="0">
                <a:latin typeface="Times New Roman" pitchFamily="18" charset="0"/>
                <a:ea typeface="Calibri"/>
                <a:cs typeface="Times New Roman" pitchFamily="18" charset="0"/>
              </a:rPr>
            </a:b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күніне</a:t>
            </a:r>
            <a:r>
              <a:rPr lang="ru-RU" sz="2000" dirty="0">
                <a:latin typeface="Times New Roman" pitchFamily="18" charset="0"/>
                <a:ea typeface="Calibri"/>
                <a:cs typeface="Times New Roman" pitchFamily="18" charset="0"/>
              </a:rPr>
              <a:t> 4 </a:t>
            </a:r>
            <a:r>
              <a:rPr lang="ru-RU" sz="2000" dirty="0" err="1">
                <a:latin typeface="Times New Roman" pitchFamily="18" charset="0"/>
                <a:ea typeface="Calibri"/>
                <a:cs typeface="Times New Roman" pitchFamily="18" charset="0"/>
              </a:rPr>
              <a:t>сабақ</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өткізу</a:t>
            </a:r>
            <a:r>
              <a:rPr lang="ru-RU" sz="2000" dirty="0">
                <a:latin typeface="Times New Roman" pitchFamily="18" charset="0"/>
                <a:ea typeface="Calibri"/>
                <a:cs typeface="Times New Roman" pitchFamily="18" charset="0"/>
              </a:rPr>
              <a:t>;</a:t>
            </a:r>
            <a:br>
              <a:rPr lang="ru-RU" sz="2000" dirty="0">
                <a:latin typeface="Times New Roman" pitchFamily="18" charset="0"/>
                <a:ea typeface="Calibri"/>
                <a:cs typeface="Times New Roman" pitchFamily="18" charset="0"/>
              </a:rPr>
            </a:b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әрбір</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сағатта</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істелетін</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жұмыстарды</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жоспарлау</a:t>
            </a:r>
            <a:r>
              <a:rPr lang="ru-RU" sz="2000" dirty="0">
                <a:latin typeface="Times New Roman" pitchFamily="18" charset="0"/>
                <a:ea typeface="Calibri"/>
                <a:cs typeface="Times New Roman" pitchFamily="18" charset="0"/>
              </a:rPr>
              <a:t>;</a:t>
            </a:r>
            <a:br>
              <a:rPr lang="ru-RU" sz="2000" dirty="0">
                <a:latin typeface="Times New Roman" pitchFamily="18" charset="0"/>
                <a:ea typeface="Calibri"/>
                <a:cs typeface="Times New Roman" pitchFamily="18" charset="0"/>
              </a:rPr>
            </a:b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қоңыраудың</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соғылуы</a:t>
            </a:r>
            <a:r>
              <a:rPr lang="ru-RU" sz="2000" dirty="0">
                <a:latin typeface="Times New Roman" pitchFamily="18" charset="0"/>
                <a:ea typeface="Calibri"/>
                <a:cs typeface="Times New Roman" pitchFamily="18" charset="0"/>
              </a:rPr>
              <a:t>;</a:t>
            </a:r>
            <a:br>
              <a:rPr lang="ru-RU" sz="2000" dirty="0">
                <a:latin typeface="Times New Roman" pitchFamily="18" charset="0"/>
                <a:ea typeface="Calibri"/>
                <a:cs typeface="Times New Roman" pitchFamily="18" charset="0"/>
              </a:rPr>
            </a:b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тәртіп</a:t>
            </a:r>
            <a:r>
              <a:rPr lang="ru-RU" sz="2000" dirty="0">
                <a:latin typeface="Times New Roman" pitchFamily="18" charset="0"/>
                <a:ea typeface="Calibri"/>
                <a:cs typeface="Times New Roman" pitchFamily="18" charset="0"/>
              </a:rPr>
              <a:t>;</a:t>
            </a:r>
            <a:br>
              <a:rPr lang="ru-RU" sz="2000" dirty="0">
                <a:latin typeface="Times New Roman" pitchFamily="18" charset="0"/>
                <a:ea typeface="Calibri"/>
                <a:cs typeface="Times New Roman" pitchFamily="18" charset="0"/>
              </a:rPr>
            </a:b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бір</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сабақтың</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ұзақтылығы</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бір</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сағаттан</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аспау</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керек</a:t>
            </a:r>
            <a:r>
              <a:rPr lang="ru-RU" sz="2000" dirty="0">
                <a:latin typeface="Times New Roman" pitchFamily="18" charset="0"/>
                <a:ea typeface="Calibri"/>
                <a:cs typeface="Times New Roman" pitchFamily="18" charset="0"/>
              </a:rPr>
              <a:t>;</a:t>
            </a:r>
            <a:br>
              <a:rPr lang="ru-RU" sz="2000" dirty="0">
                <a:latin typeface="Times New Roman" pitchFamily="18" charset="0"/>
                <a:ea typeface="Calibri"/>
                <a:cs typeface="Times New Roman" pitchFamily="18" charset="0"/>
              </a:rPr>
            </a:b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сабақты</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күзде</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бастау</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керек</a:t>
            </a:r>
            <a:r>
              <a:rPr lang="ru-RU" sz="2000" dirty="0" smtClean="0">
                <a:latin typeface="Times New Roman" pitchFamily="18" charset="0"/>
                <a:ea typeface="Calibri"/>
                <a:cs typeface="Times New Roman" pitchFamily="18" charset="0"/>
              </a:rPr>
              <a:t>;</a:t>
            </a:r>
          </a:p>
          <a:p>
            <a:pPr algn="just"/>
            <a:r>
              <a:rPr lang="ru-RU" sz="2000" dirty="0">
                <a:latin typeface="Times New Roman" pitchFamily="18" charset="0"/>
                <a:ea typeface="Calibri"/>
                <a:cs typeface="Times New Roman" pitchFamily="18" charset="0"/>
              </a:rPr>
              <a:t/>
            </a:r>
            <a:br>
              <a:rPr lang="ru-RU" sz="2000" dirty="0">
                <a:latin typeface="Times New Roman" pitchFamily="18" charset="0"/>
                <a:ea typeface="Calibri"/>
                <a:cs typeface="Times New Roman" pitchFamily="18" charset="0"/>
              </a:rPr>
            </a:br>
            <a:r>
              <a:rPr lang="ru-RU" sz="2000" dirty="0" smtClean="0">
                <a:latin typeface="Times New Roman" pitchFamily="18" charset="0"/>
                <a:ea typeface="Calibri"/>
                <a:cs typeface="Times New Roman" pitchFamily="18" charset="0"/>
              </a:rPr>
              <a:t>        </a:t>
            </a:r>
            <a:r>
              <a:rPr lang="ru-RU" sz="2000" dirty="0" err="1" smtClean="0">
                <a:latin typeface="Times New Roman" pitchFamily="18" charset="0"/>
                <a:ea typeface="Calibri"/>
                <a:cs typeface="Times New Roman" pitchFamily="18" charset="0"/>
              </a:rPr>
              <a:t>Я.А.Коменский</a:t>
            </a:r>
            <a:r>
              <a:rPr lang="ru-RU" sz="2000" dirty="0" smtClean="0">
                <a:latin typeface="Times New Roman" pitchFamily="18" charset="0"/>
                <a:ea typeface="Calibri"/>
                <a:cs typeface="Times New Roman" pitchFamily="18" charset="0"/>
              </a:rPr>
              <a:t> </a:t>
            </a:r>
            <a:r>
              <a:rPr lang="ru-RU" sz="2000" dirty="0">
                <a:latin typeface="Times New Roman" pitchFamily="18" charset="0"/>
                <a:ea typeface="Calibri"/>
                <a:cs typeface="Times New Roman" pitchFamily="18" charset="0"/>
              </a:rPr>
              <a:t>«</a:t>
            </a:r>
            <a:r>
              <a:rPr lang="ru-RU" sz="2000" dirty="0" err="1">
                <a:latin typeface="Times New Roman" pitchFamily="18" charset="0"/>
                <a:ea typeface="Calibri"/>
                <a:cs typeface="Times New Roman" pitchFamily="18" charset="0"/>
              </a:rPr>
              <a:t>Мұғалім</a:t>
            </a:r>
            <a:r>
              <a:rPr lang="ru-RU" sz="2000" dirty="0">
                <a:latin typeface="Times New Roman" pitchFamily="18" charset="0"/>
                <a:ea typeface="Calibri"/>
                <a:cs typeface="Times New Roman" pitchFamily="18" charset="0"/>
              </a:rPr>
              <a:t> – </a:t>
            </a:r>
            <a:r>
              <a:rPr lang="ru-RU" sz="2000" dirty="0" err="1">
                <a:latin typeface="Times New Roman" pitchFamily="18" charset="0"/>
                <a:ea typeface="Calibri"/>
                <a:cs typeface="Times New Roman" pitchFamily="18" charset="0"/>
              </a:rPr>
              <a:t>сабақты</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жаратушы</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оның</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жүрегі</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деп</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түсінген</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Оқушының</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өз</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күшіне</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деген</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сенімін</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арттыру</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еңбекті</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сүюге</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тәрбиелеу</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үй</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жұмысы</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туралы</a:t>
            </a:r>
            <a:r>
              <a:rPr lang="ru-RU" sz="2000" dirty="0">
                <a:latin typeface="Times New Roman" pitchFamily="18" charset="0"/>
                <a:ea typeface="Calibri"/>
                <a:cs typeface="Times New Roman" pitchFamily="18" charset="0"/>
              </a:rPr>
              <a:t> да </a:t>
            </a:r>
            <a:r>
              <a:rPr lang="ru-RU" sz="2000" dirty="0" err="1">
                <a:latin typeface="Times New Roman" pitchFamily="18" charset="0"/>
                <a:ea typeface="Calibri"/>
                <a:cs typeface="Times New Roman" pitchFamily="18" charset="0"/>
              </a:rPr>
              <a:t>мәселелер</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ұлы</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педагогтың</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назарынан</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тыс</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қалған</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жоқ</a:t>
            </a:r>
            <a:r>
              <a:rPr lang="ru-RU" sz="2000" dirty="0" smtClean="0">
                <a:latin typeface="Times New Roman" pitchFamily="18" charset="0"/>
                <a:ea typeface="Calibri"/>
                <a:cs typeface="Times New Roman" pitchFamily="18" charset="0"/>
              </a:rPr>
              <a:t>.</a:t>
            </a:r>
          </a:p>
          <a:p>
            <a:pPr algn="just"/>
            <a:r>
              <a:rPr lang="ru-RU" sz="2000" dirty="0" smtClean="0">
                <a:latin typeface="Times New Roman" pitchFamily="18" charset="0"/>
                <a:ea typeface="Calibri"/>
                <a:cs typeface="Times New Roman" pitchFamily="18" charset="0"/>
              </a:rPr>
              <a:t>              Коменский </a:t>
            </a:r>
            <a:r>
              <a:rPr lang="ru-RU" sz="2000" dirty="0" err="1">
                <a:latin typeface="Times New Roman" pitchFamily="18" charset="0"/>
                <a:ea typeface="Calibri"/>
                <a:cs typeface="Times New Roman" pitchFamily="18" charset="0"/>
              </a:rPr>
              <a:t>экскурсияны</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кең</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қолданып</a:t>
            </a:r>
            <a:r>
              <a:rPr lang="ru-RU" sz="2000" dirty="0">
                <a:latin typeface="Times New Roman" pitchFamily="18" charset="0"/>
                <a:ea typeface="Calibri"/>
                <a:cs typeface="Times New Roman" pitchFamily="18" charset="0"/>
              </a:rPr>
              <a:t>, оны </a:t>
            </a:r>
            <a:r>
              <a:rPr lang="ru-RU" sz="2000" dirty="0" err="1">
                <a:latin typeface="Times New Roman" pitchFamily="18" charset="0"/>
                <a:ea typeface="Calibri"/>
                <a:cs typeface="Times New Roman" pitchFamily="18" charset="0"/>
              </a:rPr>
              <a:t>білім</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берудің</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маңызды</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құралы</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деп</a:t>
            </a:r>
            <a:r>
              <a:rPr lang="ru-RU" sz="2000" dirty="0">
                <a:latin typeface="Times New Roman" pitchFamily="18" charset="0"/>
                <a:ea typeface="Calibri"/>
                <a:cs typeface="Times New Roman" pitchFamily="18" charset="0"/>
              </a:rPr>
              <a:t> </a:t>
            </a:r>
            <a:r>
              <a:rPr lang="ru-RU" sz="2000" dirty="0" err="1">
                <a:latin typeface="Times New Roman" pitchFamily="18" charset="0"/>
                <a:ea typeface="Calibri"/>
                <a:cs typeface="Times New Roman" pitchFamily="18" charset="0"/>
              </a:rPr>
              <a:t>санаған</a:t>
            </a:r>
            <a:r>
              <a:rPr lang="ru-RU" sz="2000" dirty="0">
                <a:latin typeface="Times New Roman" pitchFamily="18" charset="0"/>
                <a:ea typeface="Calibri"/>
                <a:cs typeface="Times New Roman" pitchFamily="18" charset="0"/>
              </a:rPr>
              <a:t>.</a:t>
            </a:r>
            <a:br>
              <a:rPr lang="ru-RU" sz="2000" dirty="0">
                <a:latin typeface="Times New Roman" pitchFamily="18" charset="0"/>
                <a:ea typeface="Calibri"/>
                <a:cs typeface="Times New Roman" pitchFamily="18" charset="0"/>
              </a:rPr>
            </a:br>
            <a:endParaRPr lang="ru-RU" sz="2000" dirty="0"/>
          </a:p>
        </p:txBody>
      </p:sp>
    </p:spTree>
    <p:extLst>
      <p:ext uri="{BB962C8B-B14F-4D97-AF65-F5344CB8AC3E}">
        <p14:creationId xmlns:p14="http://schemas.microsoft.com/office/powerpoint/2010/main" val="18661741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47864" y="3706"/>
            <a:ext cx="5544616" cy="5832648"/>
          </a:xfrm>
        </p:spPr>
        <p:txBody>
          <a:bodyPr/>
          <a:lstStyle/>
          <a:p>
            <a:pPr marL="0" indent="0" algn="just">
              <a:lnSpc>
                <a:spcPct val="115000"/>
              </a:lnSpc>
              <a:spcAft>
                <a:spcPts val="1000"/>
              </a:spcAft>
              <a:buNone/>
            </a:pPr>
            <a:r>
              <a:rPr lang="kk-KZ" sz="1600" dirty="0" smtClean="0">
                <a:solidFill>
                  <a:schemeClr val="tx1"/>
                </a:solidFill>
                <a:effectLst/>
                <a:latin typeface="Times New Roman"/>
                <a:ea typeface="Calibri"/>
              </a:rPr>
              <a:t>         </a:t>
            </a:r>
            <a:r>
              <a:rPr lang="kk-KZ" sz="2800" i="1" dirty="0" smtClean="0">
                <a:solidFill>
                  <a:srgbClr val="FF0000"/>
                </a:solidFill>
                <a:effectLst/>
                <a:latin typeface="Times New Roman"/>
                <a:ea typeface="Calibri"/>
              </a:rPr>
              <a:t>Иоганн </a:t>
            </a:r>
            <a:r>
              <a:rPr lang="kk-KZ" sz="2800" i="1" dirty="0">
                <a:solidFill>
                  <a:srgbClr val="FF0000"/>
                </a:solidFill>
                <a:effectLst/>
                <a:latin typeface="Times New Roman"/>
                <a:ea typeface="Calibri"/>
              </a:rPr>
              <a:t>Генрих Песталоцци </a:t>
            </a:r>
            <a:r>
              <a:rPr lang="kk-KZ" sz="1600" dirty="0">
                <a:solidFill>
                  <a:schemeClr val="tx1"/>
                </a:solidFill>
                <a:effectLst/>
                <a:latin typeface="Times New Roman"/>
                <a:ea typeface="Calibri"/>
              </a:rPr>
              <a:t>(1746-1827 жж.) «Гертруда өз балаларын қалай оқытады» (1801 ж.) деген еңбегінде дамытып оқыту принциптерін ұсынып, бастауыш мектептегі оқыту әдістерінің негізін қалады</a:t>
            </a:r>
            <a:r>
              <a:rPr lang="kk-KZ" sz="1600" dirty="0" smtClean="0">
                <a:effectLst/>
                <a:latin typeface="Times New Roman"/>
                <a:ea typeface="Calibri"/>
              </a:rPr>
              <a:t>.</a:t>
            </a:r>
            <a:br>
              <a:rPr lang="kk-KZ" sz="1600" dirty="0" smtClean="0">
                <a:effectLst/>
                <a:latin typeface="Times New Roman"/>
                <a:ea typeface="Calibri"/>
              </a:rPr>
            </a:br>
            <a:r>
              <a:rPr lang="kk-KZ" sz="1600" dirty="0">
                <a:effectLst/>
                <a:latin typeface="Times New Roman"/>
                <a:ea typeface="Calibri"/>
              </a:rPr>
              <a:t> </a:t>
            </a:r>
            <a:r>
              <a:rPr lang="kk-KZ" sz="1600" dirty="0" smtClean="0">
                <a:effectLst/>
                <a:latin typeface="Times New Roman"/>
                <a:ea typeface="Calibri"/>
              </a:rPr>
              <a:t>     </a:t>
            </a:r>
            <a:br>
              <a:rPr lang="kk-KZ" sz="1600" dirty="0" smtClean="0">
                <a:effectLst/>
                <a:latin typeface="Times New Roman"/>
                <a:ea typeface="Calibri"/>
              </a:rPr>
            </a:br>
            <a:r>
              <a:rPr lang="kk-KZ" sz="1600" dirty="0">
                <a:effectLst/>
                <a:latin typeface="Times New Roman"/>
                <a:ea typeface="Calibri"/>
              </a:rPr>
              <a:t> </a:t>
            </a:r>
            <a:r>
              <a:rPr lang="kk-KZ" sz="1600" dirty="0" smtClean="0">
                <a:effectLst/>
                <a:latin typeface="Times New Roman"/>
                <a:ea typeface="Calibri"/>
              </a:rPr>
              <a:t>       </a:t>
            </a:r>
            <a:r>
              <a:rPr lang="kk-KZ" sz="1600" dirty="0" smtClean="0">
                <a:effectLst/>
                <a:latin typeface="Times New Roman"/>
                <a:ea typeface="Calibri"/>
                <a:cs typeface="Times New Roman"/>
              </a:rPr>
              <a:t> </a:t>
            </a:r>
            <a:r>
              <a:rPr lang="kk-KZ" sz="1600" dirty="0">
                <a:solidFill>
                  <a:schemeClr val="tx1"/>
                </a:solidFill>
                <a:effectLst/>
                <a:latin typeface="Times New Roman"/>
                <a:ea typeface="Calibri"/>
                <a:cs typeface="Times New Roman"/>
              </a:rPr>
              <a:t>Сөз, сана, шама – ақыл жемісі, оның негізі, оқытудың қарапайым құралдары. </a:t>
            </a:r>
            <a:r>
              <a:rPr lang="kk-KZ" sz="1600" dirty="0" smtClean="0">
                <a:solidFill>
                  <a:schemeClr val="tx1"/>
                </a:solidFill>
                <a:effectLst/>
                <a:latin typeface="Times New Roman"/>
                <a:ea typeface="Calibri"/>
              </a:rPr>
              <a:t>Жаратушы </a:t>
            </a:r>
            <a:r>
              <a:rPr lang="kk-KZ" sz="1600" dirty="0">
                <a:solidFill>
                  <a:schemeClr val="tx1"/>
                </a:solidFill>
                <a:effectLst/>
                <a:latin typeface="Times New Roman"/>
                <a:ea typeface="Calibri"/>
              </a:rPr>
              <a:t>балаға күш береді. Ол баланы дамуға итермелейді. «Көз көргісі, құлақ естігісі, аяқ жүргісі, қол ұстағысы, жүрек сенгісі, жақсы көргісі, ми ойланғысы келеді», - деген</a:t>
            </a:r>
            <a:r>
              <a:rPr lang="kk-KZ" sz="1600" dirty="0" smtClean="0">
                <a:solidFill>
                  <a:schemeClr val="tx1"/>
                </a:solidFill>
                <a:effectLst/>
                <a:latin typeface="Times New Roman"/>
                <a:ea typeface="Calibri"/>
              </a:rPr>
              <a:t>.</a:t>
            </a:r>
            <a:br>
              <a:rPr lang="kk-KZ" sz="1600" dirty="0" smtClean="0">
                <a:solidFill>
                  <a:schemeClr val="tx1"/>
                </a:solidFill>
                <a:effectLst/>
                <a:latin typeface="Times New Roman"/>
                <a:ea typeface="Calibri"/>
              </a:rPr>
            </a:br>
            <a:r>
              <a:rPr lang="kk-KZ" sz="1600" dirty="0">
                <a:solidFill>
                  <a:schemeClr val="tx1"/>
                </a:solidFill>
                <a:effectLst/>
                <a:latin typeface="Times New Roman"/>
                <a:ea typeface="Calibri"/>
              </a:rPr>
              <a:t> </a:t>
            </a:r>
            <a:r>
              <a:rPr lang="kk-KZ" sz="1600" dirty="0" smtClean="0">
                <a:solidFill>
                  <a:schemeClr val="tx1"/>
                </a:solidFill>
                <a:effectLst/>
                <a:latin typeface="Times New Roman"/>
                <a:ea typeface="Calibri"/>
              </a:rPr>
              <a:t>  </a:t>
            </a:r>
            <a:br>
              <a:rPr lang="kk-KZ" sz="1600" dirty="0" smtClean="0">
                <a:solidFill>
                  <a:schemeClr val="tx1"/>
                </a:solidFill>
                <a:effectLst/>
                <a:latin typeface="Times New Roman"/>
                <a:ea typeface="Calibri"/>
              </a:rPr>
            </a:br>
            <a:r>
              <a:rPr lang="kk-KZ" sz="1600" dirty="0">
                <a:solidFill>
                  <a:schemeClr val="tx1"/>
                </a:solidFill>
                <a:effectLst/>
                <a:latin typeface="Times New Roman"/>
                <a:ea typeface="Calibri"/>
              </a:rPr>
              <a:t> </a:t>
            </a:r>
            <a:r>
              <a:rPr lang="kk-KZ" sz="1600" dirty="0" smtClean="0">
                <a:solidFill>
                  <a:schemeClr val="tx1"/>
                </a:solidFill>
                <a:effectLst/>
                <a:latin typeface="Times New Roman"/>
                <a:ea typeface="Calibri"/>
              </a:rPr>
              <a:t>        Осы </a:t>
            </a:r>
            <a:r>
              <a:rPr lang="kk-KZ" sz="1600" dirty="0">
                <a:solidFill>
                  <a:schemeClr val="tx1"/>
                </a:solidFill>
                <a:effectLst/>
                <a:latin typeface="Times New Roman"/>
                <a:ea typeface="Calibri"/>
              </a:rPr>
              <a:t>тұжырымға сай И.Г.Песталоции буынға бөліп оқыту, алдымен сурет салуға үйрету, содан кейін жазуға үйрету тәсілдерін қолданған</a:t>
            </a:r>
            <a:r>
              <a:rPr lang="kk-KZ" sz="1600" dirty="0" smtClean="0">
                <a:solidFill>
                  <a:schemeClr val="tx1"/>
                </a:solidFill>
                <a:effectLst/>
                <a:latin typeface="Times New Roman"/>
                <a:ea typeface="Calibri"/>
              </a:rPr>
              <a:t>. </a:t>
            </a:r>
            <a:r>
              <a:rPr lang="kk-KZ" sz="1600" dirty="0">
                <a:solidFill>
                  <a:schemeClr val="tx1"/>
                </a:solidFill>
                <a:effectLst/>
                <a:latin typeface="Times New Roman"/>
                <a:ea typeface="Calibri"/>
              </a:rPr>
              <a:t>Пәндерді көрнекілік арқылы оқыту тиімді екендігін дәлелдеген. Ұлы педагог көрнекілік әдісін Я.А.Коменскийге қарағанда терең жазып, ақыл-ой жұмысына керектісі еңбек пен тәжірибе </a:t>
            </a:r>
            <a:r>
              <a:rPr lang="kk-KZ" sz="1600" dirty="0" smtClean="0">
                <a:solidFill>
                  <a:schemeClr val="tx1"/>
                </a:solidFill>
                <a:effectLst/>
                <a:latin typeface="Times New Roman"/>
                <a:ea typeface="Calibri"/>
              </a:rPr>
              <a:t>деген.</a:t>
            </a:r>
            <a:endParaRPr lang="ru-RU" sz="1600" dirty="0">
              <a:solidFill>
                <a:schemeClr val="tx1"/>
              </a:solidFill>
              <a:latin typeface="Times New Roman" pitchFamily="18" charset="0"/>
              <a:cs typeface="Times New Roman" pitchFamily="18" charset="0"/>
            </a:endParaRPr>
          </a:p>
        </p:txBody>
      </p:sp>
      <p:pic>
        <p:nvPicPr>
          <p:cNvPr id="6" name="Объект 5"/>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179512" y="332656"/>
            <a:ext cx="3024336" cy="6264696"/>
          </a:xfrm>
        </p:spPr>
      </p:pic>
      <p:pic>
        <p:nvPicPr>
          <p:cNvPr id="4" name="Picture 23" descr="globu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76256" y="5271655"/>
            <a:ext cx="2157413"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93459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47864" y="332656"/>
            <a:ext cx="5688632" cy="6408712"/>
          </a:xfrm>
        </p:spPr>
        <p:txBody>
          <a:bodyPr/>
          <a:lstStyle/>
          <a:p>
            <a:pPr marL="0" indent="0" algn="just">
              <a:lnSpc>
                <a:spcPct val="115000"/>
              </a:lnSpc>
              <a:spcAft>
                <a:spcPts val="1000"/>
              </a:spcAft>
              <a:buNone/>
            </a:pPr>
            <a:r>
              <a:rPr lang="kk-KZ" sz="2000" i="1" dirty="0">
                <a:solidFill>
                  <a:srgbClr val="FF0000"/>
                </a:solidFill>
                <a:effectLst/>
                <a:latin typeface="Times New Roman" pitchFamily="18" charset="0"/>
                <a:ea typeface="Calibri"/>
                <a:cs typeface="Times New Roman" pitchFamily="18" charset="0"/>
              </a:rPr>
              <a:t>Жан Жак Руссо </a:t>
            </a:r>
            <a:r>
              <a:rPr lang="kk-KZ" sz="1800" dirty="0">
                <a:solidFill>
                  <a:schemeClr val="tx1"/>
                </a:solidFill>
                <a:effectLst/>
                <a:latin typeface="Times New Roman" pitchFamily="18" charset="0"/>
                <a:ea typeface="Calibri"/>
                <a:cs typeface="Times New Roman" pitchFamily="18" charset="0"/>
              </a:rPr>
              <a:t>(1712-1778 жж.) «Эмиль немесе тәрбие туралы» (1762 ж.) деген еңбегінде халыққа білім беруді, әр адамды дамытуды, баланың белсенділігін көтеруді </a:t>
            </a:r>
            <a:r>
              <a:rPr lang="kk-KZ" sz="1800" dirty="0" smtClean="0">
                <a:solidFill>
                  <a:schemeClr val="tx1"/>
                </a:solidFill>
                <a:effectLst/>
                <a:latin typeface="Times New Roman" pitchFamily="18" charset="0"/>
                <a:ea typeface="Calibri"/>
                <a:cs typeface="Times New Roman" pitchFamily="18" charset="0"/>
              </a:rPr>
              <a:t>ұсынды</a:t>
            </a:r>
            <a:r>
              <a:rPr lang="kk-KZ" sz="1800" dirty="0">
                <a:solidFill>
                  <a:schemeClr val="tx1"/>
                </a:solidFill>
                <a:effectLst/>
                <a:latin typeface="Times New Roman" pitchFamily="18" charset="0"/>
                <a:ea typeface="Calibri"/>
                <a:cs typeface="Times New Roman" pitchFamily="18" charset="0"/>
              </a:rPr>
              <a:t>.</a:t>
            </a:r>
            <a:r>
              <a:rPr lang="kk-KZ" sz="1800" dirty="0" smtClean="0">
                <a:solidFill>
                  <a:schemeClr val="tx1"/>
                </a:solidFill>
                <a:effectLst/>
                <a:latin typeface="Times New Roman" pitchFamily="18" charset="0"/>
                <a:ea typeface="Calibri"/>
                <a:cs typeface="Times New Roman" pitchFamily="18" charset="0"/>
              </a:rPr>
              <a:t> </a:t>
            </a:r>
            <a:r>
              <a:rPr lang="kk-KZ" sz="1800" dirty="0">
                <a:solidFill>
                  <a:schemeClr val="tx1"/>
                </a:solidFill>
                <a:effectLst/>
                <a:latin typeface="Times New Roman" pitchFamily="18" charset="0"/>
                <a:ea typeface="Calibri"/>
                <a:cs typeface="Times New Roman" pitchFamily="18" charset="0"/>
              </a:rPr>
              <a:t>Өз заманының мектебін өмірмен байланыспағаны, кітап тілімен көп сөйлегені үшін сынады, Русоо баланың қажеттілігін қанағаттандыратын оқыту теориясын ұсынды. </a:t>
            </a:r>
            <a:r>
              <a:rPr lang="kk-KZ" sz="1800" dirty="0" smtClean="0">
                <a:solidFill>
                  <a:schemeClr val="tx1"/>
                </a:solidFill>
                <a:effectLst/>
                <a:latin typeface="Times New Roman" pitchFamily="18" charset="0"/>
                <a:ea typeface="Calibri"/>
                <a:cs typeface="Times New Roman" pitchFamily="18" charset="0"/>
              </a:rPr>
              <a:t/>
            </a:r>
            <a:br>
              <a:rPr lang="kk-KZ" sz="1800" dirty="0" smtClean="0">
                <a:solidFill>
                  <a:schemeClr val="tx1"/>
                </a:solidFill>
                <a:effectLst/>
                <a:latin typeface="Times New Roman" pitchFamily="18" charset="0"/>
                <a:ea typeface="Calibri"/>
                <a:cs typeface="Times New Roman" pitchFamily="18" charset="0"/>
              </a:rPr>
            </a:br>
            <a:r>
              <a:rPr lang="kk-KZ" sz="1800" dirty="0">
                <a:solidFill>
                  <a:schemeClr val="tx1"/>
                </a:solidFill>
                <a:effectLst/>
                <a:latin typeface="Times New Roman" pitchFamily="18" charset="0"/>
                <a:ea typeface="Calibri"/>
                <a:cs typeface="Times New Roman" pitchFamily="18" charset="0"/>
              </a:rPr>
              <a:t/>
            </a:r>
            <a:br>
              <a:rPr lang="kk-KZ" sz="1800" dirty="0">
                <a:solidFill>
                  <a:schemeClr val="tx1"/>
                </a:solidFill>
                <a:effectLst/>
                <a:latin typeface="Times New Roman" pitchFamily="18" charset="0"/>
                <a:ea typeface="Calibri"/>
                <a:cs typeface="Times New Roman" pitchFamily="18" charset="0"/>
              </a:rPr>
            </a:br>
            <a:r>
              <a:rPr lang="kk-KZ" sz="1800" dirty="0">
                <a:solidFill>
                  <a:schemeClr val="tx1"/>
                </a:solidFill>
                <a:effectLst/>
                <a:latin typeface="Times New Roman" pitchFamily="18" charset="0"/>
                <a:ea typeface="Calibri"/>
                <a:cs typeface="Times New Roman" pitchFamily="18" charset="0"/>
              </a:rPr>
              <a:t> </a:t>
            </a:r>
            <a:r>
              <a:rPr lang="kk-KZ" sz="1800" dirty="0" smtClean="0">
                <a:solidFill>
                  <a:schemeClr val="tx1"/>
                </a:solidFill>
                <a:effectLst/>
                <a:latin typeface="Times New Roman" pitchFamily="18" charset="0"/>
                <a:ea typeface="Calibri"/>
                <a:cs typeface="Times New Roman" pitchFamily="18" charset="0"/>
              </a:rPr>
              <a:t>       Бұл </a:t>
            </a:r>
            <a:r>
              <a:rPr lang="kk-KZ" sz="1800" dirty="0">
                <a:solidFill>
                  <a:schemeClr val="tx1"/>
                </a:solidFill>
                <a:effectLst/>
                <a:latin typeface="Times New Roman" pitchFamily="18" charset="0"/>
                <a:ea typeface="Calibri"/>
                <a:cs typeface="Times New Roman" pitchFamily="18" charset="0"/>
              </a:rPr>
              <a:t>тұжырымдамаға сәйкес баланы өмірге бейімдеу керек деп, тәрбиешілерді оның қажеттіліктері мен қызығушылықтарын ескеруге шақырды. </a:t>
            </a:r>
            <a:r>
              <a:rPr lang="kk-KZ" sz="1800" dirty="0" smtClean="0">
                <a:solidFill>
                  <a:schemeClr val="tx1"/>
                </a:solidFill>
                <a:effectLst/>
                <a:latin typeface="Times New Roman" pitchFamily="18" charset="0"/>
                <a:ea typeface="Calibri"/>
                <a:cs typeface="Times New Roman" pitchFamily="18" charset="0"/>
              </a:rPr>
              <a:t/>
            </a:r>
            <a:br>
              <a:rPr lang="kk-KZ" sz="1800" dirty="0" smtClean="0">
                <a:solidFill>
                  <a:schemeClr val="tx1"/>
                </a:solidFill>
                <a:effectLst/>
                <a:latin typeface="Times New Roman" pitchFamily="18" charset="0"/>
                <a:ea typeface="Calibri"/>
                <a:cs typeface="Times New Roman" pitchFamily="18" charset="0"/>
              </a:rPr>
            </a:br>
            <a:r>
              <a:rPr lang="kk-KZ" sz="1800" dirty="0">
                <a:solidFill>
                  <a:schemeClr val="tx1"/>
                </a:solidFill>
                <a:effectLst/>
                <a:latin typeface="Times New Roman" pitchFamily="18" charset="0"/>
                <a:ea typeface="Calibri"/>
                <a:cs typeface="Times New Roman" pitchFamily="18" charset="0"/>
              </a:rPr>
              <a:t> </a:t>
            </a:r>
            <a:r>
              <a:rPr lang="kk-KZ" sz="1800" dirty="0" smtClean="0">
                <a:solidFill>
                  <a:schemeClr val="tx1"/>
                </a:solidFill>
                <a:effectLst/>
                <a:latin typeface="Times New Roman" pitchFamily="18" charset="0"/>
                <a:ea typeface="Calibri"/>
                <a:cs typeface="Times New Roman" pitchFamily="18" charset="0"/>
              </a:rPr>
              <a:t>       Оның </a:t>
            </a:r>
            <a:r>
              <a:rPr lang="kk-KZ" sz="1800" dirty="0">
                <a:solidFill>
                  <a:schemeClr val="tx1"/>
                </a:solidFill>
                <a:effectLst/>
                <a:latin typeface="Times New Roman" pitchFamily="18" charset="0"/>
                <a:ea typeface="Calibri"/>
                <a:cs typeface="Times New Roman" pitchFamily="18" charset="0"/>
              </a:rPr>
              <a:t>оқыту мен бала өмірінің байланысы, бала табиғатын зерттеу, шығармашылық күшін дамыту, еңбекке дайындау сияқты ияеяларының педагогиканың дамуы үшін маңызы зор болды. </a:t>
            </a:r>
            <a:r>
              <a:rPr lang="ru-RU" sz="1800" dirty="0">
                <a:effectLst/>
                <a:latin typeface="Calibri"/>
                <a:ea typeface="Calibri"/>
                <a:cs typeface="Times New Roman"/>
              </a:rPr>
              <a:t/>
            </a:r>
            <a:br>
              <a:rPr lang="ru-RU" sz="1800" dirty="0">
                <a:effectLst/>
                <a:latin typeface="Calibri"/>
                <a:ea typeface="Calibri"/>
                <a:cs typeface="Times New Roman"/>
              </a:rPr>
            </a:br>
            <a:r>
              <a:rPr lang="ru-RU" sz="1800" dirty="0" smtClean="0">
                <a:effectLst/>
                <a:latin typeface="Calibri"/>
                <a:ea typeface="Calibri"/>
                <a:cs typeface="Times New Roman"/>
              </a:rPr>
              <a:t/>
            </a:r>
            <a:br>
              <a:rPr lang="ru-RU" sz="1800" dirty="0" smtClean="0">
                <a:effectLst/>
                <a:latin typeface="Calibri"/>
                <a:ea typeface="Calibri"/>
                <a:cs typeface="Times New Roman"/>
              </a:rPr>
            </a:br>
            <a:endParaRPr lang="ru-RU" sz="1800" dirty="0"/>
          </a:p>
        </p:txBody>
      </p:sp>
      <p:pic>
        <p:nvPicPr>
          <p:cNvPr id="4" name="Объект 3"/>
          <p:cNvPicPr>
            <a:picLocks noGrp="1" noChangeAspect="1"/>
          </p:cNvPicPr>
          <p:nvPr>
            <p:ph sz="quarter" idx="13"/>
          </p:nvPr>
        </p:nvPicPr>
        <p:blipFill>
          <a:blip r:embed="rId2" cstate="print">
            <a:extLst>
              <a:ext uri="{28A0092B-C50C-407E-A947-70E740481C1C}">
                <a14:useLocalDpi xmlns:a14="http://schemas.microsoft.com/office/drawing/2010/main" val="0"/>
              </a:ext>
            </a:extLst>
          </a:blip>
          <a:stretch>
            <a:fillRect/>
          </a:stretch>
        </p:blipFill>
        <p:spPr>
          <a:xfrm>
            <a:off x="-12682" y="0"/>
            <a:ext cx="3397495" cy="5301208"/>
          </a:xfrm>
        </p:spPr>
      </p:pic>
      <p:pic>
        <p:nvPicPr>
          <p:cNvPr id="5" name="Picture 23" descr="globu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5299203"/>
            <a:ext cx="2157413"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24976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43808" y="260648"/>
            <a:ext cx="6192688" cy="5398536"/>
          </a:xfrm>
        </p:spPr>
        <p:txBody>
          <a:bodyPr/>
          <a:lstStyle/>
          <a:p>
            <a:pPr algn="just">
              <a:lnSpc>
                <a:spcPct val="115000"/>
              </a:lnSpc>
              <a:spcAft>
                <a:spcPts val="1000"/>
              </a:spcAft>
            </a:pPr>
            <a:r>
              <a:rPr lang="kk-KZ" sz="1800" dirty="0">
                <a:solidFill>
                  <a:schemeClr val="tx1"/>
                </a:solidFill>
                <a:effectLst/>
                <a:latin typeface="Times New Roman"/>
                <a:ea typeface="Calibri"/>
                <a:cs typeface="Times New Roman"/>
              </a:rPr>
              <a:t>Ұлы орыс </a:t>
            </a:r>
            <a:r>
              <a:rPr lang="kk-KZ" sz="1800" dirty="0">
                <a:solidFill>
                  <a:schemeClr val="tx1"/>
                </a:solidFill>
                <a:effectLst/>
                <a:latin typeface="Times New Roman" pitchFamily="18" charset="0"/>
                <a:ea typeface="Calibri"/>
                <a:cs typeface="Times New Roman" pitchFamily="18" charset="0"/>
              </a:rPr>
              <a:t>педагогы </a:t>
            </a:r>
            <a:r>
              <a:rPr lang="kk-KZ" sz="2400" i="1" dirty="0">
                <a:solidFill>
                  <a:srgbClr val="FF0000"/>
                </a:solidFill>
                <a:effectLst/>
                <a:latin typeface="Times New Roman" pitchFamily="18" charset="0"/>
                <a:ea typeface="Calibri"/>
                <a:cs typeface="Times New Roman" pitchFamily="18" charset="0"/>
              </a:rPr>
              <a:t>Константин Дмитриевич Ушинский </a:t>
            </a:r>
            <a:r>
              <a:rPr lang="kk-KZ" sz="1800" dirty="0">
                <a:solidFill>
                  <a:schemeClr val="tx1"/>
                </a:solidFill>
                <a:effectLst/>
                <a:latin typeface="Times New Roman" pitchFamily="18" charset="0"/>
                <a:ea typeface="Calibri"/>
                <a:cs typeface="Times New Roman" pitchFamily="18" charset="0"/>
              </a:rPr>
              <a:t>(1824-1870 жж.)  басқа тілде оқыту баланың табиғи күші мен қабілетін әлсіретеді, сондықтан оны ана тілінде оқыту керек деді. </a:t>
            </a:r>
            <a:r>
              <a:rPr lang="kk-KZ" sz="1800" dirty="0" smtClean="0">
                <a:solidFill>
                  <a:schemeClr val="tx1"/>
                </a:solidFill>
                <a:effectLst/>
                <a:latin typeface="Times New Roman" pitchFamily="18" charset="0"/>
                <a:ea typeface="Calibri"/>
                <a:cs typeface="Times New Roman" pitchFamily="18" charset="0"/>
              </a:rPr>
              <a:t/>
            </a:r>
            <a:br>
              <a:rPr lang="kk-KZ" sz="1800" dirty="0" smtClean="0">
                <a:solidFill>
                  <a:schemeClr val="tx1"/>
                </a:solidFill>
                <a:effectLst/>
                <a:latin typeface="Times New Roman" pitchFamily="18" charset="0"/>
                <a:ea typeface="Calibri"/>
                <a:cs typeface="Times New Roman" pitchFamily="18" charset="0"/>
              </a:rPr>
            </a:br>
            <a:r>
              <a:rPr lang="kk-KZ" sz="1800" dirty="0">
                <a:solidFill>
                  <a:schemeClr val="tx1"/>
                </a:solidFill>
                <a:effectLst/>
                <a:latin typeface="Times New Roman" pitchFamily="18" charset="0"/>
                <a:ea typeface="Calibri"/>
                <a:cs typeface="Times New Roman" pitchFamily="18" charset="0"/>
              </a:rPr>
              <a:t> </a:t>
            </a:r>
            <a:r>
              <a:rPr lang="kk-KZ" sz="1800" dirty="0" smtClean="0">
                <a:solidFill>
                  <a:schemeClr val="tx1"/>
                </a:solidFill>
                <a:effectLst/>
                <a:latin typeface="Times New Roman" pitchFamily="18" charset="0"/>
                <a:ea typeface="Calibri"/>
                <a:cs typeface="Times New Roman" pitchFamily="18" charset="0"/>
              </a:rPr>
              <a:t>     Ушинский </a:t>
            </a:r>
            <a:r>
              <a:rPr lang="kk-KZ" sz="1800" dirty="0">
                <a:solidFill>
                  <a:schemeClr val="tx1"/>
                </a:solidFill>
                <a:effectLst/>
                <a:latin typeface="Times New Roman" pitchFamily="18" charset="0"/>
                <a:ea typeface="Calibri"/>
                <a:cs typeface="Times New Roman" pitchFamily="18" charset="0"/>
              </a:rPr>
              <a:t>бастауыш мектеп жұмысының негізгі бағыттарын, жеке пәндердің мазмұнын анықтауға көп үлес қосты. </a:t>
            </a:r>
            <a:r>
              <a:rPr lang="ru-RU" sz="1800" dirty="0">
                <a:solidFill>
                  <a:schemeClr val="tx1"/>
                </a:solidFill>
                <a:effectLst/>
                <a:latin typeface="Times New Roman" pitchFamily="18" charset="0"/>
                <a:ea typeface="Calibri"/>
                <a:cs typeface="Times New Roman" pitchFamily="18" charset="0"/>
              </a:rPr>
              <a:t/>
            </a:r>
            <a:br>
              <a:rPr lang="ru-RU" sz="1800" dirty="0">
                <a:solidFill>
                  <a:schemeClr val="tx1"/>
                </a:solidFill>
                <a:effectLst/>
                <a:latin typeface="Times New Roman" pitchFamily="18" charset="0"/>
                <a:ea typeface="Calibri"/>
                <a:cs typeface="Times New Roman" pitchFamily="18" charset="0"/>
              </a:rPr>
            </a:br>
            <a:r>
              <a:rPr lang="ru-RU" sz="1800" dirty="0" smtClean="0">
                <a:solidFill>
                  <a:schemeClr val="tx1"/>
                </a:solidFill>
                <a:effectLst/>
                <a:latin typeface="Times New Roman" pitchFamily="18" charset="0"/>
                <a:ea typeface="Calibri"/>
                <a:cs typeface="Times New Roman" pitchFamily="18" charset="0"/>
              </a:rPr>
              <a:t/>
            </a:r>
            <a:br>
              <a:rPr lang="ru-RU" sz="1800" dirty="0" smtClean="0">
                <a:solidFill>
                  <a:schemeClr val="tx1"/>
                </a:solidFill>
                <a:effectLst/>
                <a:latin typeface="Times New Roman" pitchFamily="18" charset="0"/>
                <a:ea typeface="Calibri"/>
                <a:cs typeface="Times New Roman" pitchFamily="18" charset="0"/>
              </a:rPr>
            </a:br>
            <a:r>
              <a:rPr lang="ru-RU" sz="1800" dirty="0">
                <a:solidFill>
                  <a:schemeClr val="tx1"/>
                </a:solidFill>
                <a:effectLst/>
                <a:latin typeface="Times New Roman" pitchFamily="18" charset="0"/>
                <a:ea typeface="Calibri"/>
                <a:cs typeface="Times New Roman" pitchFamily="18" charset="0"/>
              </a:rPr>
              <a:t> </a:t>
            </a:r>
            <a:r>
              <a:rPr lang="ru-RU" sz="1800" dirty="0" smtClean="0">
                <a:solidFill>
                  <a:schemeClr val="tx1"/>
                </a:solidFill>
                <a:effectLst/>
                <a:latin typeface="Times New Roman" pitchFamily="18" charset="0"/>
                <a:ea typeface="Calibri"/>
                <a:cs typeface="Times New Roman" pitchFamily="18" charset="0"/>
              </a:rPr>
              <a:t>        </a:t>
            </a:r>
            <a:r>
              <a:rPr lang="kk-KZ" sz="1800" dirty="0" smtClean="0">
                <a:solidFill>
                  <a:schemeClr val="tx1"/>
                </a:solidFill>
                <a:effectLst/>
                <a:latin typeface="Times New Roman" pitchFamily="18" charset="0"/>
                <a:ea typeface="Calibri"/>
                <a:cs typeface="Times New Roman" pitchFamily="18" charset="0"/>
              </a:rPr>
              <a:t>Халық </a:t>
            </a:r>
            <a:r>
              <a:rPr lang="kk-KZ" sz="1800" dirty="0">
                <a:solidFill>
                  <a:schemeClr val="tx1"/>
                </a:solidFill>
                <a:effectLst/>
                <a:latin typeface="Times New Roman" pitchFamily="18" charset="0"/>
                <a:ea typeface="Calibri"/>
                <a:cs typeface="Times New Roman" pitchFamily="18" charset="0"/>
              </a:rPr>
              <a:t>шығармашылығы – ертегілер, мақал-мәтелдер, жұмбақтар білімділікке көмектеседі. Зейінді жаттықтыру, есте сақтауды жақсарту, қайталау, жүйелілік, сабақтастық беріктік принциптері, оқытудың түрлі әдістері баланың берік білім алуын қамтамасыз етеді. </a:t>
            </a:r>
            <a:r>
              <a:rPr lang="ru-RU" sz="1800" dirty="0">
                <a:solidFill>
                  <a:schemeClr val="tx1"/>
                </a:solidFill>
                <a:effectLst/>
                <a:latin typeface="Times New Roman" pitchFamily="18" charset="0"/>
                <a:ea typeface="Calibri"/>
                <a:cs typeface="Times New Roman" pitchFamily="18" charset="0"/>
              </a:rPr>
              <a:t/>
            </a:r>
            <a:br>
              <a:rPr lang="ru-RU" sz="1800" dirty="0">
                <a:solidFill>
                  <a:schemeClr val="tx1"/>
                </a:solidFill>
                <a:effectLst/>
                <a:latin typeface="Times New Roman" pitchFamily="18" charset="0"/>
                <a:ea typeface="Calibri"/>
                <a:cs typeface="Times New Roman" pitchFamily="18" charset="0"/>
              </a:rPr>
            </a:br>
            <a:endParaRPr lang="ru-RU" sz="1800" dirty="0">
              <a:solidFill>
                <a:schemeClr val="tx1"/>
              </a:solidFill>
              <a:latin typeface="Times New Roman" pitchFamily="18" charset="0"/>
              <a:cs typeface="Times New Roman" pitchFamily="18" charset="0"/>
            </a:endParaRPr>
          </a:p>
        </p:txBody>
      </p:sp>
      <p:pic>
        <p:nvPicPr>
          <p:cNvPr id="6" name="Объект 5"/>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0" y="-21522"/>
            <a:ext cx="2785364" cy="4608512"/>
          </a:xfrm>
        </p:spPr>
      </p:pic>
      <p:pic>
        <p:nvPicPr>
          <p:cNvPr id="4" name="Picture 23" descr="globu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89040" y="5334000"/>
            <a:ext cx="2157413"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3178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83768" y="260648"/>
            <a:ext cx="6048672" cy="6408712"/>
          </a:xfrm>
        </p:spPr>
        <p:txBody>
          <a:bodyPr/>
          <a:lstStyle/>
          <a:p>
            <a:pPr algn="just">
              <a:lnSpc>
                <a:spcPct val="115000"/>
              </a:lnSpc>
              <a:spcAft>
                <a:spcPts val="1000"/>
              </a:spcAft>
            </a:pPr>
            <a:r>
              <a:rPr lang="kk-KZ" sz="2400" i="1" dirty="0">
                <a:solidFill>
                  <a:srgbClr val="FF0000"/>
                </a:solidFill>
                <a:effectLst/>
                <a:latin typeface="Times New Roman"/>
                <a:ea typeface="Calibri"/>
                <a:cs typeface="Times New Roman"/>
              </a:rPr>
              <a:t>Ыбырай Алтынсарин </a:t>
            </a:r>
            <a:r>
              <a:rPr lang="kk-KZ" sz="1600" dirty="0">
                <a:solidFill>
                  <a:schemeClr val="tx1"/>
                </a:solidFill>
                <a:effectLst/>
                <a:latin typeface="Times New Roman"/>
                <a:ea typeface="Calibri"/>
                <a:cs typeface="Times New Roman"/>
              </a:rPr>
              <a:t>(1841-1889 жж.) – орыс тілін қазақтарға үйрету курсының, оқу жоспарларының, бағдарламаларының авторы</a:t>
            </a:r>
            <a:r>
              <a:rPr lang="kk-KZ" sz="1600" dirty="0" smtClean="0">
                <a:solidFill>
                  <a:schemeClr val="tx1"/>
                </a:solidFill>
                <a:effectLst/>
                <a:latin typeface="Times New Roman"/>
                <a:ea typeface="Calibri"/>
                <a:cs typeface="Times New Roman"/>
              </a:rPr>
              <a:t>.</a:t>
            </a:r>
            <a:r>
              <a:rPr lang="en-US" sz="1600" dirty="0" smtClean="0">
                <a:solidFill>
                  <a:schemeClr val="tx1"/>
                </a:solidFill>
                <a:effectLst/>
                <a:latin typeface="Times New Roman"/>
                <a:ea typeface="Calibri"/>
                <a:cs typeface="Times New Roman"/>
              </a:rPr>
              <a:t> </a:t>
            </a:r>
            <a:r>
              <a:rPr lang="kk-KZ" sz="1600" dirty="0">
                <a:solidFill>
                  <a:schemeClr val="tx1"/>
                </a:solidFill>
                <a:effectLst/>
                <a:latin typeface="Times New Roman"/>
                <a:ea typeface="Calibri"/>
                <a:cs typeface="Times New Roman"/>
              </a:rPr>
              <a:t>Ол орыс тілі мен қазақ тілінің айырмашылықтарын анықтады. Оқыту процесінде көрнекілік, әңгімелеу, кітаппен жұмыс әдістерін кең қолданды. </a:t>
            </a:r>
            <a:r>
              <a:rPr lang="kk-KZ" sz="1600" dirty="0" smtClean="0">
                <a:solidFill>
                  <a:schemeClr val="tx1"/>
                </a:solidFill>
                <a:effectLst/>
                <a:latin typeface="Times New Roman"/>
                <a:ea typeface="Calibri"/>
                <a:cs typeface="Times New Roman"/>
              </a:rPr>
              <a:t/>
            </a:r>
            <a:br>
              <a:rPr lang="kk-KZ" sz="1600" dirty="0" smtClean="0">
                <a:solidFill>
                  <a:schemeClr val="tx1"/>
                </a:solidFill>
                <a:effectLst/>
                <a:latin typeface="Times New Roman"/>
                <a:ea typeface="Calibri"/>
                <a:cs typeface="Times New Roman"/>
              </a:rPr>
            </a:br>
            <a:r>
              <a:rPr lang="kk-KZ" sz="1600" dirty="0">
                <a:solidFill>
                  <a:schemeClr val="tx1"/>
                </a:solidFill>
                <a:effectLst/>
                <a:latin typeface="Times New Roman"/>
                <a:ea typeface="Calibri"/>
                <a:cs typeface="Times New Roman"/>
              </a:rPr>
              <a:t/>
            </a:r>
            <a:br>
              <a:rPr lang="kk-KZ" sz="1600" dirty="0">
                <a:solidFill>
                  <a:schemeClr val="tx1"/>
                </a:solidFill>
                <a:effectLst/>
                <a:latin typeface="Times New Roman"/>
                <a:ea typeface="Calibri"/>
                <a:cs typeface="Times New Roman"/>
              </a:rPr>
            </a:br>
            <a:r>
              <a:rPr lang="kk-KZ" sz="1600" dirty="0" smtClean="0">
                <a:solidFill>
                  <a:schemeClr val="tx1"/>
                </a:solidFill>
                <a:effectLst/>
                <a:latin typeface="Times New Roman"/>
                <a:ea typeface="Calibri"/>
                <a:cs typeface="Times New Roman"/>
              </a:rPr>
              <a:t>       Ы.Алтынсарин </a:t>
            </a:r>
            <a:r>
              <a:rPr lang="kk-KZ" sz="1600" dirty="0">
                <a:solidFill>
                  <a:schemeClr val="tx1"/>
                </a:solidFill>
                <a:effectLst/>
                <a:latin typeface="Times New Roman"/>
                <a:ea typeface="Calibri"/>
                <a:cs typeface="Times New Roman"/>
              </a:rPr>
              <a:t>орыс тілін үйрету үшін дайындық сыныптарын ашты, ауызша сөйлеу тәсілі қолданылып, орыс әдебиеті, грамматиканы оқытқанда қазақ тілінде аз сөйлеткен, сөздік жұмыстарын жүргізген. </a:t>
            </a:r>
            <a:r>
              <a:rPr lang="kk-KZ" sz="1600" dirty="0" smtClean="0">
                <a:solidFill>
                  <a:schemeClr val="tx1"/>
                </a:solidFill>
                <a:effectLst/>
                <a:latin typeface="Times New Roman"/>
                <a:ea typeface="Calibri"/>
                <a:cs typeface="Times New Roman"/>
              </a:rPr>
              <a:t/>
            </a:r>
            <a:br>
              <a:rPr lang="kk-KZ" sz="1600" dirty="0" smtClean="0">
                <a:solidFill>
                  <a:schemeClr val="tx1"/>
                </a:solidFill>
                <a:effectLst/>
                <a:latin typeface="Times New Roman"/>
                <a:ea typeface="Calibri"/>
                <a:cs typeface="Times New Roman"/>
              </a:rPr>
            </a:br>
            <a:r>
              <a:rPr lang="kk-KZ" sz="1600" dirty="0">
                <a:solidFill>
                  <a:schemeClr val="tx1"/>
                </a:solidFill>
                <a:effectLst/>
                <a:latin typeface="Times New Roman"/>
                <a:ea typeface="Calibri"/>
                <a:cs typeface="Times New Roman"/>
              </a:rPr>
              <a:t/>
            </a:r>
            <a:br>
              <a:rPr lang="kk-KZ" sz="1600" dirty="0">
                <a:solidFill>
                  <a:schemeClr val="tx1"/>
                </a:solidFill>
                <a:effectLst/>
                <a:latin typeface="Times New Roman"/>
                <a:ea typeface="Calibri"/>
                <a:cs typeface="Times New Roman"/>
              </a:rPr>
            </a:br>
            <a:r>
              <a:rPr lang="kk-KZ" sz="1600" dirty="0" smtClean="0">
                <a:solidFill>
                  <a:schemeClr val="tx1"/>
                </a:solidFill>
                <a:effectLst/>
                <a:latin typeface="Times New Roman"/>
                <a:ea typeface="Calibri"/>
                <a:cs typeface="Times New Roman"/>
              </a:rPr>
              <a:t>        1879 </a:t>
            </a:r>
            <a:r>
              <a:rPr lang="kk-KZ" sz="1600" dirty="0">
                <a:solidFill>
                  <a:schemeClr val="tx1"/>
                </a:solidFill>
                <a:effectLst/>
                <a:latin typeface="Times New Roman"/>
                <a:ea typeface="Calibri"/>
                <a:cs typeface="Times New Roman"/>
              </a:rPr>
              <a:t>жылы оқу құралы «Қырғыз хрестоматиясы» шықты. Бұл бірінші, қазақ тіліндегі оқу құралы, оған ауыз әдебиеті шығармалары , өсімдік, техника атаулары енгізілді. </a:t>
            </a:r>
            <a:r>
              <a:rPr lang="ru-RU" sz="1600" dirty="0">
                <a:solidFill>
                  <a:schemeClr val="tx1"/>
                </a:solidFill>
                <a:effectLst/>
                <a:latin typeface="Calibri"/>
                <a:ea typeface="Calibri"/>
                <a:cs typeface="Times New Roman"/>
              </a:rPr>
              <a:t/>
            </a:r>
            <a:br>
              <a:rPr lang="ru-RU" sz="1600" dirty="0">
                <a:solidFill>
                  <a:schemeClr val="tx1"/>
                </a:solidFill>
                <a:effectLst/>
                <a:latin typeface="Calibri"/>
                <a:ea typeface="Calibri"/>
                <a:cs typeface="Times New Roman"/>
              </a:rPr>
            </a:br>
            <a:r>
              <a:rPr lang="ru-RU" sz="1600" dirty="0">
                <a:solidFill>
                  <a:schemeClr val="tx1"/>
                </a:solidFill>
                <a:effectLst/>
                <a:latin typeface="Calibri"/>
                <a:ea typeface="Calibri"/>
                <a:cs typeface="Times New Roman"/>
              </a:rPr>
              <a:t/>
            </a:r>
            <a:br>
              <a:rPr lang="ru-RU" sz="1600" dirty="0">
                <a:solidFill>
                  <a:schemeClr val="tx1"/>
                </a:solidFill>
                <a:effectLst/>
                <a:latin typeface="Calibri"/>
                <a:ea typeface="Calibri"/>
                <a:cs typeface="Times New Roman"/>
              </a:rPr>
            </a:br>
            <a:endParaRPr lang="ru-RU" sz="1600" dirty="0">
              <a:solidFill>
                <a:schemeClr val="tx1"/>
              </a:solidFill>
              <a:latin typeface="Times New Roman" pitchFamily="18" charset="0"/>
              <a:cs typeface="Times New Roman" pitchFamily="18" charset="0"/>
            </a:endParaRPr>
          </a:p>
        </p:txBody>
      </p:sp>
      <p:pic>
        <p:nvPicPr>
          <p:cNvPr id="3" name="Объект 2"/>
          <p:cNvPicPr>
            <a:picLocks noGrp="1" noChangeAspect="1"/>
          </p:cNvPicPr>
          <p:nvPr>
            <p:ph sz="quarter" idx="13"/>
          </p:nvPr>
        </p:nvPicPr>
        <p:blipFill rotWithShape="1">
          <a:blip r:embed="rId2">
            <a:extLst>
              <a:ext uri="{28A0092B-C50C-407E-A947-70E740481C1C}">
                <a14:useLocalDpi xmlns:a14="http://schemas.microsoft.com/office/drawing/2010/main" val="0"/>
              </a:ext>
            </a:extLst>
          </a:blip>
          <a:srcRect l="26859" t="-149" r="27613" b="12219"/>
          <a:stretch/>
        </p:blipFill>
        <p:spPr>
          <a:xfrm>
            <a:off x="-33140" y="0"/>
            <a:ext cx="2524325" cy="4680520"/>
          </a:xfrm>
        </p:spPr>
      </p:pic>
      <p:pic>
        <p:nvPicPr>
          <p:cNvPr id="6" name="Picture 10" descr="орнамент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32440" y="0"/>
            <a:ext cx="61156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15846095"/>
      </p:ext>
    </p:extLst>
  </p:cSld>
  <p:clrMapOvr>
    <a:masterClrMapping/>
  </p:clrMapOvr>
  <p:timing>
    <p:tnLst>
      <p:par>
        <p:cTn id="1" dur="indefinite" restart="never" nodeType="tmRoot"/>
      </p:par>
    </p:tnLst>
  </p:timing>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935</TotalTime>
  <Words>1445</Words>
  <Application>Microsoft Office PowerPoint</Application>
  <PresentationFormat>Экран (4:3)</PresentationFormat>
  <Paragraphs>50</Paragraphs>
  <Slides>17</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17</vt:i4>
      </vt:variant>
    </vt:vector>
  </HeadingPairs>
  <TitlesOfParts>
    <vt:vector size="23" baseType="lpstr">
      <vt:lpstr>Calibri</vt:lpstr>
      <vt:lpstr>Georgia</vt:lpstr>
      <vt:lpstr>Times New Roman</vt:lpstr>
      <vt:lpstr>Trebuchet MS</vt:lpstr>
      <vt:lpstr>Wingdings</vt:lpstr>
      <vt:lpstr>Воздушный поток</vt:lpstr>
      <vt:lpstr>Презентация PowerPoint</vt:lpstr>
      <vt:lpstr>Презентация PowerPoint</vt:lpstr>
      <vt:lpstr>Презентация PowerPoint</vt:lpstr>
      <vt:lpstr>       Дидактиканың негізін салушы чех педагогы Ян Амос Коменский «Ұлы Дидактика» кітабында оқыту мақсаты, әдістері, принциптері, сынып-сабақ жүйесі туралы жазды. Ол  басты мақсат – адамшылық, оған жету жолы – білім беру және оқыту деп санады. Я.А.Коменский саналылық және белсенділік, көрнекілік, жүйелілік және сабақтастық, жаттығу және түсініктілік принциптерін ұсынды. Коменский сынып-сабақ жүйесін терең зерттеді.  «Жақсы ұйымдастырылған мектеп заңдары» деген еңбегінде сынып-сабақ жүйесінің бөліктерін атады.  </vt:lpstr>
      <vt:lpstr>Презентация PowerPoint</vt:lpstr>
      <vt:lpstr>         Иоганн Генрих Песталоцци (1746-1827 жж.) «Гертруда өз балаларын қалай оқытады» (1801 ж.) деген еңбегінде дамытып оқыту принциптерін ұсынып, бастауыш мектептегі оқыту әдістерінің негізін қалады.                 Сөз, сана, шама – ақыл жемісі, оның негізі, оқытудың қарапайым құралдары. Жаратушы балаға күш береді. Ол баланы дамуға итермелейді. «Көз көргісі, құлақ естігісі, аяқ жүргісі, қол ұстағысы, жүрек сенгісі, жақсы көргісі, ми ойланғысы келеді», - деген.              Осы тұжырымға сай И.Г.Песталоции буынға бөліп оқыту, алдымен сурет салуға үйрету, содан кейін жазуға үйрету тәсілдерін қолданған. Пәндерді көрнекілік арқылы оқыту тиімді екендігін дәлелдеген. Ұлы педагог көрнекілік әдісін Я.А.Коменскийге қарағанда терең жазып, ақыл-ой жұмысына керектісі еңбек пен тәжірибе деген.</vt:lpstr>
      <vt:lpstr>Жан Жак Руссо (1712-1778 жж.) «Эмиль немесе тәрбие туралы» (1762 ж.) деген еңбегінде халыққа білім беруді, әр адамды дамытуды, баланың белсенділігін көтеруді ұсынды. Өз заманының мектебін өмірмен байланыспағаны, кітап тілімен көп сөйлегені үшін сынады, Русоо баланың қажеттілігін қанағаттандыратын оқыту теориясын ұсынды.           Бұл тұжырымдамаға сәйкес баланы өмірге бейімдеу керек деп, тәрбиешілерді оның қажеттіліктері мен қызығушылықтарын ескеруге шақырды.          Оның оқыту мен бала өмірінің байланысы, бала табиғатын зерттеу, шығармашылық күшін дамыту, еңбекке дайындау сияқты ияеяларының педагогиканың дамуы үшін маңызы зор болды.   </vt:lpstr>
      <vt:lpstr>Ұлы орыс педагогы Константин Дмитриевич Ушинский (1824-1870 жж.)  басқа тілде оқыту баланың табиғи күші мен қабілетін әлсіретеді, сондықтан оны ана тілінде оқыту керек деді.        Ушинский бастауыш мектеп жұмысының негізгі бағыттарын, жеке пәндердің мазмұнын анықтауға көп үлес қосты.            Халық шығармашылығы – ертегілер, мақал-мәтелдер, жұмбақтар білімділікке көмектеседі. Зейінді жаттықтыру, есте сақтауды жақсарту, қайталау, жүйелілік, сабақтастық беріктік принциптері, оқытудың түрлі әдістері баланың берік білім алуын қамтамасыз етеді.  </vt:lpstr>
      <vt:lpstr>Ыбырай Алтынсарин (1841-1889 жж.) – орыс тілін қазақтарға үйрету курсының, оқу жоспарларының, бағдарламаларының авторы. Ол орыс тілі мен қазақ тілінің айырмашылықтарын анықтады. Оқыту процесінде көрнекілік, әңгімелеу, кітаппен жұмыс әдістерін кең қолданды.          Ы.Алтынсарин орыс тілін үйрету үшін дайындық сыныптарын ашты, ауызша сөйлеу тәсілі қолданылып, орыс әдебиеті, грамматиканы оқытқанда қазақ тілінде аз сөйлеткен, сөздік жұмыстарын жүргізген.           1879 жылы оқу құралы «Қырғыз хрестоматиясы» шықты. Бұл бірінші, қазақ тіліндегі оқу құралы, оған ауыз әдебиеті шығармалары , өсімдік, техника атаулары енгізілді.   </vt:lpstr>
      <vt:lpstr>Ахмет Байтұрсынов (1873-1937 жж.) – қазақша оқыту әдістемесінің негізін салушы. «Оқу ана тілінде жүргізілсін» деген талапты бастаушы. 1912 жылы тұңғыш рет «Әліппе» жазды, ол халықты сауаттандырудың басты құралы болды. Бүл оқу құралы әрі сауат ашу, әрі ұлттық дүниетанымды іске асыру мақсатын қойды.1926 жылы бұл «Әліппенің» жете өңделген жаңа түрі жарияланып, қазақ халқының сауат ашу мектебінің басты құралы болды.            Әдіскер оқушыларға ереже жаттаудың тиімсіз екенін дәлелдеп, түсіндіру, талдау, қорыту тәсілдерін қолдануды ұсынды.   </vt:lpstr>
      <vt:lpstr>Жүсіпбек  Аймауытов (1980 – 1931жж). «Тәрбиеге жетекші» (1924 ) деген еңбегінде баланы оқытудың ережелерін, заңдарын баяндайтын, оқытудың дұрыс жүйесін  тауып, білім берудің шарттарын көрсететін педагогика  бөлімі «дидактика» деп, дидактикаға қазақ тілінде тұңғыш ғылыми анықтама берген. Ж. Аймауытов баланың ақылын, сезімін, ерік – жігерін, мінезін тәрбиелеу керектігін атап көрсетті. Балаға туған  елдің салт- санасын, әдет- ғұрпын көрсетуді ұсынды. Баланың тіл байлығын арттыруға ерекше көңіл бөлді.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Home</cp:lastModifiedBy>
  <cp:revision>59</cp:revision>
  <dcterms:created xsi:type="dcterms:W3CDTF">2017-02-12T09:09:57Z</dcterms:created>
  <dcterms:modified xsi:type="dcterms:W3CDTF">2022-09-11T17:47:14Z</dcterms:modified>
</cp:coreProperties>
</file>