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5" r:id="rId2"/>
    <p:sldId id="276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kk-KZ" sz="2500" dirty="0" smtClean="0">
                <a:latin typeface="Times New Roman" pitchFamily="18" charset="0"/>
                <a:cs typeface="Times New Roman" pitchFamily="18" charset="0"/>
              </a:rPr>
              <a:t>С.Көбеев атындағы №56 жалпы орта мектебі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115328" cy="1288000"/>
          </a:xfrm>
        </p:spPr>
        <p:txBody>
          <a:bodyPr/>
          <a:lstStyle/>
          <a:p>
            <a:pPr algn="ctr"/>
            <a:r>
              <a:rPr lang="kk-KZ" sz="4500" dirty="0" smtClean="0"/>
              <a:t>Төрт    түліктің    кеңесі</a:t>
            </a:r>
            <a:endParaRPr lang="ru-RU" sz="45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786322"/>
            <a:ext cx="4041775" cy="1573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dirty="0" smtClean="0"/>
              <a:t>Бастауыш сынып мұғалімі  Джусупова К.Ж.</a:t>
            </a:r>
          </a:p>
          <a:p>
            <a:pPr>
              <a:buNone/>
            </a:pPr>
            <a:r>
              <a:rPr lang="kk-KZ" dirty="0" smtClean="0"/>
              <a:t>2 </a:t>
            </a:r>
            <a:r>
              <a:rPr lang="ru-RU" dirty="0" smtClean="0"/>
              <a:t>«</a:t>
            </a:r>
            <a:r>
              <a:rPr lang="kk-KZ" dirty="0" smtClean="0"/>
              <a:t>б</a:t>
            </a:r>
            <a:r>
              <a:rPr lang="ru-RU" dirty="0" smtClean="0"/>
              <a:t>» </a:t>
            </a:r>
            <a:r>
              <a:rPr lang="ru-RU" dirty="0" err="1" smtClean="0"/>
              <a:t>сынып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772400" cy="1571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V</a:t>
            </a:r>
            <a:r>
              <a:rPr lang="kk-KZ" smtClean="0"/>
              <a:t>.Дәптермен жұмыс</a:t>
            </a:r>
            <a:r>
              <a:rPr lang="kk-KZ" sz="2000" smtClean="0"/>
              <a:t>.</a:t>
            </a:r>
            <a:br>
              <a:rPr lang="kk-KZ" sz="2000" smtClean="0"/>
            </a:br>
            <a:r>
              <a:rPr lang="kk-KZ" sz="2800" smtClean="0">
                <a:solidFill>
                  <a:srgbClr val="FF33CC"/>
                </a:solidFill>
              </a:rPr>
              <a:t>Мәтіннен төмендегі сөздердің мағынасын ашатын тіркестерді дәптеріңе теріп жаз.</a:t>
            </a:r>
            <a:endParaRPr lang="ru-RU" smtClean="0">
              <a:solidFill>
                <a:srgbClr val="FF33CC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000125" y="1785938"/>
          <a:ext cx="7800976" cy="3195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8"/>
                <a:gridCol w="3900488"/>
              </a:tblGrid>
              <a:tr h="639129">
                <a:tc>
                  <a:txBody>
                    <a:bodyPr/>
                    <a:lstStyle/>
                    <a:p>
                      <a:r>
                        <a:rPr lang="kk-KZ" dirty="0" smtClean="0"/>
                        <a:t>Берілген</a:t>
                      </a:r>
                      <a:r>
                        <a:rPr lang="kk-KZ" baseline="0" dirty="0" smtClean="0"/>
                        <a:t> сөздер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Мәтіндегі осы сөздердің мәні</a:t>
                      </a:r>
                      <a:endParaRPr lang="ru-RU" dirty="0"/>
                    </a:p>
                  </a:txBody>
                  <a:tcPr/>
                </a:tc>
              </a:tr>
              <a:tr h="639129">
                <a:tc>
                  <a:txBody>
                    <a:bodyPr/>
                    <a:lstStyle/>
                    <a:p>
                      <a:r>
                        <a:rPr lang="kk-KZ" dirty="0" smtClean="0"/>
                        <a:t>1.Тұрмыс жағдай төмен адам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Кедей</a:t>
                      </a:r>
                      <a:endParaRPr lang="ru-RU" dirty="0"/>
                    </a:p>
                  </a:txBody>
                  <a:tcPr/>
                </a:tc>
              </a:tr>
              <a:tr h="639129">
                <a:tc>
                  <a:txBody>
                    <a:bodyPr/>
                    <a:lstStyle/>
                    <a:p>
                      <a:r>
                        <a:rPr lang="kk-KZ" dirty="0" smtClean="0"/>
                        <a:t>2.Еңбекқор адам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Бай</a:t>
                      </a:r>
                      <a:endParaRPr lang="ru-RU" dirty="0"/>
                    </a:p>
                  </a:txBody>
                  <a:tcPr/>
                </a:tc>
              </a:tr>
              <a:tr h="639129">
                <a:tc>
                  <a:txBody>
                    <a:bodyPr/>
                    <a:lstStyle/>
                    <a:p>
                      <a:r>
                        <a:rPr lang="kk-KZ" dirty="0" smtClean="0"/>
                        <a:t>3.Батыл,</a:t>
                      </a:r>
                      <a:r>
                        <a:rPr lang="kk-KZ" baseline="0" dirty="0" smtClean="0"/>
                        <a:t> өжет адам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Мықты, батыр</a:t>
                      </a:r>
                      <a:endParaRPr lang="ru-RU" dirty="0"/>
                    </a:p>
                  </a:txBody>
                  <a:tcPr/>
                </a:tc>
              </a:tr>
              <a:tr h="639129">
                <a:tc>
                  <a:txBody>
                    <a:bodyPr/>
                    <a:lstStyle/>
                    <a:p>
                      <a:r>
                        <a:rPr lang="kk-KZ" dirty="0" smtClean="0"/>
                        <a:t>4.Шаруасы жақсы, бай адам</a:t>
                      </a:r>
                      <a:r>
                        <a:rPr lang="kk-KZ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Еңбекқор адам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1143000"/>
            <a:ext cx="3143250" cy="2857500"/>
            <a:chOff x="357158" y="1857364"/>
            <a:chExt cx="4105275" cy="3960813"/>
          </a:xfrm>
        </p:grpSpPr>
        <p:sp>
          <p:nvSpPr>
            <p:cNvPr id="15374" name="AutoShape 4"/>
            <p:cNvSpPr>
              <a:spLocks noChangeArrowheads="1"/>
            </p:cNvSpPr>
            <p:nvPr/>
          </p:nvSpPr>
          <p:spPr bwMode="auto">
            <a:xfrm>
              <a:off x="357158" y="1857364"/>
              <a:ext cx="4105275" cy="3960813"/>
            </a:xfrm>
            <a:prstGeom prst="star24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75" name="Picture 5" descr="сканирование00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2714620"/>
              <a:ext cx="2286016" cy="160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214414" y="4429132"/>
              <a:ext cx="2428892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k-KZ" sz="28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rgbClr val="3333FF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Шопан ата</a:t>
              </a:r>
              <a:endPara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4214813" y="1285875"/>
            <a:ext cx="2571750" cy="2357438"/>
            <a:chOff x="785786" y="2428868"/>
            <a:chExt cx="3529012" cy="2786082"/>
          </a:xfrm>
        </p:grpSpPr>
        <p:sp>
          <p:nvSpPr>
            <p:cNvPr id="15371" name="AutoShape 4"/>
            <p:cNvSpPr>
              <a:spLocks noChangeArrowheads="1"/>
            </p:cNvSpPr>
            <p:nvPr/>
          </p:nvSpPr>
          <p:spPr bwMode="auto">
            <a:xfrm>
              <a:off x="785786" y="2428868"/>
              <a:ext cx="3529012" cy="27860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428728" y="4286256"/>
              <a:ext cx="2287588" cy="71278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00FF"/>
                  </a:solidFill>
                  <a:latin typeface="Arial"/>
                  <a:cs typeface="Arial"/>
                </a:rPr>
                <a:t> Зеңгі баба</a:t>
              </a:r>
            </a:p>
          </p:txBody>
        </p:sp>
        <p:pic>
          <p:nvPicPr>
            <p:cNvPr id="1537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2571744"/>
              <a:ext cx="2873532" cy="178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2143125" y="3500438"/>
            <a:ext cx="3286125" cy="31702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57150" cmpd="thinThick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4000500"/>
            <a:ext cx="21431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5827713" y="3357563"/>
            <a:ext cx="3316287" cy="3170237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57150" cmpd="thinThick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3929063"/>
            <a:ext cx="22860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 noChangeShapeType="1"/>
          </p:cNvSpPr>
          <p:nvPr/>
        </p:nvSpPr>
        <p:spPr bwMode="auto">
          <a:xfrm>
            <a:off x="2714625" y="5572125"/>
            <a:ext cx="2143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r>
              <a:rPr lang="kk-KZ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Қамбар ата</a:t>
            </a:r>
            <a:endParaRPr lang="kk-KZ" sz="3600" b="1" dirty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5369" name="WordArt 6"/>
          <p:cNvSpPr>
            <a:spLocks noChangeArrowheads="1" noChangeShapeType="1" noTextEdit="1"/>
          </p:cNvSpPr>
          <p:nvPr/>
        </p:nvSpPr>
        <p:spPr bwMode="auto">
          <a:xfrm>
            <a:off x="6357938" y="5429250"/>
            <a:ext cx="2287587" cy="642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Arial"/>
                <a:cs typeface="Arial"/>
              </a:rPr>
              <a:t> Ойсыл қара</a:t>
            </a:r>
          </a:p>
        </p:txBody>
      </p:sp>
      <p:sp>
        <p:nvSpPr>
          <p:cNvPr id="15370" name="Заголовок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7772400" cy="1000125"/>
          </a:xfrm>
        </p:spPr>
        <p:txBody>
          <a:bodyPr/>
          <a:lstStyle/>
          <a:p>
            <a:pPr algn="ctr" eaLnBrk="1" hangingPunct="1"/>
            <a:r>
              <a:rPr lang="kk-KZ" smtClean="0"/>
              <a:t>Төрт түліктің пірлері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71600" y="0"/>
            <a:ext cx="66247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Сәйкестендіру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1214438"/>
            <a:ext cx="764381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Берілген суреттерге зер сал. Қай түлік қай                  жерді қалайды, соны сәйкестендіру.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8" name="Picture 3" descr="C:\Users\admin\Desktop\у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000375"/>
            <a:ext cx="813593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admin\Desktop\iт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071688"/>
            <a:ext cx="8731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4" descr="C:\Users\admin\Desktop\defaul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071688"/>
            <a:ext cx="10080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5" descr="C:\Users\admin\Desktop\жылқы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3125"/>
            <a:ext cx="9366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6" descr="C:\Users\admin\Desktop\def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2143125"/>
            <a:ext cx="863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k-KZ" dirty="0" smtClean="0"/>
              <a:t>    </a:t>
            </a:r>
            <a:r>
              <a:rPr lang="en-US" dirty="0" smtClean="0"/>
              <a:t>VII</a:t>
            </a:r>
            <a:r>
              <a:rPr lang="kk-KZ" dirty="0" smtClean="0"/>
              <a:t>.Сабақты қорытындылау.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50" y="1428750"/>
            <a:ext cx="7572375" cy="49101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kk-KZ" dirty="0" smtClean="0"/>
              <a:t>Қорытындылауға арналған тест сұрақтары.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</a:rPr>
              <a:t>1.Ерні “жып – жымыр” деген қай төлге айтылған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k-KZ" sz="2400" dirty="0" smtClean="0"/>
              <a:t>А)Лақ    В)Бұзау   С)Құлын   Д)Қозы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</a:rPr>
              <a:t>2.Қойдың төлі қалай аталады?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k-KZ" sz="2400" dirty="0" smtClean="0"/>
              <a:t>А)Лақ    В)Бұзау   С)Құлын   Д)Қозы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</a:rPr>
              <a:t>3. Жылқының төлі қалай аталады?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k-KZ" sz="2400" dirty="0" smtClean="0"/>
              <a:t>А)Лақ    В)Бұзау   С)Құлын   Д)Қозы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4.”Маң – маң басқан маң басқан,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Шудаларын шаң басқан” не?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k-KZ" sz="2800" dirty="0" smtClean="0"/>
              <a:t>А)Сиыр   В)Жылқы   С)Түйе   Д)Қой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4" name="Picture 2" descr="C:\Documents and Settings\Loner\Мои документы\Мои рисунки\f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571876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1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VIII</a:t>
            </a:r>
            <a:r>
              <a:rPr lang="kk-KZ" smtClean="0"/>
              <a:t>. Үйге тапсырма беру.</a:t>
            </a:r>
            <a:br>
              <a:rPr lang="kk-KZ" smtClean="0"/>
            </a:b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71580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kk-KZ" dirty="0" smtClean="0"/>
              <a:t>1.Мәтінді оқу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dirty="0" smtClean="0"/>
              <a:t>2.Төрт түлік туралы мақал – мәтелдер жаттау.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dirty="0" smtClean="0"/>
              <a:t>3. Төрт түлік туралы әңгіме жазу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dirty="0" smtClean="0"/>
              <a:t>Бағалау</a:t>
            </a:r>
            <a:endParaRPr lang="ru-RU" dirty="0" smtClean="0"/>
          </a:p>
        </p:txBody>
      </p:sp>
      <p:pic>
        <p:nvPicPr>
          <p:cNvPr id="4" name="Picture 56" descr="MCj04166460000[1]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3500430" y="3214686"/>
            <a:ext cx="22145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60350"/>
            <a:ext cx="40671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79388" y="5300663"/>
            <a:ext cx="8856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5400" i="1">
                <a:solidFill>
                  <a:srgbClr val="EA0000"/>
                </a:solidFill>
                <a:latin typeface="Century Schoolbook" pitchFamily="18" charset="0"/>
              </a:rPr>
              <a:t>Назарларыңызға рахмет!</a:t>
            </a:r>
            <a:endParaRPr lang="ru-RU" sz="5400" i="1">
              <a:solidFill>
                <a:srgbClr val="EA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38" y="285750"/>
            <a:ext cx="7472362" cy="17859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chemeClr val="tx1"/>
                </a:solidFill>
              </a:rPr>
              <a:t>  Сабақтың мақсаты:                             </a:t>
            </a:r>
            <a:r>
              <a:rPr lang="kk-KZ" sz="3100" dirty="0" smtClean="0">
                <a:solidFill>
                  <a:schemeClr val="tx1"/>
                </a:solidFill>
              </a:rPr>
              <a:t>Білімділігі: </a:t>
            </a:r>
            <a:r>
              <a:rPr lang="kk-KZ" sz="2700" dirty="0" smtClean="0">
                <a:solidFill>
                  <a:schemeClr val="accent4">
                    <a:lumMod val="50000"/>
                  </a:schemeClr>
                </a:solidFill>
              </a:rPr>
              <a:t>Оқушылардың төрт түлік туралы      ұғымдарын тереңдетутөрт түлік малдың                           ерекшелігіне тоқталу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928688" y="1928813"/>
            <a:ext cx="7286625" cy="3429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kk-KZ" sz="3200" dirty="0" smtClean="0"/>
              <a:t>   Тәрбиелілігі: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Оқушыларды төрт түлікке деген құрметке, еңбек сүйгіштікке тәрбиелеу.                 </a:t>
            </a:r>
            <a:r>
              <a:rPr lang="kk-KZ" sz="3000" dirty="0" smtClean="0"/>
              <a:t>Дамытушылығы: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Оқушылардың мәнерлеп оқу дағдыларын дамыту, тіл байлығын, ой –өрісін кеңейтіп, шығармашылық қабілетін дамыту, сауатты жазуға, мәдениетті сөйлеуге дағдыландыру.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kk-KZ" sz="3000" dirty="0" smtClean="0"/>
              <a:t>Көрнекілігі: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интерактивті тақта суреттер, слайд.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Loner\Мои документы\Мои рисунки\f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286388"/>
            <a:ext cx="12858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Loner\Мои документы\Мои рисунки\f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786322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Loner\Мои документы\Мои рисунки\f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643554"/>
            <a:ext cx="1285884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642938"/>
            <a:ext cx="7772400" cy="1500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/>
              <a:t>Сабақтың барысы:</a:t>
            </a:r>
            <a:br>
              <a:rPr lang="kk-KZ" dirty="0" smtClean="0"/>
            </a:br>
            <a:r>
              <a:rPr lang="en-US" dirty="0" smtClean="0"/>
              <a:t>I</a:t>
            </a:r>
            <a:r>
              <a:rPr lang="kk-KZ" dirty="0" smtClean="0"/>
              <a:t>. Ұйымдастыру кезеңі</a:t>
            </a:r>
            <a:br>
              <a:rPr lang="kk-KZ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14400" y="1500188"/>
            <a:ext cx="6729413" cy="1071562"/>
          </a:xfrm>
        </p:spPr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kk-KZ" dirty="0" smtClean="0">
                <a:solidFill>
                  <a:srgbClr val="FF33CC"/>
                </a:solidFill>
              </a:rPr>
              <a:t>  </a:t>
            </a:r>
            <a:r>
              <a:rPr lang="kk-KZ" sz="4000" dirty="0" smtClean="0">
                <a:solidFill>
                  <a:srgbClr val="FF33CC"/>
                </a:solidFill>
              </a:rPr>
              <a:t>Психологиялық сәт</a:t>
            </a:r>
            <a:endParaRPr lang="kk-KZ" sz="3200" dirty="0" smtClean="0">
              <a:solidFill>
                <a:srgbClr val="FF33CC"/>
              </a:solidFill>
            </a:endParaRPr>
          </a:p>
        </p:txBody>
      </p:sp>
      <p:sp>
        <p:nvSpPr>
          <p:cNvPr id="8196" name="Содержимое 2"/>
          <p:cNvSpPr>
            <a:spLocks noGrp="1"/>
          </p:cNvSpPr>
          <p:nvPr>
            <p:ph sz="quarter" idx="2"/>
          </p:nvPr>
        </p:nvSpPr>
        <p:spPr>
          <a:xfrm>
            <a:off x="914400" y="2571750"/>
            <a:ext cx="8086725" cy="3562350"/>
          </a:xfrm>
        </p:spPr>
        <p:txBody>
          <a:bodyPr/>
          <a:lstStyle/>
          <a:p>
            <a:pPr eaLnBrk="1" hangingPunct="1"/>
            <a:r>
              <a:rPr lang="kk-KZ" sz="3200" smtClean="0">
                <a:solidFill>
                  <a:srgbClr val="FFFF00"/>
                </a:solidFill>
              </a:rPr>
              <a:t>Біз бақытты баламыз!  </a:t>
            </a:r>
          </a:p>
          <a:p>
            <a:pPr eaLnBrk="1" hangingPunct="1"/>
            <a:r>
              <a:rPr lang="kk-KZ" sz="3200" smtClean="0">
                <a:solidFill>
                  <a:srgbClr val="FFFF00"/>
                </a:solidFill>
              </a:rPr>
              <a:t>Биікке қанат қағамыз</a:t>
            </a:r>
          </a:p>
          <a:p>
            <a:pPr eaLnBrk="1" hangingPunct="1"/>
            <a:r>
              <a:rPr lang="kk-KZ" sz="3200" smtClean="0">
                <a:solidFill>
                  <a:srgbClr val="FFFF00"/>
                </a:solidFill>
              </a:rPr>
              <a:t>Болашаққа талпынып,</a:t>
            </a:r>
          </a:p>
          <a:p>
            <a:pPr eaLnBrk="1" hangingPunct="1"/>
            <a:r>
              <a:rPr lang="kk-KZ" sz="3200" smtClean="0">
                <a:solidFill>
                  <a:srgbClr val="FFFF00"/>
                </a:solidFill>
              </a:rPr>
              <a:t>Оттай лаулап жанамыз.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6" name="Picture 56" descr="MCj04166460000[1]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6643702" y="3000372"/>
            <a:ext cx="22145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kk-KZ" sz="2800" dirty="0" smtClean="0">
                <a:solidFill>
                  <a:srgbClr val="3333FF"/>
                </a:solidFill>
              </a:rPr>
              <a:t> Өткенді пысықтау сұрақтарын беру.              Қызығушылығын ояту. Жұмбақ шешу.</a:t>
            </a:r>
            <a:endParaRPr lang="ru-RU" sz="2800" dirty="0" smtClean="0">
              <a:solidFill>
                <a:srgbClr val="3333FF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2"/>
          </p:nvPr>
        </p:nvSpPr>
        <p:spPr>
          <a:xfrm>
            <a:off x="914400" y="1571625"/>
            <a:ext cx="7586663" cy="456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kk-KZ" smtClean="0">
                <a:solidFill>
                  <a:srgbClr val="8DFB85"/>
                </a:solidFill>
              </a:rPr>
              <a:t>1.  Кішкентай ғана бойы бар.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mtClean="0">
                <a:solidFill>
                  <a:srgbClr val="8DFB85"/>
                </a:solidFill>
              </a:rPr>
              <a:t>     Айналдыра киген тоны бар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mtClean="0">
                <a:solidFill>
                  <a:srgbClr val="8DFB85"/>
                </a:solidFill>
              </a:rPr>
              <a:t>2.Көкке шаншып құйрығын,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mtClean="0">
                <a:solidFill>
                  <a:srgbClr val="8DFB85"/>
                </a:solidFill>
              </a:rPr>
              <a:t>    Келеді шауып жүйрігім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mtClean="0">
                <a:solidFill>
                  <a:srgbClr val="8DFB85"/>
                </a:solidFill>
              </a:rPr>
              <a:t>3. Екі айнасы бар, екі найзасы бар,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mtClean="0">
                <a:solidFill>
                  <a:srgbClr val="8DFB85"/>
                </a:solidFill>
              </a:rPr>
              <a:t>    Бір сыпыртқысы бар.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mtClean="0">
                <a:solidFill>
                  <a:srgbClr val="8DFB85"/>
                </a:solidFill>
              </a:rPr>
              <a:t>4.Иір – иір денесі, сахараның кемесі,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mtClean="0">
                <a:solidFill>
                  <a:srgbClr val="8DFB85"/>
                </a:solidFill>
              </a:rPr>
              <a:t>Ащы шөптер тамағы, шөлге шыдап бағады.</a:t>
            </a:r>
          </a:p>
          <a:p>
            <a:pPr eaLnBrk="1" hangingPunct="1">
              <a:buFont typeface="Wingdings 2" pitchFamily="18" charset="2"/>
              <a:buNone/>
            </a:pPr>
            <a:endParaRPr lang="kk-KZ" smtClean="0">
              <a:solidFill>
                <a:srgbClr val="8DFB85"/>
              </a:solidFill>
            </a:endParaRPr>
          </a:p>
        </p:txBody>
      </p:sp>
      <p:pic>
        <p:nvPicPr>
          <p:cNvPr id="4" name="Picture 4" descr="C:\Documents and Settings\Loner\Мои документы\Мои рисунки\f1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643446"/>
            <a:ext cx="1571636" cy="19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" y="857232"/>
            <a:ext cx="7215187" cy="22145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7030A0"/>
                </a:solidFill>
              </a:rPr>
              <a:t/>
            </a:r>
            <a:br>
              <a:rPr lang="kk-KZ" dirty="0" smtClean="0">
                <a:solidFill>
                  <a:srgbClr val="7030A0"/>
                </a:solidFill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b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kk-KZ" sz="3200" dirty="0" smtClean="0">
                <a:solidFill>
                  <a:srgbClr val="7030A0"/>
                </a:solidFill>
                <a:cs typeface="Times New Roman" pitchFamily="18" charset="0"/>
              </a:rPr>
              <a:t>ІІ. “Кубизм” әдісі бойынша үй тапсырмасын</a:t>
            </a:r>
            <a:r>
              <a:rPr lang="kk-KZ" sz="3200" dirty="0" smtClean="0">
                <a:solidFill>
                  <a:srgbClr val="7030A0"/>
                </a:solidFill>
              </a:rPr>
              <a:t> тексеру.</a:t>
            </a:r>
            <a:br>
              <a:rPr lang="kk-KZ" sz="3200" dirty="0" smtClean="0">
                <a:solidFill>
                  <a:srgbClr val="7030A0"/>
                </a:solidFill>
              </a:rPr>
            </a:br>
            <a:r>
              <a:rPr lang="kk-KZ" sz="3200" dirty="0" smtClean="0">
                <a:solidFill>
                  <a:srgbClr val="7030A0"/>
                </a:solidFill>
              </a:rPr>
              <a:t> “Түйе” өлеңін жатқа айту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3143248"/>
            <a:ext cx="8572500" cy="29289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k-KZ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1.Түйенің төлін қалай атайды? Сүтін ше?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k-KZ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2.Түйенің жүрісі туралы не деуге болады?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k-KZ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3.Шудасы туралы ше?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k-KZ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4.Түйе қандай шөпті жақсы көреді?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k-KZ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5.Түйенің пайдасы қандай?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k-KZ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6.Түй жүнінен істелетін бұйымдар?</a:t>
            </a:r>
            <a:endParaRPr lang="ru-RU" sz="3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9" descr="кун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7578">
            <a:off x="1689650" y="109493"/>
            <a:ext cx="2761168" cy="136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9" descr="кун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22025">
            <a:off x="6276207" y="4355772"/>
            <a:ext cx="2625891" cy="166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9" descr="кун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22025">
            <a:off x="6276208" y="4355771"/>
            <a:ext cx="2625891" cy="166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9"/>
          <p:cNvSpPr>
            <a:spLocks noGrp="1"/>
          </p:cNvSpPr>
          <p:nvPr>
            <p:ph type="title"/>
          </p:nvPr>
        </p:nvSpPr>
        <p:spPr>
          <a:xfrm>
            <a:off x="928688" y="571500"/>
            <a:ext cx="7758112" cy="1357313"/>
          </a:xfrm>
        </p:spPr>
        <p:txBody>
          <a:bodyPr>
            <a:noAutofit/>
          </a:bodyPr>
          <a:lstStyle/>
          <a:p>
            <a:pPr algn="ctr" eaLnBrk="1" hangingPunct="1"/>
            <a:r>
              <a:rPr lang="kk-KZ" sz="3000" dirty="0" smtClean="0"/>
              <a:t>ІІІ Жаңа сабақ</a:t>
            </a:r>
            <a:br>
              <a:rPr lang="kk-KZ" sz="3000" dirty="0" smtClean="0"/>
            </a:br>
            <a:r>
              <a:rPr lang="kk-KZ" sz="3000" dirty="0" smtClean="0"/>
              <a:t>Сабақтың тақырыбы:   Төрт түліктің кеңесі </a:t>
            </a:r>
            <a:endParaRPr lang="ru-RU" sz="3000" dirty="0" smtClean="0"/>
          </a:p>
        </p:txBody>
      </p:sp>
      <p:pic>
        <p:nvPicPr>
          <p:cNvPr id="6147" name="Picture 11" descr="http://fotozveri.ru/loshad/16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000250"/>
            <a:ext cx="3714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 descr="http://i946.photobucket.com/albums/ad306/michman_zavalin/verblu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143375"/>
            <a:ext cx="3786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http://kazniizhik.kz/images/materials/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000250"/>
            <a:ext cx="3643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7" descr="http://newslex.ru/uploads/posts/2012-11/1353446965_837114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114800"/>
            <a:ext cx="364331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4400" y="1071545"/>
            <a:ext cx="7772400" cy="78582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en-US" dirty="0" smtClean="0"/>
              <a:t>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                                                                      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1857375"/>
            <a:ext cx="8143875" cy="264319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k-KZ" sz="2500" b="1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Оқып түсіндіру</a:t>
            </a:r>
          </a:p>
          <a:p>
            <a:pPr eaLnBrk="1" hangingPunct="1">
              <a:buFontTx/>
              <a:buNone/>
            </a:pPr>
            <a:r>
              <a:rPr lang="kk-KZ" sz="2500" b="1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1.Мәтінді оқушыларға оқыту.</a:t>
            </a:r>
          </a:p>
          <a:p>
            <a:pPr eaLnBrk="1" hangingPunct="1">
              <a:buFontTx/>
              <a:buNone/>
            </a:pPr>
            <a:r>
              <a:rPr lang="kk-KZ" sz="2500" b="1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2. Мазмұнын сұрау.</a:t>
            </a:r>
          </a:p>
          <a:p>
            <a:pPr eaLnBrk="1" hangingPunct="1">
              <a:buFontTx/>
              <a:buNone/>
            </a:pPr>
            <a:r>
              <a:rPr lang="kk-KZ" sz="2500" b="1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3. Рөлге бөліп оқыту. </a:t>
            </a:r>
          </a:p>
          <a:p>
            <a:pPr eaLnBrk="1" hangingPunct="1">
              <a:buFontTx/>
              <a:buNone/>
            </a:pPr>
            <a:endParaRPr lang="kk-KZ" sz="2500" b="1" smtClean="0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kk-KZ" b="1" smtClean="0">
              <a:solidFill>
                <a:srgbClr val="FFFF00"/>
              </a:solidFill>
              <a:latin typeface="KZ Taurus" pitchFamily="2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500" smtClean="0">
              <a:solidFill>
                <a:srgbClr val="3333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1267" name="WordArt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14818"/>
            <a:ext cx="2859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Месяц 5"/>
          <p:cNvSpPr/>
          <p:nvPr/>
        </p:nvSpPr>
        <p:spPr>
          <a:xfrm rot="9732736">
            <a:off x="8001024" y="357166"/>
            <a:ext cx="457200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Documents and Settings\Loner\Мои документы\Мои рисунки\f1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857628"/>
            <a:ext cx="1571636" cy="19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9" descr="кун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22025">
            <a:off x="2027821" y="4141456"/>
            <a:ext cx="2625891" cy="166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dvAuto="8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28688" y="1000108"/>
            <a:ext cx="7772400" cy="135732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                                                                   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                                                         </a:t>
            </a:r>
            <a:r>
              <a:rPr lang="en-US" dirty="0" smtClean="0"/>
              <a:t> IV</a:t>
            </a:r>
            <a:r>
              <a:rPr lang="kk-KZ" dirty="0" smtClean="0"/>
              <a:t>.“Қалағаныңды ал” ойыны</a:t>
            </a:r>
            <a:br>
              <a:rPr lang="kk-KZ" dirty="0" smtClean="0"/>
            </a:b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643182"/>
            <a:ext cx="7658100" cy="337661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kk-KZ" dirty="0" smtClean="0"/>
              <a:t>1.Жылқы атасы қалай аталады?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dirty="0" smtClean="0"/>
              <a:t>2.Түйе үстіндегі тау сияқты денесі қалай аталады?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dirty="0" smtClean="0"/>
              <a:t>3.Сиыр сүтінен қандай тағам жасалады?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dirty="0" smtClean="0"/>
              <a:t>4.Малдың төлдегендегі алғашқы сүті қалай аталады?</a:t>
            </a:r>
            <a:endParaRPr lang="ru-RU" dirty="0" smtClean="0"/>
          </a:p>
        </p:txBody>
      </p:sp>
      <p:pic>
        <p:nvPicPr>
          <p:cNvPr id="4" name="Picture 2" descr="C:\Documents and Settings\Loner\Мои документы\Мои рисунки\f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16" y="4572008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Loner\Мои документы\Мои рисунки\f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Loner\Мои документы\Мои рисунки\f1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714488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72074"/>
            <a:ext cx="29289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15001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                                                                                                  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Сергіту сәті</a:t>
            </a:r>
            <a:br>
              <a:rPr lang="kk-KZ" dirty="0" smtClean="0"/>
            </a:br>
            <a:endParaRPr lang="ru-RU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928934"/>
            <a:ext cx="7729538" cy="3090866"/>
          </a:xfrm>
        </p:spPr>
        <p:txBody>
          <a:bodyPr/>
          <a:lstStyle/>
          <a:p>
            <a:pPr eaLnBrk="1" hangingPunct="1"/>
            <a:r>
              <a:rPr lang="kk-KZ" sz="3200" dirty="0" smtClean="0"/>
              <a:t>Менің халім тамаша</a:t>
            </a:r>
            <a:r>
              <a:rPr lang="ru-RU" sz="3200" dirty="0" smtClean="0"/>
              <a:t>!</a:t>
            </a:r>
          </a:p>
          <a:p>
            <a:pPr eaLnBrk="1" hangingPunct="1"/>
            <a:r>
              <a:rPr lang="kk-KZ" sz="3200" dirty="0" smtClean="0"/>
              <a:t>Сіздікі де тамаша!</a:t>
            </a:r>
          </a:p>
          <a:p>
            <a:pPr eaLnBrk="1" hangingPunct="1"/>
            <a:r>
              <a:rPr lang="kk-KZ" sz="3200" dirty="0" smtClean="0"/>
              <a:t>Оның халі жақсы ма?</a:t>
            </a:r>
          </a:p>
          <a:p>
            <a:pPr eaLnBrk="1" hangingPunct="1"/>
            <a:r>
              <a:rPr lang="kk-KZ" sz="3200" dirty="0" smtClean="0"/>
              <a:t>Барлығы да тамаша!</a:t>
            </a:r>
          </a:p>
        </p:txBody>
      </p:sp>
      <p:pic>
        <p:nvPicPr>
          <p:cNvPr id="4" name="Picture 7" descr="C:\Documents and Settings\Loner\Мои документы\Мои рисунки\4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286388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Loner\Мои документы\Мои рисунки\4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714356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Loner\Мои документы\Мои рисунки\4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Loner\Мои документы\Мои рисунки\f1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571744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D34817"/>
      </a:dk1>
      <a:lt1>
        <a:srgbClr val="F4B29B"/>
      </a:lt1>
      <a:dk2>
        <a:srgbClr val="D34817"/>
      </a:dk2>
      <a:lt2>
        <a:srgbClr val="FFD147"/>
      </a:lt2>
      <a:accent1>
        <a:srgbClr val="855D5D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412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С.Көбеев атындағы №56 жалпы орта мектебі</vt:lpstr>
      <vt:lpstr>  Сабақтың мақсаты:                             Білімділігі: Оқушылардың төрт түлік туралы      ұғымдарын тереңдетутөрт түлік малдың                           ерекшелігіне тоқталу </vt:lpstr>
      <vt:lpstr>Сабақтың барысы: I. Ұйымдастыру кезеңі   </vt:lpstr>
      <vt:lpstr> Өткенді пысықтау сұрақтарын беру.              Қызығушылығын ояту. Жұмбақ шешу.</vt:lpstr>
      <vt:lpstr>                                           ІІ. “Кубизм” әдісі бойынша үй тапсырмасын тексеру.  “Түйе” өлеңін жатқа айту</vt:lpstr>
      <vt:lpstr>ІІІ Жаңа сабақ Сабақтың тақырыбы:   Төрт түліктің кеңесі </vt:lpstr>
      <vt:lpstr>                                                                               </vt:lpstr>
      <vt:lpstr>                                                                                                                                   IV.“Қалағаныңды ал” ойыны </vt:lpstr>
      <vt:lpstr>                                                                                                          Сергіту сәті </vt:lpstr>
      <vt:lpstr>V.Дәптермен жұмыс. Мәтіннен төмендегі сөздердің мағынасын ашатын тіркестерді дәптеріңе теріп жаз.</vt:lpstr>
      <vt:lpstr>Төрт түліктің пірлері</vt:lpstr>
      <vt:lpstr>Слайд 12</vt:lpstr>
      <vt:lpstr>    VII.Сабақты қорытындылау.</vt:lpstr>
      <vt:lpstr>VIII. Үйге тапсырма беру.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Сабақтың мақсаты:                             Білімділігі: Оқушылардың төрт түлік туралы      ұғымдарын тереңдетутөрт түлік малдың                           ерекшелігіне тоқталу </dc:title>
  <dc:creator>Maksat</dc:creator>
  <cp:lastModifiedBy>USSER</cp:lastModifiedBy>
  <cp:revision>8</cp:revision>
  <dcterms:created xsi:type="dcterms:W3CDTF">2015-10-19T08:35:00Z</dcterms:created>
  <dcterms:modified xsi:type="dcterms:W3CDTF">2019-03-10T13:46:46Z</dcterms:modified>
</cp:coreProperties>
</file>