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75" r:id="rId2"/>
    <p:sldId id="276" r:id="rId3"/>
    <p:sldId id="260" r:id="rId4"/>
    <p:sldId id="261" r:id="rId5"/>
    <p:sldId id="262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38896"/>
          </a:xfrm>
        </p:spPr>
        <p:txBody>
          <a:bodyPr>
            <a:normAutofit/>
          </a:bodyPr>
          <a:lstStyle/>
          <a:p>
            <a:pPr algn="ctr"/>
            <a:r>
              <a:rPr lang="kk-KZ" sz="2500" dirty="0" smtClean="0">
                <a:latin typeface="Times New Roman" pitchFamily="18" charset="0"/>
                <a:cs typeface="Times New Roman" pitchFamily="18" charset="0"/>
              </a:rPr>
              <a:t>С.Көбеев атындағы №56 жалпы орта мектебі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8115328" cy="1288000"/>
          </a:xfrm>
        </p:spPr>
        <p:txBody>
          <a:bodyPr/>
          <a:lstStyle/>
          <a:p>
            <a:pPr algn="ctr"/>
            <a:r>
              <a:rPr lang="kk-KZ" sz="4500" dirty="0" smtClean="0"/>
              <a:t>Төрт    түліктің    кеңесі</a:t>
            </a:r>
            <a:endParaRPr lang="ru-RU" sz="45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4786322"/>
            <a:ext cx="4041775" cy="15739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dirty="0" smtClean="0"/>
              <a:t>Бастауыш сынып мұғалімі  Джусупова К.Ж.</a:t>
            </a:r>
          </a:p>
          <a:p>
            <a:pPr>
              <a:buNone/>
            </a:pPr>
            <a:r>
              <a:rPr lang="kk-KZ" dirty="0" smtClean="0"/>
              <a:t>2 </a:t>
            </a:r>
            <a:r>
              <a:rPr lang="ru-RU" dirty="0" smtClean="0"/>
              <a:t>«</a:t>
            </a:r>
            <a:r>
              <a:rPr lang="kk-KZ" dirty="0" smtClean="0"/>
              <a:t>б</a:t>
            </a:r>
            <a:r>
              <a:rPr lang="ru-RU" dirty="0" smtClean="0"/>
              <a:t>» </a:t>
            </a:r>
            <a:r>
              <a:rPr lang="ru-RU" dirty="0" err="1" smtClean="0"/>
              <a:t>сынып</a:t>
            </a:r>
            <a:endParaRPr lang="ru-RU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928688" y="142875"/>
            <a:ext cx="7772400" cy="157162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mtClean="0"/>
              <a:t>V</a:t>
            </a:r>
            <a:r>
              <a:rPr lang="kk-KZ" smtClean="0"/>
              <a:t>.Дәптермен жұмыс</a:t>
            </a:r>
            <a:r>
              <a:rPr lang="kk-KZ" sz="2000" smtClean="0"/>
              <a:t>.</a:t>
            </a:r>
            <a:br>
              <a:rPr lang="kk-KZ" sz="2000" smtClean="0"/>
            </a:br>
            <a:r>
              <a:rPr lang="kk-KZ" sz="2800" smtClean="0">
                <a:solidFill>
                  <a:srgbClr val="FF33CC"/>
                </a:solidFill>
              </a:rPr>
              <a:t>Мәтіннен төмендегі сөздердің мағынасын ашатын тіркестерді дәптеріңе теріп жаз.</a:t>
            </a:r>
            <a:endParaRPr lang="ru-RU" smtClean="0">
              <a:solidFill>
                <a:srgbClr val="FF33CC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000125" y="1785938"/>
          <a:ext cx="7800976" cy="3195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0488"/>
                <a:gridCol w="3900488"/>
              </a:tblGrid>
              <a:tr h="639129">
                <a:tc>
                  <a:txBody>
                    <a:bodyPr/>
                    <a:lstStyle/>
                    <a:p>
                      <a:r>
                        <a:rPr lang="kk-KZ" dirty="0" smtClean="0"/>
                        <a:t>Берілген</a:t>
                      </a:r>
                      <a:r>
                        <a:rPr lang="kk-KZ" baseline="0" dirty="0" smtClean="0"/>
                        <a:t> сөздер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Мәтіндегі осы сөздердің мәні</a:t>
                      </a:r>
                      <a:endParaRPr lang="ru-RU" dirty="0"/>
                    </a:p>
                  </a:txBody>
                  <a:tcPr/>
                </a:tc>
              </a:tr>
              <a:tr h="639129">
                <a:tc>
                  <a:txBody>
                    <a:bodyPr/>
                    <a:lstStyle/>
                    <a:p>
                      <a:r>
                        <a:rPr lang="kk-KZ" dirty="0" smtClean="0"/>
                        <a:t>1.Тұрмыс жағдай төмен адам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Кедей</a:t>
                      </a:r>
                      <a:endParaRPr lang="ru-RU" dirty="0"/>
                    </a:p>
                  </a:txBody>
                  <a:tcPr/>
                </a:tc>
              </a:tr>
              <a:tr h="639129">
                <a:tc>
                  <a:txBody>
                    <a:bodyPr/>
                    <a:lstStyle/>
                    <a:p>
                      <a:r>
                        <a:rPr lang="kk-KZ" dirty="0" smtClean="0"/>
                        <a:t>2.Еңбекқор адам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Бай</a:t>
                      </a:r>
                      <a:endParaRPr lang="ru-RU" dirty="0"/>
                    </a:p>
                  </a:txBody>
                  <a:tcPr/>
                </a:tc>
              </a:tr>
              <a:tr h="639129">
                <a:tc>
                  <a:txBody>
                    <a:bodyPr/>
                    <a:lstStyle/>
                    <a:p>
                      <a:r>
                        <a:rPr lang="kk-KZ" dirty="0" smtClean="0"/>
                        <a:t>3.Батыл,</a:t>
                      </a:r>
                      <a:r>
                        <a:rPr lang="kk-KZ" baseline="0" dirty="0" smtClean="0"/>
                        <a:t> өжет адам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Мықты, батыр</a:t>
                      </a:r>
                      <a:endParaRPr lang="ru-RU" dirty="0"/>
                    </a:p>
                  </a:txBody>
                  <a:tcPr/>
                </a:tc>
              </a:tr>
              <a:tr h="639129">
                <a:tc>
                  <a:txBody>
                    <a:bodyPr/>
                    <a:lstStyle/>
                    <a:p>
                      <a:r>
                        <a:rPr lang="kk-KZ" dirty="0" smtClean="0"/>
                        <a:t>4.Шаруасы жақсы, бай адам</a:t>
                      </a:r>
                      <a:r>
                        <a:rPr lang="kk-KZ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Еңбекқор адам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0" y="1143000"/>
            <a:ext cx="3143250" cy="2857500"/>
            <a:chOff x="357158" y="1857364"/>
            <a:chExt cx="4105275" cy="3960813"/>
          </a:xfrm>
        </p:grpSpPr>
        <p:sp>
          <p:nvSpPr>
            <p:cNvPr id="15374" name="AutoShape 4"/>
            <p:cNvSpPr>
              <a:spLocks noChangeArrowheads="1"/>
            </p:cNvSpPr>
            <p:nvPr/>
          </p:nvSpPr>
          <p:spPr bwMode="auto">
            <a:xfrm>
              <a:off x="357158" y="1857364"/>
              <a:ext cx="4105275" cy="3960813"/>
            </a:xfrm>
            <a:prstGeom prst="star24">
              <a:avLst>
                <a:gd name="adj" fmla="val 37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5375" name="Picture 5" descr="сканирование007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85852" y="2714620"/>
              <a:ext cx="2286016" cy="1602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Прямоугольник 8"/>
            <p:cNvSpPr/>
            <p:nvPr/>
          </p:nvSpPr>
          <p:spPr>
            <a:xfrm>
              <a:off x="1214414" y="4429132"/>
              <a:ext cx="2428892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kk-KZ" sz="2800" b="1" spc="50" dirty="0">
                  <a:ln w="12700" cmpd="sng">
                    <a:solidFill>
                      <a:schemeClr val="accent6">
                        <a:satMod val="120000"/>
                        <a:shade val="80000"/>
                      </a:schemeClr>
                    </a:solidFill>
                    <a:prstDash val="solid"/>
                  </a:ln>
                  <a:solidFill>
                    <a:srgbClr val="3333FF"/>
                  </a:solidFill>
                  <a:effectLst>
                    <a:glow rad="53100">
                      <a:schemeClr val="accent6">
                        <a:satMod val="180000"/>
                        <a:alpha val="30000"/>
                      </a:schemeClr>
                    </a:glow>
                  </a:effectLst>
                </a:rPr>
                <a:t>Шопан ата</a:t>
              </a:r>
              <a:endParaRPr lang="ru-RU" sz="2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3333FF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endParaRPr>
            </a:p>
          </p:txBody>
        </p:sp>
      </p:grpSp>
      <p:grpSp>
        <p:nvGrpSpPr>
          <p:cNvPr id="3" name="Группа 6"/>
          <p:cNvGrpSpPr>
            <a:grpSpLocks/>
          </p:cNvGrpSpPr>
          <p:nvPr/>
        </p:nvGrpSpPr>
        <p:grpSpPr bwMode="auto">
          <a:xfrm>
            <a:off x="4214813" y="1285875"/>
            <a:ext cx="2571750" cy="2357438"/>
            <a:chOff x="785786" y="2428868"/>
            <a:chExt cx="3529012" cy="2786082"/>
          </a:xfrm>
        </p:grpSpPr>
        <p:sp>
          <p:nvSpPr>
            <p:cNvPr id="15371" name="AutoShape 4"/>
            <p:cNvSpPr>
              <a:spLocks noChangeArrowheads="1"/>
            </p:cNvSpPr>
            <p:nvPr/>
          </p:nvSpPr>
          <p:spPr bwMode="auto">
            <a:xfrm>
              <a:off x="785786" y="2428868"/>
              <a:ext cx="3529012" cy="278608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57150" cmpd="thickThin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2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28728" y="4286256"/>
              <a:ext cx="2287588" cy="712788"/>
            </a:xfrm>
            <a:prstGeom prst="rect">
              <a:avLst/>
            </a:prstGeom>
          </p:spPr>
          <p:txBody>
            <a:bodyPr wrap="none" fromWordArt="1">
              <a:prstTxWarp prst="textDeflate">
                <a:avLst>
                  <a:gd name="adj" fmla="val 26227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CC00FF"/>
                  </a:solidFill>
                  <a:latin typeface="Arial"/>
                  <a:cs typeface="Arial"/>
                </a:rPr>
                <a:t> Зеңгі баба</a:t>
              </a:r>
            </a:p>
          </p:txBody>
        </p:sp>
        <p:pic>
          <p:nvPicPr>
            <p:cNvPr id="15373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42976" y="2571744"/>
              <a:ext cx="2873532" cy="1782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364" name="AutoShape 5"/>
          <p:cNvSpPr>
            <a:spLocks noChangeArrowheads="1"/>
          </p:cNvSpPr>
          <p:nvPr/>
        </p:nvSpPr>
        <p:spPr bwMode="auto">
          <a:xfrm>
            <a:off x="2143125" y="3500438"/>
            <a:ext cx="3286125" cy="3170237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57150" cmpd="thinThick">
            <a:solidFill>
              <a:srgbClr val="CC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536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25" y="4000500"/>
            <a:ext cx="214312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AutoShape 5"/>
          <p:cNvSpPr>
            <a:spLocks noChangeArrowheads="1"/>
          </p:cNvSpPr>
          <p:nvPr/>
        </p:nvSpPr>
        <p:spPr bwMode="auto">
          <a:xfrm>
            <a:off x="5827713" y="3357563"/>
            <a:ext cx="3316287" cy="3170237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57150" cmpd="thinThick">
            <a:solidFill>
              <a:srgbClr val="CC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5367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38" y="3929063"/>
            <a:ext cx="2286000" cy="15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 Box 7"/>
          <p:cNvSpPr txBox="1">
            <a:spLocks noChangeArrowheads="1" noChangeShapeType="1"/>
          </p:cNvSpPr>
          <p:nvPr/>
        </p:nvSpPr>
        <p:spPr bwMode="auto">
          <a:xfrm>
            <a:off x="2714625" y="5572125"/>
            <a:ext cx="2143125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algn="ctr">
              <a:defRPr/>
            </a:pPr>
            <a:r>
              <a:rPr lang="kk-KZ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Қамбар ата</a:t>
            </a:r>
            <a:endParaRPr lang="kk-KZ" sz="3600" b="1" dirty="0">
              <a:solidFill>
                <a:srgbClr val="3333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5369" name="WordArt 6"/>
          <p:cNvSpPr>
            <a:spLocks noChangeArrowheads="1" noChangeShapeType="1" noTextEdit="1"/>
          </p:cNvSpPr>
          <p:nvPr/>
        </p:nvSpPr>
        <p:spPr bwMode="auto">
          <a:xfrm>
            <a:off x="6357938" y="5429250"/>
            <a:ext cx="2287587" cy="6429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FF"/>
                </a:solidFill>
                <a:latin typeface="Arial"/>
                <a:cs typeface="Arial"/>
              </a:rPr>
              <a:t> Ойсыл қара</a:t>
            </a:r>
          </a:p>
        </p:txBody>
      </p:sp>
      <p:sp>
        <p:nvSpPr>
          <p:cNvPr id="15370" name="Заголовок 1"/>
          <p:cNvSpPr>
            <a:spLocks noGrp="1"/>
          </p:cNvSpPr>
          <p:nvPr>
            <p:ph type="title"/>
          </p:nvPr>
        </p:nvSpPr>
        <p:spPr>
          <a:xfrm>
            <a:off x="914400" y="142875"/>
            <a:ext cx="7772400" cy="1000125"/>
          </a:xfrm>
        </p:spPr>
        <p:txBody>
          <a:bodyPr/>
          <a:lstStyle/>
          <a:p>
            <a:pPr algn="ctr" eaLnBrk="1" hangingPunct="1"/>
            <a:r>
              <a:rPr lang="kk-KZ" smtClean="0"/>
              <a:t>Төрт түліктің пірлері</a:t>
            </a:r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971600" y="0"/>
            <a:ext cx="6624735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Сәйкестендіру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75" y="1214438"/>
            <a:ext cx="7643813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Берілген суреттерге зер сал. Қай түлік қай                  жерді қалайды, соны сәйкестендіру.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388" name="Picture 3" descr="C:\Users\admin\Desktop\уре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000375"/>
            <a:ext cx="8135938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" descr="C:\Users\admin\Desktop\iтү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38" y="2071688"/>
            <a:ext cx="873125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Рисунок 14" descr="C:\Users\admin\Desktop\default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50" y="2071688"/>
            <a:ext cx="1008063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Рисунок 15" descr="C:\Users\admin\Desktop\жылқы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2143125"/>
            <a:ext cx="936625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Рисунок 16" descr="C:\Users\admin\Desktop\defa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75" y="2143125"/>
            <a:ext cx="863600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kk-KZ" dirty="0" smtClean="0"/>
              <a:t>    </a:t>
            </a:r>
            <a:r>
              <a:rPr lang="en-US" dirty="0" smtClean="0"/>
              <a:t>VII</a:t>
            </a:r>
            <a:r>
              <a:rPr lang="kk-KZ" dirty="0" smtClean="0"/>
              <a:t>.Сабақты қорытындылау.</a:t>
            </a: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57250" y="1428750"/>
            <a:ext cx="7572375" cy="491013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  <a:defRPr/>
            </a:pPr>
            <a:r>
              <a:rPr lang="kk-KZ" dirty="0" smtClean="0"/>
              <a:t>Қорытындылауға арналған тест сұрақтары.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kk-KZ" sz="2400" dirty="0" smtClean="0">
                <a:solidFill>
                  <a:schemeClr val="accent1">
                    <a:lumMod val="50000"/>
                  </a:schemeClr>
                </a:solidFill>
              </a:rPr>
              <a:t>1.Ерні “жып – жымыр” деген қай төлге айтылған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kk-KZ" sz="2400" dirty="0" smtClean="0"/>
              <a:t>А)Лақ    В)Бұзау   С)Құлын   Д)Қозы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kk-KZ" sz="2400" dirty="0" smtClean="0">
                <a:solidFill>
                  <a:schemeClr val="accent1">
                    <a:lumMod val="50000"/>
                  </a:schemeClr>
                </a:solidFill>
              </a:rPr>
              <a:t>2.Қойдың төлі қалай аталады?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kk-KZ" sz="2400" dirty="0" smtClean="0"/>
              <a:t>А)Лақ    В)Бұзау   С)Құлын   Д)Қозы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kk-KZ" sz="2400" dirty="0" smtClean="0">
                <a:solidFill>
                  <a:schemeClr val="accent1">
                    <a:lumMod val="50000"/>
                  </a:schemeClr>
                </a:solidFill>
              </a:rPr>
              <a:t>3. Жылқының төлі қалай аталады?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kk-KZ" sz="2400" dirty="0" smtClean="0"/>
              <a:t>А)Лақ    В)Бұзау   С)Құлын   Д)Қозы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kk-KZ" dirty="0" smtClean="0">
                <a:solidFill>
                  <a:schemeClr val="accent1">
                    <a:lumMod val="50000"/>
                  </a:schemeClr>
                </a:solidFill>
              </a:rPr>
              <a:t>4.”Маң – маң басқан маң басқан, 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kk-KZ" dirty="0" smtClean="0">
                <a:solidFill>
                  <a:schemeClr val="accent1">
                    <a:lumMod val="50000"/>
                  </a:schemeClr>
                </a:solidFill>
              </a:rPr>
              <a:t>Шудаларын шаң басқан” не?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kk-KZ" sz="2800" dirty="0" smtClean="0"/>
              <a:t>А)Сиыр   В)Жылқы   С)Түйе   Д)Қой</a:t>
            </a:r>
          </a:p>
          <a:p>
            <a:pPr eaLnBrk="1" hangingPunct="1">
              <a:buFont typeface="Wingdings 2" pitchFamily="18" charset="2"/>
              <a:buNone/>
              <a:defRPr/>
            </a:pPr>
            <a:endParaRPr lang="ru-RU" dirty="0"/>
          </a:p>
        </p:txBody>
      </p:sp>
      <p:pic>
        <p:nvPicPr>
          <p:cNvPr id="4" name="Picture 2" descr="C:\Documents and Settings\Loner\Мои документы\Мои рисунки\f10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3571876"/>
            <a:ext cx="128588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511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VIII</a:t>
            </a:r>
            <a:r>
              <a:rPr lang="kk-KZ" smtClean="0"/>
              <a:t>. Үйге тапсырма беру.</a:t>
            </a:r>
            <a:br>
              <a:rPr lang="kk-KZ" smtClean="0"/>
            </a:br>
            <a:endParaRPr lang="ru-RU" smtClean="0"/>
          </a:p>
        </p:txBody>
      </p:sp>
      <p:sp>
        <p:nvSpPr>
          <p:cNvPr id="18435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447800"/>
            <a:ext cx="7158038" cy="4572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kk-KZ" dirty="0" smtClean="0"/>
              <a:t>1.Мәтінді оқу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dirty="0" smtClean="0"/>
              <a:t>2.Төрт түлік туралы мақал – мәтелдер жаттау.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dirty="0" smtClean="0"/>
              <a:t>3. Төрт түлік туралы әңгіме жазу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dirty="0" smtClean="0"/>
              <a:t>Бағалау</a:t>
            </a:r>
            <a:endParaRPr lang="ru-RU" dirty="0" smtClean="0"/>
          </a:p>
        </p:txBody>
      </p:sp>
      <p:pic>
        <p:nvPicPr>
          <p:cNvPr id="4" name="Picture 56" descr="MCj04166460000[1]"/>
          <p:cNvPicPr>
            <a:picLocks noChangeAspect="1" noChangeArrowheads="1"/>
          </p:cNvPicPr>
          <p:nvPr/>
        </p:nvPicPr>
        <p:blipFill>
          <a:blip r:embed="rId2" cstate="print">
            <a:lum bright="-12000"/>
          </a:blip>
          <a:srcRect/>
          <a:stretch>
            <a:fillRect/>
          </a:stretch>
        </p:blipFill>
        <p:spPr bwMode="auto">
          <a:xfrm>
            <a:off x="3500430" y="3214686"/>
            <a:ext cx="221457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260350"/>
            <a:ext cx="4067175" cy="526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 Box 5"/>
          <p:cNvSpPr txBox="1">
            <a:spLocks noChangeArrowheads="1"/>
          </p:cNvSpPr>
          <p:nvPr/>
        </p:nvSpPr>
        <p:spPr bwMode="auto">
          <a:xfrm>
            <a:off x="179388" y="5300663"/>
            <a:ext cx="88566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5400" i="1">
                <a:solidFill>
                  <a:srgbClr val="EA0000"/>
                </a:solidFill>
                <a:latin typeface="Century Schoolbook" pitchFamily="18" charset="0"/>
              </a:rPr>
              <a:t>Назарларыңызға рахмет!</a:t>
            </a:r>
            <a:endParaRPr lang="ru-RU" sz="5400" i="1">
              <a:solidFill>
                <a:srgbClr val="EA00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14438" y="285750"/>
            <a:ext cx="7472362" cy="17859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dirty="0" smtClean="0">
                <a:solidFill>
                  <a:schemeClr val="tx1"/>
                </a:solidFill>
              </a:rPr>
              <a:t>  Сабақтың мақсаты:                             </a:t>
            </a:r>
            <a:r>
              <a:rPr lang="kk-KZ" sz="3100" dirty="0" smtClean="0">
                <a:solidFill>
                  <a:schemeClr val="tx1"/>
                </a:solidFill>
              </a:rPr>
              <a:t>Білімділігі: </a:t>
            </a:r>
            <a:r>
              <a:rPr lang="kk-KZ" sz="2700" dirty="0" smtClean="0">
                <a:solidFill>
                  <a:schemeClr val="accent4">
                    <a:lumMod val="50000"/>
                  </a:schemeClr>
                </a:solidFill>
              </a:rPr>
              <a:t>Оқушылардың төрт түлік туралы      ұғымдарын тереңдетутөрт түлік малдың                           ерекшелігіне тоқталу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928688" y="1928813"/>
            <a:ext cx="7286625" cy="3429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kk-KZ" sz="3200" dirty="0" smtClean="0"/>
              <a:t>   Тәрбиелілігі:</a:t>
            </a:r>
            <a:r>
              <a:rPr lang="kk-KZ" dirty="0" smtClean="0">
                <a:solidFill>
                  <a:schemeClr val="accent1">
                    <a:lumMod val="50000"/>
                  </a:schemeClr>
                </a:solidFill>
              </a:rPr>
              <a:t>Оқушыларды төрт түлікке деген құрметке, еңбек сүйгіштікке тәрбиелеу.                 </a:t>
            </a:r>
            <a:r>
              <a:rPr lang="kk-KZ" sz="3000" dirty="0" smtClean="0"/>
              <a:t>Дамытушылығы:</a:t>
            </a:r>
            <a:r>
              <a:rPr lang="kk-KZ" dirty="0" smtClean="0">
                <a:solidFill>
                  <a:schemeClr val="accent1">
                    <a:lumMod val="50000"/>
                  </a:schemeClr>
                </a:solidFill>
              </a:rPr>
              <a:t>Оқушылардың мәнерлеп оқу дағдыларын дамыту, тіл байлығын, ой –өрісін кеңейтіп, шығармашылық қабілетін дамыту, сауатты жазуға, мәдениетті сөйлеуге дағдыландыру.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kk-KZ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kk-KZ" sz="3000" dirty="0" smtClean="0"/>
              <a:t>Көрнекілігі:</a:t>
            </a:r>
            <a:r>
              <a:rPr lang="kk-KZ" dirty="0" smtClean="0">
                <a:solidFill>
                  <a:schemeClr val="accent1">
                    <a:lumMod val="50000"/>
                  </a:schemeClr>
                </a:solidFill>
              </a:rPr>
              <a:t>интерактивті тақта суреттер, слайд.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 descr="C:\Documents and Settings\Loner\Мои документы\Мои рисунки\f10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5286388"/>
            <a:ext cx="128588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Loner\Мои документы\Мои рисунки\f10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4786322"/>
            <a:ext cx="128588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Documents and Settings\Loner\Мои документы\Мои рисунки\f10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643554"/>
            <a:ext cx="1285884" cy="1000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642938"/>
            <a:ext cx="7772400" cy="150018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dirty="0" smtClean="0"/>
              <a:t>Сабақтың барысы:</a:t>
            </a:r>
            <a:br>
              <a:rPr lang="kk-KZ" dirty="0" smtClean="0"/>
            </a:br>
            <a:r>
              <a:rPr lang="en-US" dirty="0" smtClean="0"/>
              <a:t>I</a:t>
            </a:r>
            <a:r>
              <a:rPr lang="kk-KZ" dirty="0" smtClean="0"/>
              <a:t>. Ұйымдастыру кезеңі</a:t>
            </a:r>
            <a:br>
              <a:rPr lang="kk-KZ" dirty="0" smtClean="0"/>
            </a:b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914400" y="1500188"/>
            <a:ext cx="6729413" cy="1071562"/>
          </a:xfrm>
        </p:spPr>
        <p:txBody>
          <a:bodyPr/>
          <a:lstStyle/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kk-KZ" dirty="0" smtClean="0">
                <a:solidFill>
                  <a:srgbClr val="FF33CC"/>
                </a:solidFill>
              </a:rPr>
              <a:t>  </a:t>
            </a:r>
            <a:r>
              <a:rPr lang="kk-KZ" sz="4000" dirty="0" smtClean="0">
                <a:solidFill>
                  <a:srgbClr val="FF33CC"/>
                </a:solidFill>
              </a:rPr>
              <a:t>Психологиялық сәт</a:t>
            </a:r>
            <a:endParaRPr lang="kk-KZ" sz="3200" dirty="0" smtClean="0">
              <a:solidFill>
                <a:srgbClr val="FF33CC"/>
              </a:solidFill>
            </a:endParaRPr>
          </a:p>
        </p:txBody>
      </p:sp>
      <p:sp>
        <p:nvSpPr>
          <p:cNvPr id="8196" name="Содержимое 2"/>
          <p:cNvSpPr>
            <a:spLocks noGrp="1"/>
          </p:cNvSpPr>
          <p:nvPr>
            <p:ph sz="quarter" idx="2"/>
          </p:nvPr>
        </p:nvSpPr>
        <p:spPr>
          <a:xfrm>
            <a:off x="914400" y="2571750"/>
            <a:ext cx="8086725" cy="3562350"/>
          </a:xfrm>
        </p:spPr>
        <p:txBody>
          <a:bodyPr/>
          <a:lstStyle/>
          <a:p>
            <a:pPr eaLnBrk="1" hangingPunct="1"/>
            <a:r>
              <a:rPr lang="kk-KZ" sz="3200" smtClean="0">
                <a:solidFill>
                  <a:srgbClr val="FFFF00"/>
                </a:solidFill>
              </a:rPr>
              <a:t>Біз бақытты баламыз!  </a:t>
            </a:r>
          </a:p>
          <a:p>
            <a:pPr eaLnBrk="1" hangingPunct="1"/>
            <a:r>
              <a:rPr lang="kk-KZ" sz="3200" smtClean="0">
                <a:solidFill>
                  <a:srgbClr val="FFFF00"/>
                </a:solidFill>
              </a:rPr>
              <a:t>Биікке қанат қағамыз</a:t>
            </a:r>
          </a:p>
          <a:p>
            <a:pPr eaLnBrk="1" hangingPunct="1"/>
            <a:r>
              <a:rPr lang="kk-KZ" sz="3200" smtClean="0">
                <a:solidFill>
                  <a:srgbClr val="FFFF00"/>
                </a:solidFill>
              </a:rPr>
              <a:t>Болашаққа талпынып,</a:t>
            </a:r>
          </a:p>
          <a:p>
            <a:pPr eaLnBrk="1" hangingPunct="1"/>
            <a:r>
              <a:rPr lang="kk-KZ" sz="3200" smtClean="0">
                <a:solidFill>
                  <a:srgbClr val="FFFF00"/>
                </a:solidFill>
              </a:rPr>
              <a:t>Оттай лаулап жанамыз.</a:t>
            </a:r>
            <a:endParaRPr lang="ru-RU" sz="3200" smtClean="0">
              <a:solidFill>
                <a:srgbClr val="FFFF00"/>
              </a:solidFill>
            </a:endParaRPr>
          </a:p>
        </p:txBody>
      </p:sp>
      <p:pic>
        <p:nvPicPr>
          <p:cNvPr id="6" name="Picture 56" descr="MCj04166460000[1]"/>
          <p:cNvPicPr>
            <a:picLocks noChangeAspect="1" noChangeArrowheads="1"/>
          </p:cNvPicPr>
          <p:nvPr/>
        </p:nvPicPr>
        <p:blipFill>
          <a:blip r:embed="rId2" cstate="print">
            <a:lum bright="-12000"/>
          </a:blip>
          <a:srcRect/>
          <a:stretch>
            <a:fillRect/>
          </a:stretch>
        </p:blipFill>
        <p:spPr bwMode="auto">
          <a:xfrm>
            <a:off x="6643702" y="3000372"/>
            <a:ext cx="221457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4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kk-KZ" sz="2800" dirty="0" smtClean="0">
                <a:solidFill>
                  <a:srgbClr val="3333FF"/>
                </a:solidFill>
              </a:rPr>
              <a:t> Өткенді пысықтау сұрақтарын беру.              Қызығушылығын ояту. Жұмбақ шешу.</a:t>
            </a:r>
            <a:endParaRPr lang="ru-RU" sz="2800" dirty="0" smtClean="0">
              <a:solidFill>
                <a:srgbClr val="3333FF"/>
              </a:solidFill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sz="quarter" idx="2"/>
          </p:nvPr>
        </p:nvSpPr>
        <p:spPr>
          <a:xfrm>
            <a:off x="914400" y="1571625"/>
            <a:ext cx="7586663" cy="456247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kk-KZ" smtClean="0">
                <a:solidFill>
                  <a:srgbClr val="8DFB85"/>
                </a:solidFill>
              </a:rPr>
              <a:t>1.  Кішкентай ғана бойы бар.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mtClean="0">
                <a:solidFill>
                  <a:srgbClr val="8DFB85"/>
                </a:solidFill>
              </a:rPr>
              <a:t>     Айналдыра киген тоны бар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mtClean="0">
                <a:solidFill>
                  <a:srgbClr val="8DFB85"/>
                </a:solidFill>
              </a:rPr>
              <a:t>2.Көкке шаншып құйрығын,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mtClean="0">
                <a:solidFill>
                  <a:srgbClr val="8DFB85"/>
                </a:solidFill>
              </a:rPr>
              <a:t>    Келеді шауып жүйрігім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mtClean="0">
                <a:solidFill>
                  <a:srgbClr val="8DFB85"/>
                </a:solidFill>
              </a:rPr>
              <a:t>3. Екі айнасы бар, екі найзасы бар,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mtClean="0">
                <a:solidFill>
                  <a:srgbClr val="8DFB85"/>
                </a:solidFill>
              </a:rPr>
              <a:t>    Бір сыпыртқысы бар.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mtClean="0">
                <a:solidFill>
                  <a:srgbClr val="8DFB85"/>
                </a:solidFill>
              </a:rPr>
              <a:t>4.Иір – иір денесі, сахараның кемесі,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mtClean="0">
                <a:solidFill>
                  <a:srgbClr val="8DFB85"/>
                </a:solidFill>
              </a:rPr>
              <a:t>Ащы шөптер тамағы, шөлге шыдап бағады.</a:t>
            </a:r>
          </a:p>
          <a:p>
            <a:pPr eaLnBrk="1" hangingPunct="1">
              <a:buFont typeface="Wingdings 2" pitchFamily="18" charset="2"/>
              <a:buNone/>
            </a:pPr>
            <a:endParaRPr lang="kk-KZ" smtClean="0">
              <a:solidFill>
                <a:srgbClr val="8DFB85"/>
              </a:solidFill>
            </a:endParaRPr>
          </a:p>
        </p:txBody>
      </p:sp>
      <p:pic>
        <p:nvPicPr>
          <p:cNvPr id="4" name="Picture 4" descr="C:\Documents and Settings\Loner\Мои документы\Мои рисунки\f12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4643446"/>
            <a:ext cx="1571636" cy="195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938" y="857232"/>
            <a:ext cx="7215187" cy="221457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7030A0"/>
                </a:solidFill>
              </a:rPr>
              <a:t/>
            </a:r>
            <a:br>
              <a:rPr lang="kk-KZ" dirty="0" smtClean="0">
                <a:solidFill>
                  <a:srgbClr val="7030A0"/>
                </a:solidFill>
              </a:rPr>
            </a:br>
            <a: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  <a:t> </a:t>
            </a:r>
            <a:b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</a:br>
            <a: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  <a:t/>
            </a:r>
            <a:b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</a:br>
            <a: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  <a:t/>
            </a:r>
            <a:b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</a:br>
            <a: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  <a:t/>
            </a:r>
            <a:b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</a:br>
            <a: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  <a:t/>
            </a:r>
            <a:b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</a:br>
            <a: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  <a:t/>
            </a:r>
            <a:b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</a:br>
            <a: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  <a:t/>
            </a:r>
            <a:b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</a:br>
            <a: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  <a:t/>
            </a:r>
            <a:b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</a:br>
            <a: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  <a:t/>
            </a:r>
            <a:b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</a:br>
            <a:r>
              <a:rPr lang="kk-KZ" sz="3200" dirty="0" smtClean="0">
                <a:solidFill>
                  <a:srgbClr val="7030A0"/>
                </a:solidFill>
                <a:cs typeface="Times New Roman" pitchFamily="18" charset="0"/>
              </a:rPr>
              <a:t>ІІ. “Кубизм” әдісі бойынша үй тапсырмасын</a:t>
            </a:r>
            <a:r>
              <a:rPr lang="kk-KZ" sz="3200" dirty="0" smtClean="0">
                <a:solidFill>
                  <a:srgbClr val="7030A0"/>
                </a:solidFill>
              </a:rPr>
              <a:t> тексеру.</a:t>
            </a:r>
            <a:br>
              <a:rPr lang="kk-KZ" sz="3200" dirty="0" smtClean="0">
                <a:solidFill>
                  <a:srgbClr val="7030A0"/>
                </a:solidFill>
              </a:rPr>
            </a:br>
            <a:r>
              <a:rPr lang="kk-KZ" sz="3200" dirty="0" smtClean="0">
                <a:solidFill>
                  <a:srgbClr val="7030A0"/>
                </a:solidFill>
              </a:rPr>
              <a:t> “Түйе” өлеңін жатқа айту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14313" y="3143248"/>
            <a:ext cx="8572500" cy="292894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kk-KZ" sz="3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1.Түйенің төлін қалай атайды? Сүтін ше?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kk-KZ" sz="3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2.Түйенің жүрісі туралы не деуге болады?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kk-KZ" sz="3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3.Шудасы туралы ше?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kk-KZ" sz="3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4.Түйе қандай шөпті жақсы көреді?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kk-KZ" sz="3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5.Түйенің пайдасы қандай?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kk-KZ" sz="3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6.Түй жүнінен істелетін бұйымдар?</a:t>
            </a:r>
            <a:endParaRPr lang="ru-RU" sz="3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19" descr="кун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17578">
            <a:off x="1689650" y="109493"/>
            <a:ext cx="2761168" cy="1367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9" descr="кун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1922025">
            <a:off x="6276207" y="4355772"/>
            <a:ext cx="2625891" cy="1665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9" descr="кун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1922025">
            <a:off x="6276208" y="4355771"/>
            <a:ext cx="2625891" cy="1665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5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50"/>
                            </p:stCondLst>
                            <p:childTnLst>
                              <p:par>
                                <p:cTn id="13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300"/>
                            </p:stCondLst>
                            <p:childTnLst>
                              <p:par>
                                <p:cTn id="17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50"/>
                            </p:stCondLst>
                            <p:childTnLst>
                              <p:par>
                                <p:cTn id="21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700"/>
                            </p:stCondLst>
                            <p:childTnLst>
                              <p:par>
                                <p:cTn id="25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dvAuto="100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9"/>
          <p:cNvSpPr>
            <a:spLocks noGrp="1"/>
          </p:cNvSpPr>
          <p:nvPr>
            <p:ph type="title"/>
          </p:nvPr>
        </p:nvSpPr>
        <p:spPr>
          <a:xfrm>
            <a:off x="928688" y="571500"/>
            <a:ext cx="7758112" cy="1357313"/>
          </a:xfrm>
        </p:spPr>
        <p:txBody>
          <a:bodyPr>
            <a:noAutofit/>
          </a:bodyPr>
          <a:lstStyle/>
          <a:p>
            <a:pPr algn="ctr" eaLnBrk="1" hangingPunct="1"/>
            <a:r>
              <a:rPr lang="kk-KZ" sz="3000" dirty="0" smtClean="0"/>
              <a:t>ІІІ Жаңа сабақ</a:t>
            </a:r>
            <a:br>
              <a:rPr lang="kk-KZ" sz="3000" dirty="0" smtClean="0"/>
            </a:br>
            <a:r>
              <a:rPr lang="kk-KZ" sz="3000" dirty="0" smtClean="0"/>
              <a:t>Сабақтың тақырыбы:   Төрт түліктің кеңесі </a:t>
            </a:r>
            <a:endParaRPr lang="ru-RU" sz="3000" dirty="0" smtClean="0"/>
          </a:p>
        </p:txBody>
      </p:sp>
      <p:pic>
        <p:nvPicPr>
          <p:cNvPr id="6147" name="Picture 11" descr="http://fotozveri.ru/loshad/16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0" y="2000250"/>
            <a:ext cx="37147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13" descr="http://i946.photobucket.com/albums/ad306/michman_zavalin/verblu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4143375"/>
            <a:ext cx="37861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15" descr="http://kazniizhik.kz/images/materials/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" y="2000250"/>
            <a:ext cx="364331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7" descr="http://newslex.ru/uploads/posts/2012-11/1353446965_837114_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" y="4114800"/>
            <a:ext cx="3643312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914400" y="1071545"/>
            <a:ext cx="7772400" cy="78582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en-US" dirty="0" smtClean="0"/>
              <a:t> 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                                                                       </a:t>
            </a:r>
            <a:br>
              <a:rPr lang="kk-KZ" dirty="0" smtClean="0"/>
            </a:br>
            <a:endParaRPr lang="ru-RU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71500" y="1857375"/>
            <a:ext cx="8143875" cy="264319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kk-KZ" sz="2500" b="1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  <a:t>Оқып түсіндіру</a:t>
            </a:r>
          </a:p>
          <a:p>
            <a:pPr eaLnBrk="1" hangingPunct="1">
              <a:buFontTx/>
              <a:buNone/>
            </a:pPr>
            <a:r>
              <a:rPr lang="kk-KZ" sz="2500" b="1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  <a:t>1.Мәтінді оқушыларға оқыту.</a:t>
            </a:r>
          </a:p>
          <a:p>
            <a:pPr eaLnBrk="1" hangingPunct="1">
              <a:buFontTx/>
              <a:buNone/>
            </a:pPr>
            <a:r>
              <a:rPr lang="kk-KZ" sz="2500" b="1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  <a:t>2. Мазмұнын сұрау.</a:t>
            </a:r>
          </a:p>
          <a:p>
            <a:pPr eaLnBrk="1" hangingPunct="1">
              <a:buFontTx/>
              <a:buNone/>
            </a:pPr>
            <a:r>
              <a:rPr lang="kk-KZ" sz="2500" b="1" smtClean="0">
                <a:solidFill>
                  <a:schemeClr val="tx2"/>
                </a:solidFill>
                <a:latin typeface="Bookman Old Style" pitchFamily="18" charset="0"/>
                <a:cs typeface="Times New Roman" pitchFamily="18" charset="0"/>
              </a:rPr>
              <a:t>3. Рөлге бөліп оқыту. </a:t>
            </a:r>
          </a:p>
          <a:p>
            <a:pPr eaLnBrk="1" hangingPunct="1">
              <a:buFontTx/>
              <a:buNone/>
            </a:pPr>
            <a:endParaRPr lang="kk-KZ" sz="2500" b="1" smtClean="0">
              <a:solidFill>
                <a:schemeClr val="tx2"/>
              </a:solidFill>
              <a:latin typeface="Bookman Old Style" pitchFamily="18" charset="0"/>
              <a:cs typeface="Times New Roman" pitchFamily="18" charset="0"/>
            </a:endParaRPr>
          </a:p>
          <a:p>
            <a:pPr eaLnBrk="1" hangingPunct="1">
              <a:spcAft>
                <a:spcPts val="600"/>
              </a:spcAft>
              <a:buFontTx/>
              <a:buNone/>
            </a:pPr>
            <a:endParaRPr lang="kk-KZ" b="1" smtClean="0">
              <a:solidFill>
                <a:srgbClr val="FFFF00"/>
              </a:solidFill>
              <a:latin typeface="KZ Taurus" pitchFamily="2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sz="2500" smtClean="0">
              <a:solidFill>
                <a:srgbClr val="3333FF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11267" name="WordArt 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4214818"/>
            <a:ext cx="285908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Месяц 5"/>
          <p:cNvSpPr/>
          <p:nvPr/>
        </p:nvSpPr>
        <p:spPr>
          <a:xfrm rot="9732736">
            <a:off x="8001024" y="357166"/>
            <a:ext cx="457200" cy="914400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C:\Documents and Settings\Loner\Мои документы\Мои рисунки\f12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3857628"/>
            <a:ext cx="1571636" cy="195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9" descr="кун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922025">
            <a:off x="2027821" y="4141456"/>
            <a:ext cx="2625891" cy="1665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6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dvAuto="80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928688" y="1000108"/>
            <a:ext cx="7772400" cy="135732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                                                                    </a:t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                                                          </a:t>
            </a:r>
            <a:r>
              <a:rPr lang="en-US" dirty="0" smtClean="0"/>
              <a:t> IV</a:t>
            </a:r>
            <a:r>
              <a:rPr lang="kk-KZ" dirty="0" smtClean="0"/>
              <a:t>.“Қалағаныңды ал” ойыны</a:t>
            </a:r>
            <a:br>
              <a:rPr lang="kk-KZ" dirty="0" smtClean="0"/>
            </a:br>
            <a:endParaRPr lang="ru-RU" dirty="0" smtClean="0"/>
          </a:p>
        </p:txBody>
      </p:sp>
      <p:sp>
        <p:nvSpPr>
          <p:cNvPr id="12291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2643182"/>
            <a:ext cx="7658100" cy="337661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kk-KZ" dirty="0" smtClean="0"/>
              <a:t>1.Жылқы атасы қалай аталады?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dirty="0" smtClean="0"/>
              <a:t>2.Түйе үстіндегі тау сияқты денесі қалай аталады?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dirty="0" smtClean="0"/>
              <a:t>3.Сиыр сүтінен қандай тағам жасалады?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dirty="0" smtClean="0"/>
              <a:t>4.Малдың төлдегендегі алғашқы сүті қалай аталады?</a:t>
            </a:r>
            <a:endParaRPr lang="ru-RU" dirty="0" smtClean="0"/>
          </a:p>
        </p:txBody>
      </p:sp>
      <p:pic>
        <p:nvPicPr>
          <p:cNvPr id="4" name="Picture 2" descr="C:\Documents and Settings\Loner\Мои документы\Мои рисунки\f10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16" y="4572008"/>
            <a:ext cx="128588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Loner\Мои документы\Мои рисунки\f10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52"/>
            <a:ext cx="128588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Documents and Settings\Loner\Мои документы\Мои рисунки\f10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1714488"/>
            <a:ext cx="128588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5072074"/>
            <a:ext cx="292895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914400" y="428625"/>
            <a:ext cx="7772400" cy="150017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                                                                                                   </a:t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Сергіту сәті</a:t>
            </a:r>
            <a:br>
              <a:rPr lang="kk-KZ" dirty="0" smtClean="0"/>
            </a:br>
            <a:endParaRPr lang="ru-RU" dirty="0" smtClean="0"/>
          </a:p>
        </p:txBody>
      </p:sp>
      <p:sp>
        <p:nvSpPr>
          <p:cNvPr id="13315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2928934"/>
            <a:ext cx="7729538" cy="3090866"/>
          </a:xfrm>
        </p:spPr>
        <p:txBody>
          <a:bodyPr/>
          <a:lstStyle/>
          <a:p>
            <a:pPr eaLnBrk="1" hangingPunct="1"/>
            <a:r>
              <a:rPr lang="kk-KZ" sz="3200" dirty="0" smtClean="0"/>
              <a:t>Менің халім тамаша</a:t>
            </a:r>
            <a:r>
              <a:rPr lang="ru-RU" sz="3200" dirty="0" smtClean="0"/>
              <a:t>!</a:t>
            </a:r>
          </a:p>
          <a:p>
            <a:pPr eaLnBrk="1" hangingPunct="1"/>
            <a:r>
              <a:rPr lang="kk-KZ" sz="3200" dirty="0" smtClean="0"/>
              <a:t>Сіздікі де тамаша!</a:t>
            </a:r>
          </a:p>
          <a:p>
            <a:pPr eaLnBrk="1" hangingPunct="1"/>
            <a:r>
              <a:rPr lang="kk-KZ" sz="3200" dirty="0" smtClean="0"/>
              <a:t>Оның халі жақсы ма?</a:t>
            </a:r>
          </a:p>
          <a:p>
            <a:pPr eaLnBrk="1" hangingPunct="1"/>
            <a:r>
              <a:rPr lang="kk-KZ" sz="3200" dirty="0" smtClean="0"/>
              <a:t>Барлығы да тамаша!</a:t>
            </a:r>
          </a:p>
        </p:txBody>
      </p:sp>
      <p:pic>
        <p:nvPicPr>
          <p:cNvPr id="4" name="Picture 7" descr="C:\Documents and Settings\Loner\Мои документы\Мои рисунки\4-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5286388"/>
            <a:ext cx="9429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C:\Documents and Settings\Loner\Мои документы\Мои рисунки\4-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714356"/>
            <a:ext cx="9429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C:\Documents and Settings\Loner\Мои документы\Мои рисунки\4-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857232"/>
            <a:ext cx="9429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Loner\Мои документы\Мои рисунки\f10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2571744"/>
            <a:ext cx="128588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2">
      <a:dk1>
        <a:srgbClr val="D34817"/>
      </a:dk1>
      <a:lt1>
        <a:srgbClr val="F4B29B"/>
      </a:lt1>
      <a:dk2>
        <a:srgbClr val="D34817"/>
      </a:dk2>
      <a:lt2>
        <a:srgbClr val="FFD147"/>
      </a:lt2>
      <a:accent1>
        <a:srgbClr val="855D5D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</TotalTime>
  <Words>412</Words>
  <Application>Microsoft Office PowerPoint</Application>
  <PresentationFormat>Экран (4:3)</PresentationFormat>
  <Paragraphs>81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С.Көбеев атындағы №56 жалпы орта мектебі</vt:lpstr>
      <vt:lpstr>  Сабақтың мақсаты:                             Білімділігі: Оқушылардың төрт түлік туралы      ұғымдарын тереңдетутөрт түлік малдың                           ерекшелігіне тоқталу </vt:lpstr>
      <vt:lpstr>Сабақтың барысы: I. Ұйымдастыру кезеңі   </vt:lpstr>
      <vt:lpstr> Өткенді пысықтау сұрақтарын беру.              Қызығушылығын ояту. Жұмбақ шешу.</vt:lpstr>
      <vt:lpstr>                                           ІІ. “Кубизм” әдісі бойынша үй тапсырмасын тексеру.  “Түйе” өлеңін жатқа айту</vt:lpstr>
      <vt:lpstr>ІІІ Жаңа сабақ Сабақтың тақырыбы:   Төрт түліктің кеңесі </vt:lpstr>
      <vt:lpstr>                                                                               </vt:lpstr>
      <vt:lpstr>                                                                                                                                   IV.“Қалағаныңды ал” ойыны </vt:lpstr>
      <vt:lpstr>                                                                                                          Сергіту сәті </vt:lpstr>
      <vt:lpstr>V.Дәптермен жұмыс. Мәтіннен төмендегі сөздердің мағынасын ашатын тіркестерді дәптеріңе теріп жаз.</vt:lpstr>
      <vt:lpstr>Төрт түліктің пірлері</vt:lpstr>
      <vt:lpstr>Слайд 12</vt:lpstr>
      <vt:lpstr>    VII.Сабақты қорытындылау.</vt:lpstr>
      <vt:lpstr>VIII. Үйге тапсырма беру.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Сабақтың мақсаты:                             Білімділігі: Оқушылардың төрт түлік туралы      ұғымдарын тереңдетутөрт түлік малдың                           ерекшелігіне тоқталу </dc:title>
  <dc:creator>Maksat</dc:creator>
  <cp:lastModifiedBy>USSER</cp:lastModifiedBy>
  <cp:revision>8</cp:revision>
  <dcterms:created xsi:type="dcterms:W3CDTF">2015-10-19T08:35:00Z</dcterms:created>
  <dcterms:modified xsi:type="dcterms:W3CDTF">2019-03-10T13:46:46Z</dcterms:modified>
</cp:coreProperties>
</file>