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7" d="100"/>
          <a:sy n="67" d="100"/>
        </p:scale>
        <p:origin x="-145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26.09.2022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26.09.2022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26.09.2022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26.09.2022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26.09.2022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26.09.2022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26.09.2022</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26.09.2022</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26.09.2022</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26.09.2022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26.09.2022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26.09.2022</a:t>
            </a:fld>
            <a:endParaRPr lang="ru-RU"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Mektep\Desktop\b8eee71e81a7d3c31790e18cf3209cb9.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Прямоугольник 4"/>
          <p:cNvSpPr/>
          <p:nvPr/>
        </p:nvSpPr>
        <p:spPr>
          <a:xfrm>
            <a:off x="2643174" y="928670"/>
            <a:ext cx="6500826" cy="1754326"/>
          </a:xfrm>
          <a:prstGeom prst="rect">
            <a:avLst/>
          </a:prstGeom>
        </p:spPr>
        <p:style>
          <a:lnRef idx="1">
            <a:schemeClr val="accent1"/>
          </a:lnRef>
          <a:fillRef idx="2">
            <a:schemeClr val="accent1"/>
          </a:fillRef>
          <a:effectRef idx="1">
            <a:schemeClr val="accent1"/>
          </a:effectRef>
          <a:fontRef idx="minor">
            <a:schemeClr val="dk1"/>
          </a:fontRef>
        </p:style>
        <p:txBody>
          <a:bodyPr wrap="square" lIns="91440" tIns="45720" rIns="91440" bIns="45720">
            <a:spAutoFit/>
          </a:bodyPr>
          <a:lstStyle/>
          <a:p>
            <a:pPr algn="ctr"/>
            <a:r>
              <a:rPr lang="kk-KZ" sz="5400" b="1" i="1"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“Өмірге риза болып, алғыс айт”</a:t>
            </a:r>
            <a:endParaRPr lang="ru-RU" sz="5400" b="1" i="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endParaRPr>
          </a:p>
        </p:txBody>
      </p:sp>
      <p:sp>
        <p:nvSpPr>
          <p:cNvPr id="6" name="TextBox 5"/>
          <p:cNvSpPr txBox="1"/>
          <p:nvPr/>
        </p:nvSpPr>
        <p:spPr>
          <a:xfrm>
            <a:off x="4643438" y="2857496"/>
            <a:ext cx="1785950" cy="461665"/>
          </a:xfrm>
          <a:prstGeom prst="rect">
            <a:avLst/>
          </a:prstGeom>
          <a:noFill/>
        </p:spPr>
        <p:txBody>
          <a:bodyPr wrap="square" rtlCol="0">
            <a:spAutoFit/>
          </a:bodyPr>
          <a:lstStyle/>
          <a:p>
            <a:r>
              <a:rPr lang="kk-KZ" sz="2400" b="1" i="1" dirty="0" smtClean="0">
                <a:solidFill>
                  <a:schemeClr val="tx2">
                    <a:lumMod val="75000"/>
                  </a:schemeClr>
                </a:solidFill>
                <a:latin typeface="Times New Roman" pitchFamily="18" charset="0"/>
                <a:cs typeface="Times New Roman" pitchFamily="18" charset="0"/>
              </a:rPr>
              <a:t>тренинг</a:t>
            </a:r>
            <a:endParaRPr lang="ru-RU" sz="2400" b="1" i="1" dirty="0">
              <a:solidFill>
                <a:schemeClr val="tx2">
                  <a:lumMod val="75000"/>
                </a:schemeClr>
              </a:solidFill>
              <a:latin typeface="Times New Roman" pitchFamily="18" charset="0"/>
              <a:cs typeface="Times New Roman" pitchFamily="18" charset="0"/>
            </a:endParaRPr>
          </a:p>
        </p:txBody>
      </p:sp>
      <p:sp>
        <p:nvSpPr>
          <p:cNvPr id="7" name="TextBox 6"/>
          <p:cNvSpPr txBox="1"/>
          <p:nvPr/>
        </p:nvSpPr>
        <p:spPr>
          <a:xfrm flipH="1">
            <a:off x="5072064" y="6072206"/>
            <a:ext cx="3786215" cy="1015663"/>
          </a:xfrm>
          <a:prstGeom prst="rect">
            <a:avLst/>
          </a:prstGeom>
          <a:noFill/>
        </p:spPr>
        <p:txBody>
          <a:bodyPr wrap="square" rtlCol="0">
            <a:spAutoFit/>
          </a:bodyPr>
          <a:lstStyle/>
          <a:p>
            <a:r>
              <a:rPr lang="kk-KZ" sz="2000" b="1" dirty="0" smtClean="0">
                <a:solidFill>
                  <a:schemeClr val="bg1"/>
                </a:solidFill>
                <a:latin typeface="Times New Roman" pitchFamily="18" charset="0"/>
                <a:cs typeface="Times New Roman" pitchFamily="18" charset="0"/>
              </a:rPr>
              <a:t>Дайындаған: </a:t>
            </a:r>
            <a:r>
              <a:rPr lang="kk-KZ" sz="2000" b="1" dirty="0" smtClean="0">
                <a:solidFill>
                  <a:schemeClr val="bg1"/>
                </a:solidFill>
                <a:latin typeface="Times New Roman" pitchFamily="18" charset="0"/>
                <a:cs typeface="Times New Roman" pitchFamily="18" charset="0"/>
              </a:rPr>
              <a:t>Аманкелдиева Шынарай</a:t>
            </a:r>
          </a:p>
          <a:p>
            <a:endParaRPr lang="ru-RU" sz="20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Mektep\Desktop\f69011fc85a91cd323bad0486599a373.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Прямоугольник 4"/>
          <p:cNvSpPr/>
          <p:nvPr/>
        </p:nvSpPr>
        <p:spPr>
          <a:xfrm>
            <a:off x="785786" y="1142984"/>
            <a:ext cx="5072098" cy="3924151"/>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lgn="just">
              <a:lnSpc>
                <a:spcPct val="150000"/>
              </a:lnSpc>
            </a:pPr>
            <a:r>
              <a:rPr lang="kk-KZ"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Мақсаты:</a:t>
            </a:r>
            <a:r>
              <a:rPr lang="kk-KZ" sz="1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Ұжыммен еркін қарым - қатынас жасай отырып, «алғыс айту», «ризашылық білдіру» ұғымдарының мәні мен маңызының тікелей адамға немесе айнала қоршаған ортаға тигізетін әсерін ұғындыру. Басқа адамдармен түсінісуге дағдыландыру. Кеңпейілділікке, адамгершілікке, өзара түсіністікке, тыңдай білуге тәрбиелеу.</a:t>
            </a:r>
            <a:r>
              <a:rPr lang="kk-KZ" dirty="0" smtClean="0"/>
              <a:t/>
            </a:r>
            <a:br>
              <a:rPr lang="kk-KZ" dirty="0" smtClean="0"/>
            </a:b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C:\Users\Mektep\Desktop\zhazg-y-sauyk-tyru-laghierindie-otkizilietin-is-sharalar-zhospary_13.jpe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6" name="Прямоугольник 5"/>
          <p:cNvSpPr/>
          <p:nvPr/>
        </p:nvSpPr>
        <p:spPr>
          <a:xfrm>
            <a:off x="714348" y="357166"/>
            <a:ext cx="7000924" cy="4401205"/>
          </a:xfrm>
          <a:prstGeom prst="rect">
            <a:avLst/>
          </a:prstGeom>
        </p:spPr>
        <p:txBody>
          <a:bodyPr wrap="square">
            <a:spAutoFit/>
          </a:bodyPr>
          <a:lstStyle/>
          <a:p>
            <a:pPr algn="just"/>
            <a:r>
              <a:rPr lang="kk-KZ" sz="2000" dirty="0" smtClean="0">
                <a:solidFill>
                  <a:srgbClr val="002060"/>
                </a:solidFill>
                <a:latin typeface="Times New Roman" pitchFamily="18" charset="0"/>
                <a:cs typeface="Times New Roman" pitchFamily="18" charset="0"/>
              </a:rPr>
              <a:t>Жақсы сөз айту, жақсылық жасау – әрбір адамның міндеті. Әрине, жылдың әр күні сыпайы болуға тырысуымыз керек. Алайда, көп жағдайда алғыс айтуды ұмытып, немесе оған ерекше көңіл бөлмейміз. Алғыс сөздерінде бір сиқырлық бар - олар арқылы біздер бір - бірімізге ризашылығымызды көрсетеміз, көңілімізді білдіреміз, жақсы эмоциялар сыйлаймыз. Ғалымдардың айтуы бойынша, рахмет сөзін айту - адамдар арасында жақсы қатынас орнатады. Алғыс сөздері - адамды тыныштандыру, жүрегін жылытудың бірден - бір амалы. Бастысы, алғысыңыз жүректен шығуы шарт. Рахмет айтуға қорыққан, үлгермеген, ұялған жандарыңыз болса, бүгін айтасыздар деп үміттенемін. Мен де алғыс айтуға асығайын.. Ендеше «Өмірге риза болып, алғыс айт» аты тренингімізді бастаймыз. Сіздерге мың алғыс</a:t>
            </a:r>
            <a:endParaRPr lang="ru-RU" sz="2000"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Mektep\Desktop\tsvetyzhivyeoboi-pic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Прямоугольник 4"/>
          <p:cNvSpPr/>
          <p:nvPr/>
        </p:nvSpPr>
        <p:spPr>
          <a:xfrm>
            <a:off x="2357422" y="1214422"/>
            <a:ext cx="4572000" cy="3385542"/>
          </a:xfrm>
          <a:prstGeom prst="rect">
            <a:avLst/>
          </a:prstGeom>
        </p:spPr>
        <p:txBody>
          <a:bodyPr>
            <a:spAutoFit/>
          </a:bodyPr>
          <a:lstStyle/>
          <a:p>
            <a:r>
              <a:rPr lang="kk-KZ" sz="2800" b="1" i="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Тренинг бағдарламасы:</a:t>
            </a:r>
          </a:p>
          <a:p>
            <a:r>
              <a:rPr lang="kk-KZ" sz="2800" b="1" i="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
            </a:r>
            <a:br>
              <a:rPr lang="kk-KZ" sz="2800" b="1" i="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br>
            <a:r>
              <a:rPr lang="kk-KZ" sz="2800" b="1" i="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1. Шаттык шеңбері</a:t>
            </a:r>
            <a:br>
              <a:rPr lang="kk-KZ" sz="2800" b="1" i="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br>
            <a:r>
              <a:rPr lang="kk-KZ" sz="2800" b="1" i="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2. Ойланайық, пікірлесейік</a:t>
            </a:r>
            <a:br>
              <a:rPr lang="kk-KZ" sz="2800" b="1" i="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br>
            <a:r>
              <a:rPr lang="kk-KZ" sz="2800" b="1" i="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3. Тыныштық сәті</a:t>
            </a:r>
            <a:br>
              <a:rPr lang="kk-KZ" sz="2800" b="1" i="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br>
            <a:r>
              <a:rPr lang="kk-KZ" sz="2800" b="1" i="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4. “Шеңбер” жаттығуы</a:t>
            </a:r>
            <a:br>
              <a:rPr lang="kk-KZ" sz="2800" b="1" i="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br>
            <a:r>
              <a:rPr lang="kk-KZ" sz="2800" b="1" i="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5. Жүректен - жүрекке</a:t>
            </a:r>
            <a:r>
              <a:rPr lang="kk-KZ" dirty="0" smtClean="0"/>
              <a:t/>
            </a:r>
            <a:br>
              <a:rPr lang="kk-KZ" dirty="0" smtClean="0"/>
            </a:b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Mektep\Desktop\tsvetyzhivyeoboi-pic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6" name="Прямоугольник 5"/>
          <p:cNvSpPr/>
          <p:nvPr/>
        </p:nvSpPr>
        <p:spPr>
          <a:xfrm>
            <a:off x="2000232" y="1071547"/>
            <a:ext cx="5072098" cy="4062651"/>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kk-KZ" sz="2000" b="1" dirty="0" smtClean="0">
                <a:solidFill>
                  <a:srgbClr val="002060"/>
                </a:solidFill>
                <a:latin typeface="Times New Roman" pitchFamily="18" charset="0"/>
                <a:cs typeface="Times New Roman" pitchFamily="18" charset="0"/>
              </a:rPr>
              <a:t>Ойланайық, пікірлесейік</a:t>
            </a:r>
            <a:br>
              <a:rPr lang="kk-KZ" sz="2000" b="1" dirty="0" smtClean="0">
                <a:solidFill>
                  <a:srgbClr val="002060"/>
                </a:solidFill>
                <a:latin typeface="Times New Roman" pitchFamily="18" charset="0"/>
                <a:cs typeface="Times New Roman" pitchFamily="18" charset="0"/>
              </a:rPr>
            </a:br>
            <a:r>
              <a:rPr lang="kk-KZ" sz="2000" b="1" dirty="0" smtClean="0">
                <a:solidFill>
                  <a:srgbClr val="002060"/>
                </a:solidFill>
                <a:latin typeface="Times New Roman" pitchFamily="18" charset="0"/>
                <a:cs typeface="Times New Roman" pitchFamily="18" charset="0"/>
              </a:rPr>
              <a:t>1. «Алғыс айту», «ризашылық білдіру» дегенді қалай түсінесіздер?</a:t>
            </a:r>
          </a:p>
          <a:p>
            <a:r>
              <a:rPr lang="kk-KZ" sz="2000" b="1" dirty="0" smtClean="0">
                <a:solidFill>
                  <a:srgbClr val="002060"/>
                </a:solidFill>
                <a:latin typeface="Times New Roman" pitchFamily="18" charset="0"/>
                <a:cs typeface="Times New Roman" pitchFamily="18" charset="0"/>
              </a:rPr>
              <a:t/>
            </a:r>
            <a:br>
              <a:rPr lang="kk-KZ" sz="2000" b="1" dirty="0" smtClean="0">
                <a:solidFill>
                  <a:srgbClr val="002060"/>
                </a:solidFill>
                <a:latin typeface="Times New Roman" pitchFamily="18" charset="0"/>
                <a:cs typeface="Times New Roman" pitchFamily="18" charset="0"/>
              </a:rPr>
            </a:br>
            <a:r>
              <a:rPr lang="kk-KZ" sz="2000" b="1" dirty="0" smtClean="0">
                <a:solidFill>
                  <a:srgbClr val="002060"/>
                </a:solidFill>
                <a:latin typeface="Times New Roman" pitchFamily="18" charset="0"/>
                <a:cs typeface="Times New Roman" pitchFamily="18" charset="0"/>
              </a:rPr>
              <a:t>2. Адам өзінің ризашылығын, алғысын қандай сөздермен білдіреді?</a:t>
            </a:r>
          </a:p>
          <a:p>
            <a:r>
              <a:rPr lang="kk-KZ" sz="2000" b="1" dirty="0" smtClean="0">
                <a:solidFill>
                  <a:srgbClr val="002060"/>
                </a:solidFill>
                <a:latin typeface="Times New Roman" pitchFamily="18" charset="0"/>
                <a:cs typeface="Times New Roman" pitchFamily="18" charset="0"/>
              </a:rPr>
              <a:t/>
            </a:r>
            <a:br>
              <a:rPr lang="kk-KZ" sz="2000" b="1" dirty="0" smtClean="0">
                <a:solidFill>
                  <a:srgbClr val="002060"/>
                </a:solidFill>
                <a:latin typeface="Times New Roman" pitchFamily="18" charset="0"/>
                <a:cs typeface="Times New Roman" pitchFamily="18" charset="0"/>
              </a:rPr>
            </a:br>
            <a:r>
              <a:rPr lang="kk-KZ" sz="2000" b="1" dirty="0" smtClean="0">
                <a:solidFill>
                  <a:srgbClr val="002060"/>
                </a:solidFill>
                <a:latin typeface="Times New Roman" pitchFamily="18" charset="0"/>
                <a:cs typeface="Times New Roman" pitchFamily="18" charset="0"/>
              </a:rPr>
              <a:t>3. Сіз көбіне қандай жағдайларда алғыс айтасыз?</a:t>
            </a:r>
          </a:p>
          <a:p>
            <a:r>
              <a:rPr lang="kk-KZ" sz="2000" b="1" dirty="0" smtClean="0">
                <a:solidFill>
                  <a:srgbClr val="002060"/>
                </a:solidFill>
                <a:latin typeface="Times New Roman" pitchFamily="18" charset="0"/>
                <a:cs typeface="Times New Roman" pitchFamily="18" charset="0"/>
              </a:rPr>
              <a:t/>
            </a:r>
            <a:br>
              <a:rPr lang="kk-KZ" sz="2000" b="1" dirty="0" smtClean="0">
                <a:solidFill>
                  <a:srgbClr val="002060"/>
                </a:solidFill>
                <a:latin typeface="Times New Roman" pitchFamily="18" charset="0"/>
                <a:cs typeface="Times New Roman" pitchFamily="18" charset="0"/>
              </a:rPr>
            </a:br>
            <a:r>
              <a:rPr lang="kk-KZ" sz="2000" b="1" dirty="0" smtClean="0">
                <a:solidFill>
                  <a:srgbClr val="002060"/>
                </a:solidFill>
                <a:latin typeface="Times New Roman" pitchFamily="18" charset="0"/>
                <a:cs typeface="Times New Roman" pitchFamily="18" charset="0"/>
              </a:rPr>
              <a:t>4. Алғыс білдіру қиын ба, кешірім сұрау қиын ба?</a:t>
            </a:r>
            <a:r>
              <a:rPr lang="kk-KZ" dirty="0" smtClean="0"/>
              <a:t/>
            </a:r>
            <a:br>
              <a:rPr lang="kk-KZ" dirty="0" smtClean="0"/>
            </a:b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Mektep\Desktop\tsvetyzhivyeoboi-pic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6147" name="Rectangle 3"/>
          <p:cNvSpPr>
            <a:spLocks noChangeArrowheads="1"/>
          </p:cNvSpPr>
          <p:nvPr/>
        </p:nvSpPr>
        <p:spPr bwMode="auto">
          <a:xfrm>
            <a:off x="2714612" y="1000108"/>
            <a:ext cx="4670830" cy="4191981"/>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 typeface="Arial" pitchFamily="34" charset="0"/>
              <a:buChar char="•"/>
              <a:tabLst>
                <a:tab pos="457200" algn="l"/>
              </a:tabLst>
            </a:pPr>
            <a:r>
              <a:rPr kumimoji="0" lang="ru-RU" sz="2000" b="1" u="none" strike="noStrike" cap="none" normalizeH="0" baseline="0" dirty="0" err="1" smtClean="0">
                <a:ln>
                  <a:noFill/>
                </a:ln>
                <a:solidFill>
                  <a:srgbClr val="444340"/>
                </a:solidFill>
                <a:effectLst/>
                <a:latin typeface="Times New Roman" pitchFamily="18" charset="0"/>
                <a:ea typeface="Times New Roman" pitchFamily="18" charset="0"/>
                <a:cs typeface="Times New Roman" pitchFamily="18" charset="0"/>
              </a:rPr>
              <a:t>Менің бүгінгі тренингте</a:t>
            </a:r>
            <a:r>
              <a:rPr kumimoji="0" lang="ru-RU" sz="2000" b="1" u="none" strike="noStrike" cap="none" normalizeH="0" baseline="0" dirty="0" smtClean="0">
                <a:ln>
                  <a:noFill/>
                </a:ln>
                <a:solidFill>
                  <a:srgbClr val="444340"/>
                </a:solidFill>
                <a:effectLst/>
                <a:latin typeface="Times New Roman" pitchFamily="18" charset="0"/>
                <a:ea typeface="Times New Roman" pitchFamily="18" charset="0"/>
                <a:cs typeface="Times New Roman" pitchFamily="18" charset="0"/>
              </a:rPr>
              <a:t> </a:t>
            </a:r>
            <a:r>
              <a:rPr kumimoji="0" lang="ru-RU" sz="2000" b="1" u="none" strike="noStrike" cap="none" normalizeH="0" baseline="0" dirty="0" err="1" smtClean="0">
                <a:ln>
                  <a:noFill/>
                </a:ln>
                <a:solidFill>
                  <a:srgbClr val="444340"/>
                </a:solidFill>
                <a:effectLst/>
                <a:latin typeface="Times New Roman" pitchFamily="18" charset="0"/>
                <a:ea typeface="Times New Roman" pitchFamily="18" charset="0"/>
                <a:cs typeface="Times New Roman" pitchFamily="18" charset="0"/>
              </a:rPr>
              <a:t>түсінгенім…</a:t>
            </a:r>
            <a:endParaRPr kumimoji="0" lang="ru-RU" sz="2000" b="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Char char="•"/>
              <a:tabLst>
                <a:tab pos="457200" algn="l"/>
              </a:tabLst>
            </a:pPr>
            <a:r>
              <a:rPr kumimoji="0" lang="ru-RU" sz="2000" b="1" u="none" strike="noStrike" cap="none" normalizeH="0" baseline="0" dirty="0" err="1" smtClean="0">
                <a:ln>
                  <a:noFill/>
                </a:ln>
                <a:solidFill>
                  <a:srgbClr val="444340"/>
                </a:solidFill>
                <a:effectLst/>
                <a:latin typeface="Times New Roman" pitchFamily="18" charset="0"/>
                <a:ea typeface="Times New Roman" pitchFamily="18" charset="0"/>
                <a:cs typeface="Times New Roman" pitchFamily="18" charset="0"/>
              </a:rPr>
              <a:t>Мені</a:t>
            </a:r>
            <a:r>
              <a:rPr kumimoji="0" lang="ru-RU" sz="2000" b="1" u="none" strike="noStrike" cap="none" normalizeH="0" baseline="0" dirty="0" smtClean="0">
                <a:ln>
                  <a:noFill/>
                </a:ln>
                <a:solidFill>
                  <a:srgbClr val="444340"/>
                </a:solidFill>
                <a:effectLst/>
                <a:latin typeface="Times New Roman" pitchFamily="18" charset="0"/>
                <a:ea typeface="Times New Roman" pitchFamily="18" charset="0"/>
                <a:cs typeface="Times New Roman" pitchFamily="18" charset="0"/>
              </a:rPr>
              <a:t> </a:t>
            </a:r>
            <a:r>
              <a:rPr kumimoji="0" lang="ru-RU" sz="2000" b="1" u="none" strike="noStrike" cap="none" normalizeH="0" baseline="0" dirty="0" err="1" smtClean="0">
                <a:ln>
                  <a:noFill/>
                </a:ln>
                <a:solidFill>
                  <a:srgbClr val="444340"/>
                </a:solidFill>
                <a:effectLst/>
                <a:latin typeface="Times New Roman" pitchFamily="18" charset="0"/>
                <a:ea typeface="Times New Roman" pitchFamily="18" charset="0"/>
                <a:cs typeface="Times New Roman" pitchFamily="18" charset="0"/>
              </a:rPr>
              <a:t>таң қалдырды…</a:t>
            </a:r>
            <a:endParaRPr kumimoji="0" lang="ru-RU" sz="2000" b="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Char char="•"/>
              <a:tabLst>
                <a:tab pos="457200" algn="l"/>
              </a:tabLst>
            </a:pPr>
            <a:r>
              <a:rPr kumimoji="0" lang="ru-RU" sz="2000" b="1" u="none" strike="noStrike" cap="none" normalizeH="0" baseline="0" dirty="0" smtClean="0">
                <a:ln>
                  <a:noFill/>
                </a:ln>
                <a:solidFill>
                  <a:srgbClr val="444340"/>
                </a:solidFill>
                <a:effectLst/>
                <a:latin typeface="Times New Roman" pitchFamily="18" charset="0"/>
                <a:ea typeface="Times New Roman" pitchFamily="18" charset="0"/>
                <a:cs typeface="Times New Roman" pitchFamily="18" charset="0"/>
              </a:rPr>
              <a:t>Мен </a:t>
            </a:r>
            <a:r>
              <a:rPr kumimoji="0" lang="ru-RU" sz="2000" b="1" u="none" strike="noStrike" cap="none" normalizeH="0" baseline="0" dirty="0" err="1" smtClean="0">
                <a:ln>
                  <a:noFill/>
                </a:ln>
                <a:solidFill>
                  <a:srgbClr val="444340"/>
                </a:solidFill>
                <a:effectLst/>
                <a:latin typeface="Times New Roman" pitchFamily="18" charset="0"/>
                <a:ea typeface="Times New Roman" pitchFamily="18" charset="0"/>
                <a:cs typeface="Times New Roman" pitchFamily="18" charset="0"/>
              </a:rPr>
              <a:t>сезіндім</a:t>
            </a:r>
            <a:r>
              <a:rPr kumimoji="0" lang="ru-RU" sz="2000" b="1" u="none" strike="noStrike" cap="none" normalizeH="0" baseline="0" dirty="0" smtClean="0">
                <a:ln>
                  <a:noFill/>
                </a:ln>
                <a:solidFill>
                  <a:srgbClr val="444340"/>
                </a:solidFill>
                <a:effectLst/>
                <a:latin typeface="Times New Roman" pitchFamily="18" charset="0"/>
                <a:ea typeface="Times New Roman" pitchFamily="18" charset="0"/>
                <a:cs typeface="Times New Roman" pitchFamily="18" charset="0"/>
              </a:rPr>
              <a:t>…</a:t>
            </a:r>
            <a:endParaRPr kumimoji="0" lang="ru-RU" sz="2000" b="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Char char="•"/>
              <a:tabLst>
                <a:tab pos="457200" algn="l"/>
              </a:tabLst>
            </a:pPr>
            <a:r>
              <a:rPr kumimoji="0" lang="ru-RU" sz="2000" b="1" u="none" strike="noStrike" cap="none" normalizeH="0" baseline="0" dirty="0" smtClean="0">
                <a:ln>
                  <a:noFill/>
                </a:ln>
                <a:solidFill>
                  <a:srgbClr val="444340"/>
                </a:solidFill>
                <a:effectLst/>
                <a:latin typeface="Times New Roman" pitchFamily="18" charset="0"/>
                <a:ea typeface="Times New Roman" pitchFamily="18" charset="0"/>
                <a:cs typeface="Times New Roman" pitchFamily="18" charset="0"/>
              </a:rPr>
              <a:t>Мен </a:t>
            </a:r>
            <a:r>
              <a:rPr lang="ru-RU" sz="2000" b="1" dirty="0" err="1" smtClean="0">
                <a:solidFill>
                  <a:srgbClr val="444340"/>
                </a:solidFill>
                <a:latin typeface="Times New Roman" pitchFamily="18" charset="0"/>
                <a:ea typeface="Times New Roman" pitchFamily="18" charset="0"/>
                <a:cs typeface="Times New Roman" pitchFamily="18" charset="0"/>
              </a:rPr>
              <a:t>о</a:t>
            </a:r>
            <a:r>
              <a:rPr kumimoji="0" lang="ru-RU" sz="2000" b="1" u="none" strike="noStrike" cap="none" normalizeH="0" baseline="0" dirty="0" err="1" smtClean="0">
                <a:ln>
                  <a:noFill/>
                </a:ln>
                <a:solidFill>
                  <a:srgbClr val="444340"/>
                </a:solidFill>
                <a:effectLst/>
                <a:latin typeface="Times New Roman" pitchFamily="18" charset="0"/>
                <a:ea typeface="Times New Roman" pitchFamily="18" charset="0"/>
                <a:cs typeface="Times New Roman" pitchFamily="18" charset="0"/>
              </a:rPr>
              <a:t>йлаймын</a:t>
            </a:r>
            <a:r>
              <a:rPr kumimoji="0" lang="ru-RU" sz="2000" b="1" u="none" strike="noStrike" cap="none" normalizeH="0" baseline="0" dirty="0" smtClean="0">
                <a:ln>
                  <a:noFill/>
                </a:ln>
                <a:solidFill>
                  <a:srgbClr val="444340"/>
                </a:solidFill>
                <a:effectLst/>
                <a:latin typeface="Times New Roman" pitchFamily="18" charset="0"/>
                <a:ea typeface="Times New Roman" pitchFamily="18" charset="0"/>
                <a:cs typeface="Times New Roman" pitchFamily="18" charset="0"/>
              </a:rPr>
              <a:t>…</a:t>
            </a:r>
            <a:endParaRPr kumimoji="0" lang="ru-RU" sz="2000" b="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Char char="•"/>
              <a:tabLst>
                <a:tab pos="457200" algn="l"/>
              </a:tabLst>
            </a:pPr>
            <a:r>
              <a:rPr kumimoji="0" lang="ru-RU" sz="2000" b="1" u="none" strike="noStrike" cap="none" normalizeH="0" baseline="0" dirty="0" err="1" smtClean="0">
                <a:ln>
                  <a:noFill/>
                </a:ln>
                <a:solidFill>
                  <a:srgbClr val="444340"/>
                </a:solidFill>
                <a:effectLst/>
                <a:latin typeface="Times New Roman" pitchFamily="18" charset="0"/>
                <a:ea typeface="Times New Roman" pitchFamily="18" charset="0"/>
                <a:cs typeface="Times New Roman" pitchFamily="18" charset="0"/>
              </a:rPr>
              <a:t>Мені</a:t>
            </a:r>
            <a:r>
              <a:rPr kumimoji="0" lang="ru-RU" sz="2000" b="1" u="none" strike="noStrike" cap="none" normalizeH="0" baseline="0" dirty="0" smtClean="0">
                <a:ln>
                  <a:noFill/>
                </a:ln>
                <a:solidFill>
                  <a:srgbClr val="444340"/>
                </a:solidFill>
                <a:effectLst/>
                <a:latin typeface="Times New Roman" pitchFamily="18" charset="0"/>
                <a:ea typeface="Times New Roman" pitchFamily="18" charset="0"/>
                <a:cs typeface="Times New Roman" pitchFamily="18" charset="0"/>
              </a:rPr>
              <a:t> </a:t>
            </a:r>
            <a:r>
              <a:rPr kumimoji="0" lang="ru-RU" sz="2000" b="1" u="none" strike="noStrike" cap="none" normalizeH="0" baseline="0" dirty="0" err="1" smtClean="0">
                <a:ln>
                  <a:noFill/>
                </a:ln>
                <a:solidFill>
                  <a:srgbClr val="444340"/>
                </a:solidFill>
                <a:effectLst/>
                <a:latin typeface="Times New Roman" pitchFamily="18" charset="0"/>
                <a:ea typeface="Times New Roman" pitchFamily="18" charset="0"/>
                <a:cs typeface="Times New Roman" pitchFamily="18" charset="0"/>
              </a:rPr>
              <a:t>тренингте</a:t>
            </a:r>
            <a:r>
              <a:rPr kumimoji="0" lang="ru-RU" sz="2000" b="1" u="none" strike="noStrike" cap="none" normalizeH="0" baseline="0" dirty="0" smtClean="0">
                <a:ln>
                  <a:noFill/>
                </a:ln>
                <a:solidFill>
                  <a:srgbClr val="444340"/>
                </a:solidFill>
                <a:effectLst/>
                <a:latin typeface="Times New Roman" pitchFamily="18" charset="0"/>
                <a:ea typeface="Times New Roman" pitchFamily="18" charset="0"/>
                <a:cs typeface="Times New Roman" pitchFamily="18" charset="0"/>
              </a:rPr>
              <a:t> </a:t>
            </a:r>
            <a:r>
              <a:rPr kumimoji="0" lang="ru-RU" sz="2000" b="1" u="none" strike="noStrike" cap="none" normalizeH="0" baseline="0" dirty="0" err="1" smtClean="0">
                <a:ln>
                  <a:noFill/>
                </a:ln>
                <a:solidFill>
                  <a:srgbClr val="444340"/>
                </a:solidFill>
                <a:effectLst/>
                <a:latin typeface="Times New Roman" pitchFamily="18" charset="0"/>
                <a:ea typeface="Times New Roman" pitchFamily="18" charset="0"/>
                <a:cs typeface="Times New Roman" pitchFamily="18" charset="0"/>
              </a:rPr>
              <a:t>ашуландырған сәт…</a:t>
            </a:r>
            <a:endParaRPr kumimoji="0" lang="ru-RU" sz="2000" b="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Char char="•"/>
              <a:tabLst>
                <a:tab pos="457200" algn="l"/>
              </a:tabLst>
            </a:pPr>
            <a:r>
              <a:rPr kumimoji="0" lang="ru-RU" sz="2000" b="1" u="none" strike="noStrike" cap="none" normalizeH="0" baseline="0" dirty="0" err="1" smtClean="0">
                <a:ln>
                  <a:noFill/>
                </a:ln>
                <a:solidFill>
                  <a:srgbClr val="444340"/>
                </a:solidFill>
                <a:effectLst/>
                <a:latin typeface="Times New Roman" pitchFamily="18" charset="0"/>
                <a:ea typeface="Times New Roman" pitchFamily="18" charset="0"/>
                <a:cs typeface="Times New Roman" pitchFamily="18" charset="0"/>
              </a:rPr>
              <a:t>Мені</a:t>
            </a:r>
            <a:r>
              <a:rPr kumimoji="0" lang="ru-RU" sz="2000" b="1" u="none" strike="noStrike" cap="none" normalizeH="0" baseline="0" dirty="0" smtClean="0">
                <a:ln>
                  <a:noFill/>
                </a:ln>
                <a:solidFill>
                  <a:srgbClr val="444340"/>
                </a:solidFill>
                <a:effectLst/>
                <a:latin typeface="Times New Roman" pitchFamily="18" charset="0"/>
                <a:ea typeface="Times New Roman" pitchFamily="18" charset="0"/>
                <a:cs typeface="Times New Roman" pitchFamily="18" charset="0"/>
              </a:rPr>
              <a:t> </a:t>
            </a:r>
            <a:r>
              <a:rPr kumimoji="0" lang="ru-RU" sz="2000" b="1" u="none" strike="noStrike" cap="none" normalizeH="0" baseline="0" dirty="0" err="1" smtClean="0">
                <a:ln>
                  <a:noFill/>
                </a:ln>
                <a:solidFill>
                  <a:srgbClr val="444340"/>
                </a:solidFill>
                <a:effectLst/>
                <a:latin typeface="Times New Roman" pitchFamily="18" charset="0"/>
                <a:ea typeface="Times New Roman" pitchFamily="18" charset="0"/>
                <a:cs typeface="Times New Roman" pitchFamily="18" charset="0"/>
              </a:rPr>
              <a:t>қуантқан сәт…</a:t>
            </a:r>
            <a:endParaRPr kumimoji="0" lang="ru-RU" sz="2000" b="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Char char="•"/>
              <a:tabLst>
                <a:tab pos="457200" algn="l"/>
              </a:tabLst>
            </a:pPr>
            <a:r>
              <a:rPr kumimoji="0" lang="ru-RU" sz="2000" b="1" u="none" strike="noStrike" cap="none" normalizeH="0" baseline="0" dirty="0" err="1" smtClean="0">
                <a:ln>
                  <a:noFill/>
                </a:ln>
                <a:solidFill>
                  <a:srgbClr val="444340"/>
                </a:solidFill>
                <a:effectLst/>
                <a:latin typeface="Times New Roman" pitchFamily="18" charset="0"/>
                <a:ea typeface="Times New Roman" pitchFamily="18" charset="0"/>
                <a:cs typeface="Times New Roman" pitchFamily="18" charset="0"/>
              </a:rPr>
              <a:t>Маған </a:t>
            </a:r>
            <a:r>
              <a:rPr kumimoji="0" lang="ru-RU" sz="2000" b="1" u="none" strike="noStrike" cap="none" normalizeH="0" baseline="0" dirty="0" smtClean="0">
                <a:ln>
                  <a:noFill/>
                </a:ln>
                <a:solidFill>
                  <a:srgbClr val="444340"/>
                </a:solidFill>
                <a:effectLst/>
                <a:latin typeface="Times New Roman" pitchFamily="18" charset="0"/>
                <a:ea typeface="Times New Roman" pitchFamily="18" charset="0"/>
                <a:cs typeface="Times New Roman" pitchFamily="18" charset="0"/>
              </a:rPr>
              <a:t>тренинг </a:t>
            </a:r>
            <a:r>
              <a:rPr kumimoji="0" lang="ru-RU" sz="2000" b="1" u="none" strike="noStrike" cap="none" normalizeH="0" baseline="0" dirty="0" err="1" smtClean="0">
                <a:ln>
                  <a:noFill/>
                </a:ln>
                <a:solidFill>
                  <a:srgbClr val="444340"/>
                </a:solidFill>
                <a:effectLst/>
                <a:latin typeface="Times New Roman" pitchFamily="18" charset="0"/>
                <a:ea typeface="Times New Roman" pitchFamily="18" charset="0"/>
                <a:cs typeface="Times New Roman" pitchFamily="18" charset="0"/>
              </a:rPr>
              <a:t>ұнамады</a:t>
            </a:r>
            <a:r>
              <a:rPr kumimoji="0" lang="ru-RU" sz="2000" b="1" u="none" strike="noStrike" cap="none" normalizeH="0" baseline="0" dirty="0" smtClean="0">
                <a:ln>
                  <a:noFill/>
                </a:ln>
                <a:solidFill>
                  <a:srgbClr val="444340"/>
                </a:solidFill>
                <a:effectLst/>
                <a:latin typeface="Times New Roman" pitchFamily="18" charset="0"/>
                <a:ea typeface="Times New Roman" pitchFamily="18" charset="0"/>
                <a:cs typeface="Times New Roman" pitchFamily="18" charset="0"/>
              </a:rPr>
              <a:t>, </a:t>
            </a:r>
            <a:r>
              <a:rPr kumimoji="0" lang="ru-RU" sz="2000" b="1" u="none" strike="noStrike" cap="none" normalizeH="0" baseline="0" dirty="0" err="1" smtClean="0">
                <a:ln>
                  <a:noFill/>
                </a:ln>
                <a:solidFill>
                  <a:srgbClr val="444340"/>
                </a:solidFill>
                <a:effectLst/>
                <a:latin typeface="Times New Roman" pitchFamily="18" charset="0"/>
                <a:ea typeface="Times New Roman" pitchFamily="18" charset="0"/>
                <a:cs typeface="Times New Roman" pitchFamily="18" charset="0"/>
              </a:rPr>
              <a:t>себебі</a:t>
            </a:r>
            <a:r>
              <a:rPr kumimoji="0" lang="ru-RU" sz="2000" b="1" u="none" strike="noStrike" cap="none" normalizeH="0" baseline="0" dirty="0" smtClean="0">
                <a:ln>
                  <a:noFill/>
                </a:ln>
                <a:solidFill>
                  <a:srgbClr val="444340"/>
                </a:solidFill>
                <a:effectLst/>
                <a:latin typeface="Times New Roman" pitchFamily="18" charset="0"/>
                <a:ea typeface="Times New Roman" pitchFamily="18" charset="0"/>
                <a:cs typeface="Times New Roman" pitchFamily="18" charset="0"/>
              </a:rPr>
              <a:t>….</a:t>
            </a:r>
          </a:p>
          <a:p>
            <a:pPr marL="0" marR="0" lvl="0" indent="0" algn="l" defTabSz="914400" rtl="0" eaLnBrk="0" fontAlgn="base" latinLnBrk="0" hangingPunct="0">
              <a:lnSpc>
                <a:spcPct val="150000"/>
              </a:lnSpc>
              <a:spcBef>
                <a:spcPct val="0"/>
              </a:spcBef>
              <a:spcAft>
                <a:spcPct val="0"/>
              </a:spcAft>
              <a:buClrTx/>
              <a:buSzTx/>
              <a:buFontTx/>
              <a:buChar char="•"/>
              <a:tabLst>
                <a:tab pos="457200" algn="l"/>
              </a:tabLst>
            </a:pPr>
            <a:r>
              <a:rPr kumimoji="0" lang="ru-RU" sz="2000" b="1" u="none" strike="noStrike" cap="none" normalizeH="0" baseline="0" dirty="0" err="1" smtClean="0">
                <a:ln>
                  <a:noFill/>
                </a:ln>
                <a:solidFill>
                  <a:srgbClr val="444340"/>
                </a:solidFill>
                <a:effectLst/>
                <a:latin typeface="Times New Roman" pitchFamily="18" charset="0"/>
                <a:ea typeface="Times New Roman" pitchFamily="18" charset="0"/>
                <a:cs typeface="Times New Roman" pitchFamily="18" charset="0"/>
              </a:rPr>
              <a:t>Маған тренингте</a:t>
            </a:r>
            <a:r>
              <a:rPr kumimoji="0" lang="ru-RU" sz="2000" b="1" u="none" strike="noStrike" cap="none" normalizeH="0" baseline="0" dirty="0" smtClean="0">
                <a:ln>
                  <a:noFill/>
                </a:ln>
                <a:solidFill>
                  <a:srgbClr val="444340"/>
                </a:solidFill>
                <a:effectLst/>
                <a:latin typeface="Times New Roman" pitchFamily="18" charset="0"/>
                <a:ea typeface="Times New Roman" pitchFamily="18" charset="0"/>
                <a:cs typeface="Times New Roman" pitchFamily="18" charset="0"/>
              </a:rPr>
              <a:t> </a:t>
            </a:r>
            <a:r>
              <a:rPr kumimoji="0" lang="ru-RU" sz="2000" b="1" u="none" strike="noStrike" cap="none" normalizeH="0" baseline="0" dirty="0" err="1" smtClean="0">
                <a:ln>
                  <a:noFill/>
                </a:ln>
                <a:solidFill>
                  <a:srgbClr val="444340"/>
                </a:solidFill>
                <a:effectLst/>
                <a:latin typeface="Times New Roman" pitchFamily="18" charset="0"/>
                <a:ea typeface="Times New Roman" pitchFamily="18" charset="0"/>
                <a:cs typeface="Times New Roman" pitchFamily="18" charset="0"/>
              </a:rPr>
              <a:t>қатты ұнағаны…</a:t>
            </a:r>
            <a:endParaRPr kumimoji="0" lang="ru-RU" sz="2000" b="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 typeface="Arial" pitchFamily="34" charset="0"/>
              <a:buChar char="•"/>
              <a:tabLst>
                <a:tab pos="457200" algn="l"/>
              </a:tabLst>
            </a:pPr>
            <a:r>
              <a:rPr kumimoji="0" lang="ru-RU" sz="2000" b="1" u="none" strike="noStrike" cap="none" normalizeH="0" baseline="0" dirty="0" err="1" smtClean="0">
                <a:ln>
                  <a:noFill/>
                </a:ln>
                <a:solidFill>
                  <a:srgbClr val="444340"/>
                </a:solidFill>
                <a:effectLst/>
                <a:latin typeface="Times New Roman" pitchFamily="18" charset="0"/>
                <a:ea typeface="Times New Roman" pitchFamily="18" charset="0"/>
                <a:cs typeface="Times New Roman" pitchFamily="18" charset="0"/>
              </a:rPr>
              <a:t>Менің алған әсерім.</a:t>
            </a:r>
            <a:r>
              <a:rPr kumimoji="0" lang="ru-RU" sz="2000" b="1" u="none" strike="noStrike" cap="none" normalizeH="0" baseline="0" dirty="0" smtClean="0">
                <a:ln>
                  <a:noFill/>
                </a:ln>
                <a:solidFill>
                  <a:srgbClr val="444340"/>
                </a:solidFill>
                <a:effectLst/>
                <a:latin typeface="Times New Roman" pitchFamily="18" charset="0"/>
                <a:ea typeface="Times New Roman" pitchFamily="18" charset="0"/>
                <a:cs typeface="Times New Roman" pitchFamily="18" charset="0"/>
              </a:rPr>
              <a:t> ..</a:t>
            </a:r>
            <a:endParaRPr kumimoji="0" lang="ru-RU" sz="2000" b="1"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C:\Users\Mektep\Desktop\tiulpany-tsvety-fon-vesna.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6" name="Прямоугольник 5"/>
          <p:cNvSpPr/>
          <p:nvPr/>
        </p:nvSpPr>
        <p:spPr>
          <a:xfrm>
            <a:off x="1142976" y="2214554"/>
            <a:ext cx="7358114" cy="1754326"/>
          </a:xfrm>
          <a:prstGeom prst="rect">
            <a:avLst/>
          </a:prstGeom>
          <a:noFill/>
        </p:spPr>
        <p:txBody>
          <a:bodyPr wrap="square" lIns="91440" tIns="45720" rIns="91440" bIns="45720">
            <a:spAutoFit/>
          </a:bodyPr>
          <a:lstStyle/>
          <a:p>
            <a:pPr algn="ctr"/>
            <a:r>
              <a:rPr lang="ru-RU" sz="3600" b="1" i="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Тренингке</a:t>
            </a:r>
            <a:r>
              <a:rPr lang="ru-RU" sz="3600" b="1" i="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ru-RU" sz="3600" b="1" i="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қатысқандарыңызға</a:t>
            </a:r>
            <a:endParaRPr lang="ru-RU" sz="3600" b="1" i="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a:p>
            <a:pPr algn="ctr"/>
            <a:r>
              <a:rPr lang="kk-KZ" sz="36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Мың алғыс!</a:t>
            </a:r>
            <a:endParaRPr lang="ru-RU" sz="3600" b="1" i="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238</Words>
  <PresentationFormat>Экран (4:3)</PresentationFormat>
  <Paragraphs>22</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Слайд 1</vt:lpstr>
      <vt:lpstr>Слайд 2</vt:lpstr>
      <vt:lpstr>Слайд 3</vt:lpstr>
      <vt:lpstr>Слайд 4</vt:lpstr>
      <vt:lpstr>Слайд 5</vt:lpstr>
      <vt:lpstr>Слайд 6</vt:lpstr>
      <vt:lpstr>Слайд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Mektep</dc:creator>
  <cp:lastModifiedBy>Админ</cp:lastModifiedBy>
  <cp:revision>11</cp:revision>
  <dcterms:created xsi:type="dcterms:W3CDTF">2022-03-02T14:52:19Z</dcterms:created>
  <dcterms:modified xsi:type="dcterms:W3CDTF">2022-09-26T10:45:36Z</dcterms:modified>
</cp:coreProperties>
</file>