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269C"/>
    <a:srgbClr val="00FFCC"/>
    <a:srgbClr val="FF9933"/>
    <a:srgbClr val="66CCFF"/>
    <a:srgbClr val="FF5050"/>
    <a:srgbClr val="D573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876" y="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3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12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1.jpeg"/><Relationship Id="rId5" Type="http://schemas.openxmlformats.org/officeDocument/2006/relationships/image" Target="../media/image6.png"/><Relationship Id="rId10" Type="http://schemas.openxmlformats.org/officeDocument/2006/relationships/image" Target="../media/image2.jpe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Скругленный прямоугольник 21"/>
          <p:cNvSpPr/>
          <p:nvPr/>
        </p:nvSpPr>
        <p:spPr>
          <a:xfrm>
            <a:off x="7767273" y="5517232"/>
            <a:ext cx="1269223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7740352" y="5588227"/>
            <a:ext cx="1296144" cy="1153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C:\Users\Алмаз\Documents\depositphotos_5702957-Abstract-business-background-with-cloc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687" y="-1663"/>
            <a:ext cx="9144000" cy="6845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5003511" y="116632"/>
            <a:ext cx="3601471" cy="121444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6200000">
            <a:off x="1292385" y="482975"/>
            <a:ext cx="2527850" cy="4224048"/>
          </a:xfrm>
          <a:prstGeom prst="rightArrow">
            <a:avLst>
              <a:gd name="adj1" fmla="val 50000"/>
              <a:gd name="adj2" fmla="val 5102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1475656" y="4748075"/>
            <a:ext cx="6264696" cy="209885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045672" y="253856"/>
            <a:ext cx="36087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Мұнайлы ауданы, № 7 жалпы білім беру орта  мектебі </a:t>
            </a:r>
          </a:p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Иманбаева Женискул Кошербаевна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91576" y="1066652"/>
            <a:ext cx="272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59024" y="116629"/>
            <a:ext cx="3736744" cy="121444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253856"/>
            <a:ext cx="42227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Математика пәні         1 сынып</a:t>
            </a:r>
          </a:p>
          <a:p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Бөлім: 4А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«Күнделікті өмірдегі  </a:t>
            </a:r>
          </a:p>
          <a:p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есептеулер»</a:t>
            </a:r>
          </a:p>
          <a:p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Тақырыбы: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«Монеталар»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91576" y="1471013"/>
            <a:ext cx="27294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1.1.3.6</a:t>
            </a:r>
          </a:p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1тг, 2тг, 5тг, 10 тг, </a:t>
            </a:r>
          </a:p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тг тиындармен түрлі операциялар</a:t>
            </a:r>
          </a:p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52464" y="5311228"/>
            <a:ext cx="6986415" cy="1333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kk-KZ" sz="1600" b="1" dirty="0">
                <a:solidFill>
                  <a:srgbClr val="002060"/>
                </a:solidFill>
                <a:latin typeface="Times New Roman"/>
                <a:ea typeface="Calibri"/>
              </a:rPr>
              <a:t>Монеталардың тобын бір-бірінен ажырату </a:t>
            </a:r>
            <a:r>
              <a:rPr lang="kk-KZ" sz="1600" b="1" dirty="0" smtClean="0">
                <a:solidFill>
                  <a:srgbClr val="002060"/>
                </a:solidFill>
                <a:latin typeface="Times New Roman"/>
                <a:ea typeface="Calibri"/>
              </a:rPr>
              <a:t>, салыстыру;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kk-KZ" sz="1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Монеталарды пайдалану, </a:t>
            </a:r>
            <a:r>
              <a:rPr lang="kk-KZ" sz="16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заттардың </a:t>
            </a:r>
            <a:r>
              <a:rPr lang="kk-KZ" sz="1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құнын </a:t>
            </a:r>
            <a:r>
              <a:rPr lang="kk-KZ" sz="16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есептеу;</a:t>
            </a:r>
          </a:p>
          <a:p>
            <a:pPr>
              <a:spcAft>
                <a:spcPts val="1000"/>
              </a:spcAft>
            </a:pPr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kk-KZ" sz="1600" b="1" dirty="0" smtClean="0">
                <a:solidFill>
                  <a:srgbClr val="002060"/>
                </a:solidFill>
                <a:latin typeface="Times New Roman"/>
                <a:ea typeface="Calibri"/>
              </a:rPr>
              <a:t>Монеталар тобынан  қажетті соманы жинақтау.</a:t>
            </a:r>
            <a:endParaRPr lang="ru-RU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0" y="1326899"/>
            <a:ext cx="1191576" cy="107255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0" y="4934641"/>
            <a:ext cx="1475656" cy="144668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-230832" y="5311228"/>
            <a:ext cx="1979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мақсаттары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80528" y="1409894"/>
            <a:ext cx="2327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Оқу</a:t>
            </a:r>
          </a:p>
          <a:p>
            <a:r>
              <a:rPr lang="kk-KZ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мақсаттары</a:t>
            </a:r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 descr="http://st.depositphotos.com/1903923/3139/v/170/depositphotos_31399023-Purse-with-money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450" y="1471013"/>
            <a:ext cx="871889" cy="523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 descr="http://img0.liveinternet.ru/images/attach/c/9/107/311/107311576_409_b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697613"/>
            <a:ext cx="758083" cy="59411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Овал 6"/>
          <p:cNvSpPr/>
          <p:nvPr/>
        </p:nvSpPr>
        <p:spPr>
          <a:xfrm>
            <a:off x="3460293" y="3858924"/>
            <a:ext cx="1543218" cy="132704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 rot="21048405">
            <a:off x="4890095" y="2003320"/>
            <a:ext cx="4276736" cy="3505200"/>
          </a:xfrm>
          <a:prstGeom prst="rightArrow">
            <a:avLst>
              <a:gd name="adj1" fmla="val 50000"/>
              <a:gd name="adj2" fmla="val 4663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2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 rot="21062685">
            <a:off x="4888328" y="2756621"/>
            <a:ext cx="4730031" cy="1941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1.Теңгелік </a:t>
            </a:r>
            <a:r>
              <a:rPr lang="kk-KZ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монеталарды </a:t>
            </a:r>
            <a:r>
              <a:rPr lang="kk-KZ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бір-бірі-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нен ажыратып,салыстырады,құнын есептейді.2</a:t>
            </a:r>
            <a:r>
              <a:rPr lang="kk-KZ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.  Қажетті соманы жинақтайды,өзіне  керекті </a:t>
            </a:r>
            <a:r>
              <a:rPr lang="kk-KZ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заттарды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сатып </a:t>
            </a:r>
            <a:r>
              <a:rPr lang="kk-KZ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алады.</a:t>
            </a:r>
            <a:endParaRPr lang="ru-RU" sz="1400" b="1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02455" y="4230060"/>
            <a:ext cx="15432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40352" y="5568359"/>
            <a:ext cx="1323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Д</a:t>
            </a:r>
            <a:r>
              <a:rPr lang="kk-KZ" b="1" dirty="0" smtClean="0">
                <a:solidFill>
                  <a:srgbClr val="FF0000"/>
                </a:solidFill>
              </a:rPr>
              <a:t>үниетану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740352" y="5373216"/>
            <a:ext cx="1296144" cy="136815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7701681" y="5288340"/>
            <a:ext cx="180660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Дүниетану</a:t>
            </a:r>
          </a:p>
          <a:p>
            <a:r>
              <a:rPr lang="kk-KZ" sz="1400" dirty="0">
                <a:latin typeface="Times New Roman"/>
                <a:ea typeface="Calibri"/>
              </a:rPr>
              <a:t>Тауар-ақша  қатынасының қарапайым </a:t>
            </a:r>
            <a:endParaRPr lang="kk-KZ" sz="1400" dirty="0" smtClean="0">
              <a:latin typeface="Times New Roman"/>
              <a:ea typeface="Calibri"/>
            </a:endParaRPr>
          </a:p>
          <a:p>
            <a:r>
              <a:rPr lang="kk-KZ" sz="1400" dirty="0" smtClean="0">
                <a:latin typeface="Times New Roman"/>
                <a:ea typeface="Calibri"/>
              </a:rPr>
              <a:t>түрлерін </a:t>
            </a:r>
          </a:p>
          <a:p>
            <a:r>
              <a:rPr lang="kk-KZ" sz="1400" dirty="0" smtClean="0">
                <a:latin typeface="Times New Roman"/>
                <a:ea typeface="Calibri"/>
              </a:rPr>
              <a:t>түсіндіру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57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лмаз\Documents\depositphotos_5702957-Abstract-business-background-with-cloc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5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Блок-схема: документ 1"/>
          <p:cNvSpPr/>
          <p:nvPr/>
        </p:nvSpPr>
        <p:spPr>
          <a:xfrm>
            <a:off x="0" y="569556"/>
            <a:ext cx="4941912" cy="5664692"/>
          </a:xfrm>
          <a:prstGeom prst="flowChartDocumen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документ 3"/>
          <p:cNvSpPr/>
          <p:nvPr/>
        </p:nvSpPr>
        <p:spPr>
          <a:xfrm>
            <a:off x="5220073" y="2857496"/>
            <a:ext cx="3816424" cy="2936675"/>
          </a:xfrm>
          <a:prstGeom prst="flowChartDocumen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6497" y="647133"/>
            <a:ext cx="4895415" cy="714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kk-K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Шаттық шеңбері</a:t>
            </a:r>
          </a:p>
          <a:p>
            <a:pPr lvl="0"/>
            <a:r>
              <a:rPr lang="kk-KZ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Топқа </a:t>
            </a:r>
            <a:r>
              <a:rPr lang="kk-KZ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kk-KZ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«Сиқырлы сандықша» әдісі</a:t>
            </a:r>
            <a:endParaRPr lang="kk-KZ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Монеталар сандықшадан алу </a:t>
            </a:r>
            <a:r>
              <a:rPr lang="kk-KZ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арқылы. </a:t>
            </a:r>
            <a:r>
              <a:rPr lang="kk-KZ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Монета </a:t>
            </a:r>
            <a:r>
              <a:rPr lang="kk-KZ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 </a:t>
            </a:r>
            <a:r>
              <a:rPr lang="kk-KZ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құны туралы </a:t>
            </a:r>
            <a:r>
              <a:rPr lang="kk-KZ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 қалыптасады</a:t>
            </a:r>
            <a:r>
              <a:rPr lang="kk-KZ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«Ой </a:t>
            </a:r>
            <a:r>
              <a:rPr lang="ru-RU" sz="1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шақыру</a:t>
            </a: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«Марафон» </a:t>
            </a:r>
            <a:r>
              <a:rPr lang="ru-RU" sz="1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1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ширату</a:t>
            </a: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жатты-ғуын</a:t>
            </a: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қалыптасады</a:t>
            </a:r>
            <a:r>
              <a:rPr lang="kk-KZ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spcAft>
                <a:spcPts val="0"/>
              </a:spcAft>
            </a:pPr>
            <a:endParaRPr lang="kk-KZ" sz="14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endParaRPr lang="kk-KZ" sz="1400" dirty="0" smtClean="0">
              <a:solidFill>
                <a:srgbClr val="002060"/>
              </a:solidFill>
              <a:latin typeface="Times New Roman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kk-KZ" sz="1400" b="1" dirty="0" smtClean="0">
                <a:latin typeface="Times New Roman"/>
                <a:ea typeface="Calibri"/>
                <a:cs typeface="Times New Roman"/>
              </a:rPr>
              <a:t>(</a:t>
            </a:r>
            <a:r>
              <a:rPr lang="kk-KZ" sz="1400" b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ТТ) «Ойлан-жұптас-топтас» әдісі. </a:t>
            </a:r>
            <a:r>
              <a:rPr lang="kk-KZ" sz="1400" b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Әмияндағы монеталар</a:t>
            </a:r>
            <a:r>
              <a:rPr lang="kk-KZ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  </a:t>
            </a:r>
            <a:r>
              <a:rPr lang="kk-KZ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уақытта тапсырманы </a:t>
            </a:r>
            <a:r>
              <a:rPr lang="kk-KZ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орындайды. Әр </a:t>
            </a:r>
            <a:r>
              <a:rPr lang="kk-KZ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 өзінің </a:t>
            </a:r>
            <a:r>
              <a:rPr lang="kk-KZ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 ортаға салып </a:t>
            </a:r>
            <a:r>
              <a:rPr lang="kk-KZ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талқылайды, тапсырма </a:t>
            </a:r>
            <a:r>
              <a:rPr lang="kk-KZ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оқушылардың қызығушылығы </a:t>
            </a:r>
            <a:r>
              <a:rPr lang="kk-KZ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арта-ды.</a:t>
            </a:r>
            <a:r>
              <a:rPr lang="kk-KZ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Дескриптор:1.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Монеталар </a:t>
            </a:r>
            <a:r>
              <a:rPr lang="kk-KZ" sz="1400" dirty="0">
                <a:latin typeface="Times New Roman"/>
                <a:ea typeface="Calibri"/>
                <a:cs typeface="Times New Roman"/>
              </a:rPr>
              <a:t>құнын 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есептейді; 2.Монеталарды </a:t>
            </a:r>
            <a:r>
              <a:rPr lang="kk-KZ" sz="1400" dirty="0">
                <a:latin typeface="Times New Roman"/>
                <a:ea typeface="Calibri"/>
                <a:cs typeface="Times New Roman"/>
              </a:rPr>
              <a:t>бір-бірімен 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салыстырады.3. «</a:t>
            </a:r>
            <a:r>
              <a:rPr lang="en-US" sz="1400" dirty="0">
                <a:latin typeface="Times New Roman"/>
                <a:ea typeface="Calibri"/>
                <a:cs typeface="Times New Roman"/>
              </a:rPr>
              <a:t>&gt;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» «</a:t>
            </a:r>
            <a:r>
              <a:rPr lang="en-US" sz="1400" dirty="0">
                <a:latin typeface="Times New Roman"/>
                <a:ea typeface="Calibri"/>
                <a:cs typeface="Times New Roman"/>
              </a:rPr>
              <a:t>&lt;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» «</a:t>
            </a:r>
            <a:r>
              <a:rPr lang="en-US" sz="1400" dirty="0" smtClean="0">
                <a:latin typeface="Times New Roman"/>
                <a:ea typeface="Calibri"/>
                <a:cs typeface="Times New Roman"/>
              </a:rPr>
              <a:t>+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»</a:t>
            </a:r>
            <a:r>
              <a:rPr lang="en-US" sz="1400" dirty="0" smtClean="0">
                <a:latin typeface="Times New Roman"/>
                <a:ea typeface="Calibri"/>
                <a:cs typeface="Times New Roman"/>
              </a:rPr>
              <a:t>  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таңбаларын қояды.</a:t>
            </a:r>
            <a:endParaRPr lang="ru-RU" sz="1100" dirty="0"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kk-KZ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«Монеталарды салыстыр» (ДЖ)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1400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Суретте </a:t>
            </a:r>
            <a:r>
              <a:rPr lang="kk-KZ" sz="1400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берілген монеталарды салыстыр. </a:t>
            </a:r>
            <a:r>
              <a:rPr lang="kk-KZ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салыстырады </a:t>
            </a:r>
            <a:r>
              <a:rPr lang="kk-KZ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жылдамдық  дағдылары </a:t>
            </a:r>
            <a:r>
              <a:rPr lang="kk-KZ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қалыптасады.Бір-бірін тексеріп бағалайды.</a:t>
            </a:r>
          </a:p>
          <a:p>
            <a:pPr>
              <a:spcAft>
                <a:spcPts val="1000"/>
              </a:spcAft>
            </a:pPr>
            <a:r>
              <a:rPr lang="kk-KZ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Дескриптор:1.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Монеталар </a:t>
            </a:r>
            <a:r>
              <a:rPr lang="kk-KZ" sz="1400" dirty="0">
                <a:latin typeface="Times New Roman"/>
                <a:ea typeface="Calibri"/>
                <a:cs typeface="Times New Roman"/>
              </a:rPr>
              <a:t>құнын есептейді; </a:t>
            </a:r>
            <a:endParaRPr lang="ru-RU" sz="1100" dirty="0">
              <a:ea typeface="Calibri"/>
              <a:cs typeface="Times New Roman"/>
            </a:endParaRPr>
          </a:p>
          <a:p>
            <a:pPr lvl="0">
              <a:spcAft>
                <a:spcPts val="1000"/>
              </a:spcAft>
            </a:pPr>
            <a:r>
              <a:rPr lang="kk-KZ" sz="1400" dirty="0">
                <a:latin typeface="Times New Roman"/>
                <a:ea typeface="Calibri"/>
                <a:cs typeface="Times New Roman"/>
              </a:rPr>
              <a:t>2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.Монеталарды </a:t>
            </a:r>
            <a:r>
              <a:rPr lang="kk-KZ" sz="1400" dirty="0">
                <a:latin typeface="Times New Roman"/>
                <a:ea typeface="Calibri"/>
                <a:cs typeface="Times New Roman"/>
              </a:rPr>
              <a:t>бір-бірімен </a:t>
            </a:r>
            <a:endParaRPr lang="kk-KZ" sz="1400" dirty="0" smtClean="0">
              <a:latin typeface="Times New Roman"/>
              <a:ea typeface="Calibri"/>
              <a:cs typeface="Times New Roman"/>
            </a:endParaRPr>
          </a:p>
          <a:p>
            <a:pPr lvl="0">
              <a:spcAft>
                <a:spcPts val="1000"/>
              </a:spcAft>
            </a:pPr>
            <a:r>
              <a:rPr lang="kk-KZ" sz="1400" dirty="0">
                <a:latin typeface="Times New Roman"/>
                <a:ea typeface="Calibri"/>
                <a:cs typeface="Times New Roman"/>
              </a:rPr>
              <a:t> </a:t>
            </a:r>
            <a:r>
              <a:rPr lang="kk-KZ" sz="1400" dirty="0" smtClean="0">
                <a:latin typeface="Times New Roman"/>
                <a:ea typeface="Calibri"/>
                <a:cs typeface="Times New Roman"/>
              </a:rPr>
              <a:t>                салыстырады</a:t>
            </a:r>
            <a:r>
              <a:rPr lang="kk-KZ" sz="1400" dirty="0">
                <a:latin typeface="Times New Roman"/>
                <a:ea typeface="Calibri"/>
                <a:cs typeface="Times New Roman"/>
              </a:rPr>
              <a:t>.</a:t>
            </a:r>
            <a:endParaRPr lang="ru-RU" sz="1100" dirty="0"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endParaRPr lang="kk-KZ" sz="1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kk-KZ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Блок-схема: задержка 11"/>
          <p:cNvSpPr/>
          <p:nvPr/>
        </p:nvSpPr>
        <p:spPr>
          <a:xfrm rot="5400000">
            <a:off x="5405849" y="3119849"/>
            <a:ext cx="1118352" cy="6357950"/>
          </a:xfrm>
          <a:prstGeom prst="flowChartDelay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220073" y="116633"/>
            <a:ext cx="378108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2000" b="1" dirty="0" smtClean="0">
              <a:solidFill>
                <a:srgbClr val="C0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 жоғары оқушыларға </a:t>
            </a:r>
            <a:r>
              <a:rPr lang="kk-KZ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kk-KZ" sz="1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20теңгеге тең соманы алу үшін құны1тг,2тг,5тг болатындай монеталардың нешеуін алу қажет?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kk-KZ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1.Монеталар құнын анықтайды.2.Қажетті соманы  түрлі тәсілмен жинақтайды.</a:t>
            </a:r>
            <a:endParaRPr lang="kk-KZ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1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Қолдауды қажет ететін оқушыға тапсырма:</a:t>
            </a:r>
            <a:endParaRPr lang="kk-KZ" sz="1400" dirty="0" smtClean="0"/>
          </a:p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Монеталарды оның құнымен сызық арқылы қос.</a:t>
            </a:r>
            <a:r>
              <a:rPr lang="kk-KZ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1.Монета құнын анықтап,монетаның құны жазылған сөздермен</a:t>
            </a: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сәйкестендіреді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429124" y="5786454"/>
            <a:ext cx="1476164" cy="8955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214810" y="5739648"/>
            <a:ext cx="1720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«Басбармақ» «Үш шапалақ» әдісі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072198" y="5786454"/>
            <a:ext cx="1440160" cy="8955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5220073" y="5589240"/>
            <a:ext cx="27363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algn="ctr"/>
            <a:r>
              <a:rPr lang="kk-KZ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Стикерлер, </a:t>
            </a:r>
          </a:p>
          <a:p>
            <a:pPr algn="ctr"/>
            <a:r>
              <a:rPr lang="kk-KZ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бағдаршам 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928926" y="5786454"/>
            <a:ext cx="1389512" cy="8955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3000364" y="5956920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Дескриптор-лар арқылы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685838" y="5786454"/>
            <a:ext cx="1458162" cy="8955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7530547" y="5687389"/>
            <a:ext cx="181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«Әмиян» әдісі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1835696" y="0"/>
            <a:ext cx="2196244" cy="528138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7322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Выноска со стрелкой вниз 27"/>
          <p:cNvSpPr/>
          <p:nvPr/>
        </p:nvSpPr>
        <p:spPr>
          <a:xfrm>
            <a:off x="6288504" y="2300415"/>
            <a:ext cx="2027911" cy="51112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7322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Выноска со стрелкой вниз 34"/>
          <p:cNvSpPr/>
          <p:nvPr/>
        </p:nvSpPr>
        <p:spPr>
          <a:xfrm rot="16200000">
            <a:off x="1438446" y="5449941"/>
            <a:ext cx="571480" cy="2123728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7322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979712" y="14234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 оқу</a:t>
            </a:r>
            <a:endParaRPr lang="ru-RU" sz="2000" b="1" dirty="0"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497" y="6327033"/>
            <a:ext cx="2143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Бағалау</a:t>
            </a:r>
            <a:endParaRPr lang="ru-RU" sz="2000" b="1" dirty="0"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32376" y="2214554"/>
            <a:ext cx="1740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Саралау</a:t>
            </a:r>
            <a:endParaRPr lang="ru-RU" sz="2000" b="1" dirty="0"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Блок-схема: документ 35"/>
          <p:cNvSpPr/>
          <p:nvPr/>
        </p:nvSpPr>
        <p:spPr>
          <a:xfrm>
            <a:off x="5143504" y="214289"/>
            <a:ext cx="3816424" cy="2068879"/>
          </a:xfrm>
          <a:prstGeom prst="flowChartDocumen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286380" y="285728"/>
            <a:ext cx="38576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«Дүкен»  ойыны(ТЖ) </a:t>
            </a:r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solidFill>
                  <a:srgbClr val="4F81B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Оқушыларға түрлі монеталар беріледі. Монеталар көмегімен қажетті тауарды сатып алау тапсырылады.</a:t>
            </a:r>
            <a:r>
              <a:rPr lang="kk-KZ" sz="1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kk-KZ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1400" dirty="0">
                <a:solidFill>
                  <a:srgbClr val="4F81B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Монеталар құнын анықтайды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sz="1400" dirty="0" smtClean="0">
                <a:solidFill>
                  <a:srgbClr val="4F81BD">
                    <a:lumMod val="50000"/>
                  </a:srgbClr>
                </a:solidFill>
                <a:latin typeface="Times New Roman"/>
                <a:cs typeface="Times New Roman"/>
              </a:rPr>
              <a:t>Қ</a:t>
            </a:r>
            <a:r>
              <a:rPr lang="kk-KZ" sz="1400" dirty="0" smtClean="0">
                <a:solidFill>
                  <a:srgbClr val="4F81B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ажетті тауарларды </a:t>
            </a:r>
            <a:r>
              <a:rPr lang="kk-KZ" sz="1400" dirty="0">
                <a:solidFill>
                  <a:srgbClr val="4F81B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сатып алады</a:t>
            </a:r>
            <a:endParaRPr lang="kk-KZ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" name="Рисунок 37" descr="Описание: Картинки по запросу жұлдыз фот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693" y="6357194"/>
            <a:ext cx="361367" cy="24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s://go2.imgsmail.ru/imgpreview?key=5220c5fae1b6af21&amp;mb=imgdb_preview_30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744" y="6213121"/>
            <a:ext cx="570698" cy="392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arhivurokov.ru/kopilka/up/html/2017/05/20/k_591fffc5c7efa/417128_9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4" y="6250385"/>
            <a:ext cx="714380" cy="42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malenkastrana.ucoz.ru/000007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890" y="6054857"/>
            <a:ext cx="353680" cy="56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9245" y="1193669"/>
            <a:ext cx="354013" cy="56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Рисунок 43" descr="Описание: Картинки по запросу жұлдыз фот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255" y="4135887"/>
            <a:ext cx="652249" cy="379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Picture 2" descr="https://go2.imgsmail.ru/imgpreview?key=5220c5fae1b6af21&amp;mb=imgdb_preview_30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255" y="3246384"/>
            <a:ext cx="551453" cy="379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https://arhivurokov.ru/kopilka/up/html/2017/05/20/k_591fffc5c7efa/417128_9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354" y="2366487"/>
            <a:ext cx="816733" cy="491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Выноска-облако 4"/>
          <p:cNvSpPr/>
          <p:nvPr/>
        </p:nvSpPr>
        <p:spPr>
          <a:xfrm>
            <a:off x="3623682" y="4915420"/>
            <a:ext cx="1487462" cy="711686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923928" y="4948098"/>
            <a:ext cx="1003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Сергіту сәті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" name="Рисунок 39" descr="http://st.depositphotos.com/1903923/3139/v/170/depositphotos_31399023-Purse-with-money.jpg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305" y="6072516"/>
            <a:ext cx="632611" cy="548229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Рисунок 40" descr="https://go4.imgsmail.ru/imgpreview?key=78782e4a45b832b0&amp;mb=imgdb_preview_30000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4942" y="5958573"/>
            <a:ext cx="391917" cy="340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Рисунок 41" descr="https://go1.imgsmail.ru/imgpreview?key=63221b79153de2&amp;mb=imgdb_preview_30000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256" y="5958573"/>
            <a:ext cx="410743" cy="340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Рисунок 42" descr="https://im0-tub-ru.yandex.net/i?id=f2a28fae00fcf2c0b36e306bc57d244a-l&amp;n=13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952" y="6298824"/>
            <a:ext cx="431675" cy="3178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03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лмаз\Documents\depositphotos_5702957-Abstract-business-background-with-cloc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54"/>
            <a:ext cx="9144000" cy="6845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Блок-схема: сохраненные данные 11"/>
          <p:cNvSpPr/>
          <p:nvPr/>
        </p:nvSpPr>
        <p:spPr>
          <a:xfrm>
            <a:off x="2430386" y="1093650"/>
            <a:ext cx="5365944" cy="1707567"/>
          </a:xfrm>
          <a:prstGeom prst="flowChartOnlineStorage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421474" y="469378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Блок-схема: сохраненные данные 10"/>
          <p:cNvSpPr/>
          <p:nvPr/>
        </p:nvSpPr>
        <p:spPr>
          <a:xfrm>
            <a:off x="2969390" y="2965594"/>
            <a:ext cx="5538104" cy="1728192"/>
          </a:xfrm>
          <a:prstGeom prst="flowChartOnlineStorage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сохраненные данные 12"/>
          <p:cNvSpPr/>
          <p:nvPr/>
        </p:nvSpPr>
        <p:spPr>
          <a:xfrm>
            <a:off x="3508113" y="5063118"/>
            <a:ext cx="5617972" cy="1574884"/>
          </a:xfrm>
          <a:prstGeom prst="flowChartOnlineStorage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с вырезом 3"/>
          <p:cNvSpPr/>
          <p:nvPr/>
        </p:nvSpPr>
        <p:spPr>
          <a:xfrm>
            <a:off x="282345" y="3068960"/>
            <a:ext cx="2585214" cy="1234869"/>
          </a:xfrm>
          <a:prstGeom prst="notched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с вырезом 17"/>
          <p:cNvSpPr/>
          <p:nvPr/>
        </p:nvSpPr>
        <p:spPr>
          <a:xfrm>
            <a:off x="196858" y="1099473"/>
            <a:ext cx="2160240" cy="1393423"/>
          </a:xfrm>
          <a:prstGeom prst="notched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с вырезом 18"/>
          <p:cNvSpPr/>
          <p:nvPr/>
        </p:nvSpPr>
        <p:spPr>
          <a:xfrm>
            <a:off x="282346" y="5229200"/>
            <a:ext cx="3225768" cy="1234869"/>
          </a:xfrm>
          <a:prstGeom prst="notched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83568" y="1099473"/>
            <a:ext cx="1186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84594" y="1380685"/>
            <a:ext cx="2015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қиын</a:t>
            </a: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болды?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49324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үйрендім?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4594" y="5589240"/>
            <a:ext cx="2747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3726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 тәжірибемде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69390" y="3068960"/>
            <a:ext cx="49869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ҰМЖ,ОМЖ және ҚМЖ-ны жоспарлауды үйрендім.Сабақ барысында оқушыларды саралай отырып деңгейі бойынша тапсырмаларды  жасақтауда,әр түрлі әдіс-тәсілдерді ,бағалау тәсілдерін меңгердім</a:t>
            </a:r>
            <a:r>
              <a:rPr lang="kk-KZ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08113" y="5063118"/>
            <a:ext cx="50963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тәжірибелік және зерттеушілік дағдыларын дамытатын  тапсырмалар мен жаттығулар орындатуға мүмкіндік беруді,сыни ойлай білуге бағыттайтын сұрақтарды ұйымдастыруды көздеймін.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57098" y="1099473"/>
            <a:ext cx="50952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мақсатына қарап сабақ мақсатын құруда, ресурстарды сабақ мақсатына қарай қолдануда,    критериалды бағалауда,  саралау жұмысын  ұйымдастыруда белсенді әдіс-тәсілдерді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олдануда  қиындықтар болды.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19672" y="19293"/>
            <a:ext cx="6408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800" b="1" dirty="0" smtClean="0">
                <a:solidFill>
                  <a:srgbClr val="37269C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Ықшам сабақ әсері</a:t>
            </a:r>
            <a:endParaRPr lang="ru-RU" sz="4800" b="1" dirty="0">
              <a:solidFill>
                <a:srgbClr val="37269C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3447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1466</TotalTime>
  <Words>427</Words>
  <Application>Microsoft Office PowerPoint</Application>
  <PresentationFormat>Экран (4:3)</PresentationFormat>
  <Paragraphs>87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Алмаз</dc:creator>
  <cp:lastModifiedBy>AKTAU</cp:lastModifiedBy>
  <cp:revision>79</cp:revision>
  <dcterms:created xsi:type="dcterms:W3CDTF">2017-07-02T01:41:02Z</dcterms:created>
  <dcterms:modified xsi:type="dcterms:W3CDTF">2018-06-21T05:08:43Z</dcterms:modified>
</cp:coreProperties>
</file>