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5"/>
  </p:notesMasterIdLst>
  <p:sldIdLst>
    <p:sldId id="423" r:id="rId2"/>
    <p:sldId id="475" r:id="rId3"/>
    <p:sldId id="478" r:id="rId4"/>
    <p:sldId id="476" r:id="rId5"/>
    <p:sldId id="480" r:id="rId6"/>
    <p:sldId id="456" r:id="rId7"/>
    <p:sldId id="482" r:id="rId8"/>
    <p:sldId id="485" r:id="rId9"/>
    <p:sldId id="486" r:id="rId10"/>
    <p:sldId id="468" r:id="rId11"/>
    <p:sldId id="489" r:id="rId12"/>
    <p:sldId id="488" r:id="rId13"/>
    <p:sldId id="490" r:id="rId14"/>
    <p:sldId id="491" r:id="rId15"/>
    <p:sldId id="492" r:id="rId16"/>
    <p:sldId id="493" r:id="rId17"/>
    <p:sldId id="494" r:id="rId18"/>
    <p:sldId id="495" r:id="rId19"/>
    <p:sldId id="500" r:id="rId20"/>
    <p:sldId id="501" r:id="rId21"/>
    <p:sldId id="502" r:id="rId22"/>
    <p:sldId id="496" r:id="rId23"/>
    <p:sldId id="497" r:id="rId24"/>
  </p:sldIdLst>
  <p:sldSz cx="12192000" cy="6858000"/>
  <p:notesSz cx="6797675" cy="9928225"/>
  <p:custDataLst>
    <p:tags r:id="rId26"/>
  </p:custDataLst>
  <p:defaultTextStyle>
    <a:defPPr>
      <a:defRPr lang="kk-KZ"/>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EAEAEA"/>
    <a:srgbClr val="CCECFF"/>
    <a:srgbClr val="E1F4FF"/>
    <a:srgbClr val="FEE8FB"/>
    <a:srgbClr val="F0F8FA"/>
    <a:srgbClr val="FFF7FE"/>
    <a:srgbClr val="E7E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34" autoAdjust="0"/>
    <p:restoredTop sz="90681" autoAdjust="0"/>
  </p:normalViewPr>
  <p:slideViewPr>
    <p:cSldViewPr snapToGrid="0">
      <p:cViewPr>
        <p:scale>
          <a:sx n="66" d="100"/>
          <a:sy n="66" d="100"/>
        </p:scale>
        <p:origin x="-1116" y="-114"/>
      </p:cViewPr>
      <p:guideLst>
        <p:guide orient="horz" pos="2160"/>
        <p:guide pos="3840"/>
      </p:guideLst>
    </p:cSldViewPr>
  </p:slideViewPr>
  <p:notesTextViewPr>
    <p:cViewPr>
      <p:scale>
        <a:sx n="33" d="100"/>
        <a:sy n="33"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4.wmf"/><Relationship Id="rId7" Type="http://schemas.openxmlformats.org/officeDocument/2006/relationships/image" Target="../media/image8.e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wmf"/><Relationship Id="rId9" Type="http://schemas.openxmlformats.org/officeDocument/2006/relationships/image" Target="../media/image10.e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5" Type="http://schemas.openxmlformats.org/officeDocument/2006/relationships/image" Target="../media/image45.wmf"/><Relationship Id="rId4" Type="http://schemas.openxmlformats.org/officeDocument/2006/relationships/image" Target="../media/image44.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6.emf"/><Relationship Id="rId2" Type="http://schemas.openxmlformats.org/officeDocument/2006/relationships/image" Target="../media/image51.wmf"/><Relationship Id="rId1" Type="http://schemas.openxmlformats.org/officeDocument/2006/relationships/image" Target="../media/image50.emf"/><Relationship Id="rId6" Type="http://schemas.openxmlformats.org/officeDocument/2006/relationships/image" Target="../media/image55.emf"/><Relationship Id="rId5" Type="http://schemas.openxmlformats.org/officeDocument/2006/relationships/image" Target="../media/image54.emf"/><Relationship Id="rId4" Type="http://schemas.openxmlformats.org/officeDocument/2006/relationships/image" Target="../media/image5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62.emf"/><Relationship Id="rId2" Type="http://schemas.openxmlformats.org/officeDocument/2006/relationships/image" Target="../media/image61.emf"/><Relationship Id="rId1" Type="http://schemas.openxmlformats.org/officeDocument/2006/relationships/image" Target="../media/image60.emf"/><Relationship Id="rId4" Type="http://schemas.openxmlformats.org/officeDocument/2006/relationships/image" Target="../media/image63.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emf"/><Relationship Id="rId5" Type="http://schemas.openxmlformats.org/officeDocument/2006/relationships/image" Target="../media/image22.emf"/><Relationship Id="rId4" Type="http://schemas.openxmlformats.org/officeDocument/2006/relationships/image" Target="../media/image21.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26.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image" Target="../media/image27.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5" Type="http://schemas.openxmlformats.org/officeDocument/2006/relationships/image" Target="../media/image34.wmf"/><Relationship Id="rId4" Type="http://schemas.openxmlformats.org/officeDocument/2006/relationships/image" Target="../media/image33.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emf"/><Relationship Id="rId1" Type="http://schemas.openxmlformats.org/officeDocument/2006/relationships/image" Target="../media/image3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8475"/>
          </a:xfrm>
          <a:prstGeom prst="rect">
            <a:avLst/>
          </a:prstGeom>
        </p:spPr>
        <p:txBody>
          <a:bodyPr vert="horz" lIns="92117" tIns="46058" rIns="92117" bIns="46058" rtlCol="0"/>
          <a:lstStyle>
            <a:lvl1pPr algn="l" fontAlgn="auto">
              <a:spcBef>
                <a:spcPts val="0"/>
              </a:spcBef>
              <a:spcAft>
                <a:spcPts val="0"/>
              </a:spcAft>
              <a:defRPr sz="1200">
                <a:latin typeface="+mn-lt"/>
              </a:defRPr>
            </a:lvl1pPr>
          </a:lstStyle>
          <a:p>
            <a:pPr>
              <a:defRPr/>
            </a:pPr>
            <a:endParaRPr lang="kk-KZ"/>
          </a:p>
        </p:txBody>
      </p:sp>
      <p:sp>
        <p:nvSpPr>
          <p:cNvPr id="3" name="Дата 2"/>
          <p:cNvSpPr>
            <a:spLocks noGrp="1"/>
          </p:cNvSpPr>
          <p:nvPr>
            <p:ph type="dt" idx="1"/>
          </p:nvPr>
        </p:nvSpPr>
        <p:spPr>
          <a:xfrm>
            <a:off x="3849688" y="0"/>
            <a:ext cx="2946400" cy="498475"/>
          </a:xfrm>
          <a:prstGeom prst="rect">
            <a:avLst/>
          </a:prstGeom>
        </p:spPr>
        <p:txBody>
          <a:bodyPr vert="horz" lIns="92117" tIns="46058" rIns="92117" bIns="46058" rtlCol="0"/>
          <a:lstStyle>
            <a:lvl1pPr algn="r" fontAlgn="auto">
              <a:spcBef>
                <a:spcPts val="0"/>
              </a:spcBef>
              <a:spcAft>
                <a:spcPts val="0"/>
              </a:spcAft>
              <a:defRPr sz="1200" smtClean="0">
                <a:latin typeface="+mn-lt"/>
              </a:defRPr>
            </a:lvl1pPr>
          </a:lstStyle>
          <a:p>
            <a:pPr>
              <a:defRPr/>
            </a:pPr>
            <a:fld id="{268EF17B-8636-47D2-BCF3-85E42456FA47}" type="datetimeFigureOut">
              <a:rPr lang="kk-KZ"/>
              <a:pPr>
                <a:defRPr/>
              </a:pPr>
              <a:t>24-сәу-20</a:t>
            </a:fld>
            <a:endParaRPr lang="kk-KZ"/>
          </a:p>
        </p:txBody>
      </p:sp>
      <p:sp>
        <p:nvSpPr>
          <p:cNvPr id="4" name="Образ слайда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2117" tIns="46058" rIns="92117" bIns="46058" rtlCol="0" anchor="ctr"/>
          <a:lstStyle/>
          <a:p>
            <a:pPr lvl="0"/>
            <a:endParaRPr lang="kk-KZ" noProof="0"/>
          </a:p>
        </p:txBody>
      </p:sp>
      <p:sp>
        <p:nvSpPr>
          <p:cNvPr id="5" name="Заметки 4"/>
          <p:cNvSpPr>
            <a:spLocks noGrp="1"/>
          </p:cNvSpPr>
          <p:nvPr>
            <p:ph type="body" sz="quarter" idx="3"/>
          </p:nvPr>
        </p:nvSpPr>
        <p:spPr>
          <a:xfrm>
            <a:off x="679450" y="4778375"/>
            <a:ext cx="5438775" cy="3908425"/>
          </a:xfrm>
          <a:prstGeom prst="rect">
            <a:avLst/>
          </a:prstGeom>
        </p:spPr>
        <p:txBody>
          <a:bodyPr vert="horz" lIns="92117" tIns="46058" rIns="92117" bIns="46058"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kk-KZ" noProof="0"/>
          </a:p>
        </p:txBody>
      </p:sp>
      <p:sp>
        <p:nvSpPr>
          <p:cNvPr id="6" name="Нижний колонтитул 5"/>
          <p:cNvSpPr>
            <a:spLocks noGrp="1"/>
          </p:cNvSpPr>
          <p:nvPr>
            <p:ph type="ftr" sz="quarter" idx="4"/>
          </p:nvPr>
        </p:nvSpPr>
        <p:spPr>
          <a:xfrm>
            <a:off x="0" y="9429750"/>
            <a:ext cx="2946400" cy="498475"/>
          </a:xfrm>
          <a:prstGeom prst="rect">
            <a:avLst/>
          </a:prstGeom>
        </p:spPr>
        <p:txBody>
          <a:bodyPr vert="horz" lIns="92117" tIns="46058" rIns="92117" bIns="46058" rtlCol="0" anchor="b"/>
          <a:lstStyle>
            <a:lvl1pPr algn="l" fontAlgn="auto">
              <a:spcBef>
                <a:spcPts val="0"/>
              </a:spcBef>
              <a:spcAft>
                <a:spcPts val="0"/>
              </a:spcAft>
              <a:defRPr sz="1200">
                <a:latin typeface="+mn-lt"/>
              </a:defRPr>
            </a:lvl1pPr>
          </a:lstStyle>
          <a:p>
            <a:pPr>
              <a:defRPr/>
            </a:pPr>
            <a:endParaRPr lang="kk-KZ"/>
          </a:p>
        </p:txBody>
      </p:sp>
      <p:sp>
        <p:nvSpPr>
          <p:cNvPr id="7" name="Номер слайда 6"/>
          <p:cNvSpPr>
            <a:spLocks noGrp="1"/>
          </p:cNvSpPr>
          <p:nvPr>
            <p:ph type="sldNum" sz="quarter" idx="5"/>
          </p:nvPr>
        </p:nvSpPr>
        <p:spPr>
          <a:xfrm>
            <a:off x="3849688" y="9429750"/>
            <a:ext cx="2946400" cy="498475"/>
          </a:xfrm>
          <a:prstGeom prst="rect">
            <a:avLst/>
          </a:prstGeom>
        </p:spPr>
        <p:txBody>
          <a:bodyPr vert="horz" lIns="92117" tIns="46058" rIns="92117" bIns="46058" rtlCol="0" anchor="b"/>
          <a:lstStyle>
            <a:lvl1pPr algn="r" fontAlgn="auto">
              <a:spcBef>
                <a:spcPts val="0"/>
              </a:spcBef>
              <a:spcAft>
                <a:spcPts val="0"/>
              </a:spcAft>
              <a:defRPr sz="1200" smtClean="0">
                <a:latin typeface="+mn-lt"/>
              </a:defRPr>
            </a:lvl1pPr>
          </a:lstStyle>
          <a:p>
            <a:pPr>
              <a:defRPr/>
            </a:pPr>
            <a:fld id="{0DBF15F2-69B2-433A-B8BE-CFF8E0883713}" type="slidenum">
              <a:rPr lang="kk-KZ"/>
              <a:pPr>
                <a:defRPr/>
              </a:pPr>
              <a:t>‹#›</a:t>
            </a:fld>
            <a:endParaRPr lang="kk-KZ"/>
          </a:p>
        </p:txBody>
      </p:sp>
    </p:spTree>
    <p:extLst>
      <p:ext uri="{BB962C8B-B14F-4D97-AF65-F5344CB8AC3E}">
        <p14:creationId xmlns:p14="http://schemas.microsoft.com/office/powerpoint/2010/main" val="255444347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0DBF15F2-69B2-433A-B8BE-CFF8E0883713}" type="slidenum">
              <a:rPr lang="kk-KZ" smtClean="0"/>
              <a:pPr>
                <a:defRPr/>
              </a:pPr>
              <a:t>2</a:t>
            </a:fld>
            <a:endParaRPr lang="kk-K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0DBF15F2-69B2-433A-B8BE-CFF8E0883713}" type="slidenum">
              <a:rPr lang="kk-KZ" smtClean="0"/>
              <a:pPr>
                <a:defRPr/>
              </a:pPr>
              <a:t>22</a:t>
            </a:fld>
            <a:endParaRPr lang="kk-KZ"/>
          </a:p>
        </p:txBody>
      </p:sp>
    </p:spTree>
    <p:extLst>
      <p:ext uri="{BB962C8B-B14F-4D97-AF65-F5344CB8AC3E}">
        <p14:creationId xmlns:p14="http://schemas.microsoft.com/office/powerpoint/2010/main" val="3895182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8"/>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pPr>
              <a:defRPr/>
            </a:pPr>
            <a:fld id="{9522D196-C360-4DEB-A1F5-FAEBE9A4A8A5}" type="datetime1">
              <a:rPr lang="kk-KZ" smtClean="0"/>
              <a:pPr>
                <a:defRPr/>
              </a:pPr>
              <a:t>24-сәу-20</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6FE9D024-EC5D-4B2F-A72B-C4871ED02D78}" type="slidenum">
              <a:rPr lang="ru-RU" smtClean="0"/>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fld id="{8E3DA815-AB25-48E2-A689-E218903AA6D4}" type="datetime1">
              <a:rPr lang="kk-KZ" smtClean="0"/>
              <a:pPr>
                <a:defRPr/>
              </a:pPr>
              <a:t>24-сәу-20</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DB764882-DA5A-4C9B-820A-EC98F1FEE97A}" type="slidenum">
              <a:rPr lang="ru-RU" smtClean="0"/>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11785600" y="274641"/>
            <a:ext cx="36576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12800" y="274641"/>
            <a:ext cx="107696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fld id="{F8009158-2101-4710-BA52-D87BCA41B3BC}" type="datetime1">
              <a:rPr lang="kk-KZ" smtClean="0"/>
              <a:pPr>
                <a:defRPr/>
              </a:pPr>
              <a:t>24-сәу-20</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57151CF5-CCFD-4A04-8CEF-B9D03DA78798}" type="slidenum">
              <a:rPr lang="ru-RU" smtClean="0"/>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fld id="{5FE73E2C-32ED-4D69-A528-25FB30FBBAFF}" type="datetime1">
              <a:rPr lang="kk-KZ" smtClean="0"/>
              <a:pPr>
                <a:defRPr/>
              </a:pPr>
              <a:t>24-сәу-20</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4B6FEE43-3AF9-4F9A-8637-370E8B204277}" type="slidenum">
              <a:rPr lang="ru-RU" smtClean="0"/>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3"/>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pPr>
              <a:defRPr/>
            </a:pPr>
            <a:fld id="{CE20A4C8-2A43-4B51-A8EE-E091291ACF3C}" type="datetime1">
              <a:rPr lang="kk-KZ" smtClean="0"/>
              <a:pPr>
                <a:defRPr/>
              </a:pPr>
              <a:t>24-сәу-20</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08BF2339-E32B-4AD8-8920-69DF23DF13C8}" type="slidenum">
              <a:rPr lang="ru-RU" smtClean="0"/>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pPr>
              <a:defRPr/>
            </a:pPr>
            <a:fld id="{0D6C2406-3955-4E0D-BA77-9F175BC073D9}" type="datetime1">
              <a:rPr lang="kk-KZ" smtClean="0"/>
              <a:pPr>
                <a:defRPr/>
              </a:pPr>
              <a:t>24-сәу-20</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865AB4F4-F379-4AB0-8C32-97CF86AD5323}" type="slidenum">
              <a:rPr lang="ru-RU" smtClean="0"/>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pPr>
              <a:defRPr/>
            </a:pPr>
            <a:fld id="{59F6961C-B7E8-49D2-B481-E49BCCB7E2B6}" type="datetime1">
              <a:rPr lang="kk-KZ" smtClean="0"/>
              <a:pPr>
                <a:defRPr/>
              </a:pPr>
              <a:t>24-сәу-20</a:t>
            </a:fld>
            <a:endParaRPr lang="ru-RU"/>
          </a:p>
        </p:txBody>
      </p:sp>
      <p:sp>
        <p:nvSpPr>
          <p:cNvPr id="8" name="Нижний колонтитул 7"/>
          <p:cNvSpPr>
            <a:spLocks noGrp="1"/>
          </p:cNvSpPr>
          <p:nvPr>
            <p:ph type="ftr" sz="quarter" idx="11"/>
          </p:nvPr>
        </p:nvSpPr>
        <p:spPr/>
        <p:txBody>
          <a:bodyPr/>
          <a:lstStyle/>
          <a:p>
            <a:pPr>
              <a:defRPr/>
            </a:pPr>
            <a:endParaRPr lang="ru-RU"/>
          </a:p>
        </p:txBody>
      </p:sp>
      <p:sp>
        <p:nvSpPr>
          <p:cNvPr id="9" name="Номер слайда 8"/>
          <p:cNvSpPr>
            <a:spLocks noGrp="1"/>
          </p:cNvSpPr>
          <p:nvPr>
            <p:ph type="sldNum" sz="quarter" idx="12"/>
          </p:nvPr>
        </p:nvSpPr>
        <p:spPr/>
        <p:txBody>
          <a:bodyPr/>
          <a:lstStyle/>
          <a:p>
            <a:pPr>
              <a:defRPr/>
            </a:pPr>
            <a:fld id="{9C82D236-ED0A-458E-8175-654C9D42A733}" type="slidenum">
              <a:rPr lang="ru-RU" smtClean="0"/>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pPr>
              <a:defRPr/>
            </a:pPr>
            <a:fld id="{49E571B1-5CD1-4B73-A26B-340CA348A907}" type="datetime1">
              <a:rPr lang="kk-KZ" smtClean="0"/>
              <a:pPr>
                <a:defRPr/>
              </a:pPr>
              <a:t>24-сәу-20</a:t>
            </a:fld>
            <a:endParaRPr lang="ru-RU"/>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28DEDBB2-3941-4F75-BB97-7190371618F8}" type="slidenum">
              <a:rPr lang="ru-RU" smtClean="0"/>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fld id="{5DA10E8F-A019-4FB5-805E-E50E3AA91AF2}" type="datetime1">
              <a:rPr lang="kk-KZ" smtClean="0"/>
              <a:pPr>
                <a:defRPr/>
              </a:pPr>
              <a:t>24-сәу-20</a:t>
            </a:fld>
            <a:endParaRPr lang="ru-RU"/>
          </a:p>
        </p:txBody>
      </p:sp>
      <p:sp>
        <p:nvSpPr>
          <p:cNvPr id="3" name="Нижний колонтитул 2"/>
          <p:cNvSpPr>
            <a:spLocks noGrp="1"/>
          </p:cNvSpPr>
          <p:nvPr>
            <p:ph type="ftr" sz="quarter" idx="11"/>
          </p:nvPr>
        </p:nvSpPr>
        <p:spPr/>
        <p:txBody>
          <a:bodyPr/>
          <a:lstStyle/>
          <a:p>
            <a:pPr>
              <a:defRPr/>
            </a:pPr>
            <a:endParaRPr lang="ru-RU"/>
          </a:p>
        </p:txBody>
      </p:sp>
      <p:sp>
        <p:nvSpPr>
          <p:cNvPr id="4" name="Номер слайда 3"/>
          <p:cNvSpPr>
            <a:spLocks noGrp="1"/>
          </p:cNvSpPr>
          <p:nvPr>
            <p:ph type="sldNum" sz="quarter" idx="12"/>
          </p:nvPr>
        </p:nvSpPr>
        <p:spPr/>
        <p:txBody>
          <a:bodyPr/>
          <a:lstStyle/>
          <a:p>
            <a:pPr>
              <a:defRPr/>
            </a:pPr>
            <a:fld id="{C796EBF7-C9DE-4B99-A442-697CE066F6D5}" type="slidenum">
              <a:rPr lang="ru-RU" smtClean="0"/>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2" y="273050"/>
            <a:ext cx="4011084"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fld id="{FB0D3297-50F8-428A-B8AF-CFCB463B43B7}" type="datetime1">
              <a:rPr lang="kk-KZ" smtClean="0"/>
              <a:pPr>
                <a:defRPr/>
              </a:pPr>
              <a:t>24-сәу-20</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E2E540BC-3FAF-4CCE-83FD-366C80AD62D6}" type="slidenum">
              <a:rPr lang="ru-RU" smtClean="0"/>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fld id="{69A08969-1945-4D1B-84C4-C041004F7631}" type="datetime1">
              <a:rPr lang="kk-KZ" smtClean="0"/>
              <a:pPr>
                <a:defRPr/>
              </a:pPr>
              <a:t>24-сәу-20</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EF717760-C410-4F4B-A7CB-41CF07BAB35C}" type="slidenum">
              <a:rPr lang="ru-RU" smtClean="0"/>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0EF3127-FD2E-4992-A7E6-825B579BAF25}" type="datetime1">
              <a:rPr lang="kk-KZ" smtClean="0"/>
              <a:pPr>
                <a:defRPr/>
              </a:pPr>
              <a:t>24-сәу-20</a:t>
            </a:fld>
            <a:endParaRPr lang="ru-RU"/>
          </a:p>
        </p:txBody>
      </p:sp>
      <p:sp>
        <p:nvSpPr>
          <p:cNvPr id="5" name="Нижний колонтитул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7B67D47-5767-48E9-85F3-9433DCD35452}" type="slidenum">
              <a:rPr lang="ru-RU" smtClean="0"/>
              <a:pPr>
                <a:defRPr/>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7.wmf"/><Relationship Id="rId5" Type="http://schemas.openxmlformats.org/officeDocument/2006/relationships/oleObject" Target="../embeddings/oleObject19.bin"/><Relationship Id="rId4" Type="http://schemas.openxmlformats.org/officeDocument/2006/relationships/image" Target="../media/image26.emf"/></Relationships>
</file>

<file path=ppt/slides/_rels/slide11.x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8.emf"/><Relationship Id="rId5" Type="http://schemas.openxmlformats.org/officeDocument/2006/relationships/oleObject" Target="../embeddings/oleObject21.bin"/><Relationship Id="rId4" Type="http://schemas.openxmlformats.org/officeDocument/2006/relationships/image" Target="../media/image27.emf"/></Relationships>
</file>

<file path=ppt/slides/_rels/slide12.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image" Target="../media/image33.emf"/><Relationship Id="rId3" Type="http://schemas.openxmlformats.org/officeDocument/2006/relationships/oleObject" Target="../embeddings/oleObject23.bin"/><Relationship Id="rId7" Type="http://schemas.openxmlformats.org/officeDocument/2006/relationships/oleObject" Target="../embeddings/oleObject25.bin"/><Relationship Id="rId12"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1.wmf"/><Relationship Id="rId11" Type="http://schemas.openxmlformats.org/officeDocument/2006/relationships/oleObject" Target="../embeddings/oleObject28.bin"/><Relationship Id="rId5" Type="http://schemas.openxmlformats.org/officeDocument/2006/relationships/oleObject" Target="../embeddings/oleObject24.bin"/><Relationship Id="rId15" Type="http://schemas.openxmlformats.org/officeDocument/2006/relationships/image" Target="../media/image34.wmf"/><Relationship Id="rId10" Type="http://schemas.openxmlformats.org/officeDocument/2006/relationships/oleObject" Target="../embeddings/oleObject27.bin"/><Relationship Id="rId4" Type="http://schemas.openxmlformats.org/officeDocument/2006/relationships/image" Target="../media/image30.wmf"/><Relationship Id="rId9" Type="http://schemas.openxmlformats.org/officeDocument/2006/relationships/oleObject" Target="../embeddings/oleObject26.bin"/><Relationship Id="rId14" Type="http://schemas.openxmlformats.org/officeDocument/2006/relationships/oleObject" Target="../embeddings/oleObject30.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6.wmf"/><Relationship Id="rId5" Type="http://schemas.openxmlformats.org/officeDocument/2006/relationships/oleObject" Target="../embeddings/oleObject32.bin"/><Relationship Id="rId4" Type="http://schemas.openxmlformats.org/officeDocument/2006/relationships/image" Target="../media/image35.wmf"/></Relationships>
</file>

<file path=ppt/slides/_rels/slide14.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8.emf"/><Relationship Id="rId5" Type="http://schemas.openxmlformats.org/officeDocument/2006/relationships/oleObject" Target="../embeddings/oleObject34.bin"/><Relationship Id="rId4" Type="http://schemas.openxmlformats.org/officeDocument/2006/relationships/image" Target="../media/image37.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40.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45.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2.wmf"/><Relationship Id="rId11" Type="http://schemas.openxmlformats.org/officeDocument/2006/relationships/oleObject" Target="../embeddings/oleObject41.bin"/><Relationship Id="rId5" Type="http://schemas.openxmlformats.org/officeDocument/2006/relationships/oleObject" Target="../embeddings/oleObject38.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40.bin"/></Relationships>
</file>

<file path=ppt/slides/_rels/slide18.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7.wmf"/><Relationship Id="rId5" Type="http://schemas.openxmlformats.org/officeDocument/2006/relationships/oleObject" Target="../embeddings/oleObject43.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5.bin"/></Relationships>
</file>

<file path=ppt/slides/_rels/slide19.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51.bin"/><Relationship Id="rId3" Type="http://schemas.openxmlformats.org/officeDocument/2006/relationships/oleObject" Target="../embeddings/oleObject46.bin"/><Relationship Id="rId7" Type="http://schemas.openxmlformats.org/officeDocument/2006/relationships/oleObject" Target="../embeddings/oleObject48.bin"/><Relationship Id="rId12" Type="http://schemas.openxmlformats.org/officeDocument/2006/relationships/image" Target="../media/image54.emf"/><Relationship Id="rId2" Type="http://schemas.openxmlformats.org/officeDocument/2006/relationships/slideLayout" Target="../slideLayouts/slideLayout2.xml"/><Relationship Id="rId16" Type="http://schemas.openxmlformats.org/officeDocument/2006/relationships/image" Target="../media/image56.emf"/><Relationship Id="rId1" Type="http://schemas.openxmlformats.org/officeDocument/2006/relationships/vmlDrawing" Target="../drawings/vmlDrawing12.vml"/><Relationship Id="rId6" Type="http://schemas.openxmlformats.org/officeDocument/2006/relationships/image" Target="../media/image51.wmf"/><Relationship Id="rId11" Type="http://schemas.openxmlformats.org/officeDocument/2006/relationships/oleObject" Target="../embeddings/oleObject50.bin"/><Relationship Id="rId5" Type="http://schemas.openxmlformats.org/officeDocument/2006/relationships/oleObject" Target="../embeddings/oleObject47.bin"/><Relationship Id="rId15" Type="http://schemas.openxmlformats.org/officeDocument/2006/relationships/oleObject" Target="../embeddings/oleObject52.bin"/><Relationship Id="rId10" Type="http://schemas.openxmlformats.org/officeDocument/2006/relationships/image" Target="../media/image53.wmf"/><Relationship Id="rId4" Type="http://schemas.openxmlformats.org/officeDocument/2006/relationships/image" Target="../media/image50.emf"/><Relationship Id="rId9" Type="http://schemas.openxmlformats.org/officeDocument/2006/relationships/oleObject" Target="../embeddings/oleObject49.bin"/><Relationship Id="rId14" Type="http://schemas.openxmlformats.org/officeDocument/2006/relationships/image" Target="../media/image55.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53.bin"/><Relationship Id="rId7"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58.wmf"/><Relationship Id="rId5" Type="http://schemas.openxmlformats.org/officeDocument/2006/relationships/oleObject" Target="../embeddings/oleObject54.bin"/><Relationship Id="rId4" Type="http://schemas.openxmlformats.org/officeDocument/2006/relationships/image" Target="../media/image57.wmf"/></Relationships>
</file>

<file path=ppt/slides/_rels/slide21.xml.rels><?xml version="1.0" encoding="UTF-8" standalone="yes"?>
<Relationships xmlns="http://schemas.openxmlformats.org/package/2006/relationships"><Relationship Id="rId8" Type="http://schemas.openxmlformats.org/officeDocument/2006/relationships/image" Target="../media/image62.emf"/><Relationship Id="rId3" Type="http://schemas.openxmlformats.org/officeDocument/2006/relationships/oleObject" Target="../embeddings/oleObject56.bin"/><Relationship Id="rId7"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61.emf"/><Relationship Id="rId5" Type="http://schemas.openxmlformats.org/officeDocument/2006/relationships/oleObject" Target="../embeddings/oleObject57.bin"/><Relationship Id="rId10" Type="http://schemas.openxmlformats.org/officeDocument/2006/relationships/image" Target="../media/image63.emf"/><Relationship Id="rId4" Type="http://schemas.openxmlformats.org/officeDocument/2006/relationships/image" Target="../media/image60.emf"/><Relationship Id="rId9" Type="http://schemas.openxmlformats.org/officeDocument/2006/relationships/oleObject" Target="../embeddings/oleObject59.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oleObject" Target="../embeddings/oleObject8.bin"/><Relationship Id="rId3" Type="http://schemas.openxmlformats.org/officeDocument/2006/relationships/oleObject" Target="../embeddings/oleObject1.bin"/><Relationship Id="rId21" Type="http://schemas.openxmlformats.org/officeDocument/2006/relationships/image" Target="../media/image10.emf"/><Relationship Id="rId7" Type="http://schemas.openxmlformats.org/officeDocument/2006/relationships/oleObject" Target="../embeddings/oleObject3.bin"/><Relationship Id="rId12" Type="http://schemas.openxmlformats.org/officeDocument/2006/relationships/image" Target="../media/image6.emf"/><Relationship Id="rId17" Type="http://schemas.openxmlformats.org/officeDocument/2006/relationships/image" Target="../media/image11.png"/><Relationship Id="rId2" Type="http://schemas.openxmlformats.org/officeDocument/2006/relationships/slideLayout" Target="../slideLayouts/slideLayout2.xml"/><Relationship Id="rId16" Type="http://schemas.openxmlformats.org/officeDocument/2006/relationships/image" Target="../media/image8.emf"/><Relationship Id="rId20" Type="http://schemas.openxmlformats.org/officeDocument/2006/relationships/oleObject" Target="../embeddings/oleObject9.bin"/><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image" Target="../media/image9.e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7.wmf"/><Relationship Id="rId5" Type="http://schemas.openxmlformats.org/officeDocument/2006/relationships/oleObject" Target="../embeddings/oleObject11.bin"/><Relationship Id="rId4" Type="http://schemas.openxmlformats.org/officeDocument/2006/relationships/image" Target="../media/image16.wmf"/></Relationships>
</file>

<file path=ppt/slides/_rels/slide9.xml.rels><?xml version="1.0" encoding="UTF-8" standalone="yes"?>
<Relationships xmlns="http://schemas.openxmlformats.org/package/2006/relationships"><Relationship Id="rId8" Type="http://schemas.openxmlformats.org/officeDocument/2006/relationships/image" Target="../media/image20.emf"/><Relationship Id="rId13" Type="http://schemas.openxmlformats.org/officeDocument/2006/relationships/image" Target="../media/image22.emf"/><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oleObject" Target="../embeddings/oleObject16.bin"/><Relationship Id="rId2" Type="http://schemas.openxmlformats.org/officeDocument/2006/relationships/slideLayout" Target="../slideLayouts/slideLayout2.xml"/><Relationship Id="rId16" Type="http://schemas.openxmlformats.org/officeDocument/2006/relationships/image" Target="../media/image23.emf"/><Relationship Id="rId1" Type="http://schemas.openxmlformats.org/officeDocument/2006/relationships/vmlDrawing" Target="../drawings/vmlDrawing3.vml"/><Relationship Id="rId6" Type="http://schemas.openxmlformats.org/officeDocument/2006/relationships/image" Target="../media/image19.wmf"/><Relationship Id="rId11" Type="http://schemas.openxmlformats.org/officeDocument/2006/relationships/image" Target="../media/image21.wmf"/><Relationship Id="rId5" Type="http://schemas.openxmlformats.org/officeDocument/2006/relationships/oleObject" Target="../embeddings/oleObject13.bin"/><Relationship Id="rId15" Type="http://schemas.openxmlformats.org/officeDocument/2006/relationships/oleObject" Target="../embeddings/oleObject17.bin"/><Relationship Id="rId10" Type="http://schemas.openxmlformats.org/officeDocument/2006/relationships/oleObject" Target="../embeddings/oleObject15.bin"/><Relationship Id="rId4" Type="http://schemas.openxmlformats.org/officeDocument/2006/relationships/image" Target="../media/image18.wmf"/><Relationship Id="rId9" Type="http://schemas.openxmlformats.org/officeDocument/2006/relationships/image" Target="../media/image24.png"/><Relationship Id="rId14" Type="http://schemas.openxmlformats.org/officeDocument/2006/relationships/image" Target="../media/image2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ctrTitle"/>
          </p:nvPr>
        </p:nvSpPr>
        <p:spPr>
          <a:xfrm>
            <a:off x="304800" y="685800"/>
            <a:ext cx="11601450" cy="3848100"/>
          </a:xfrm>
        </p:spPr>
        <p:txBody>
          <a:bodyPr/>
          <a:lstStyle/>
          <a:p>
            <a:r>
              <a:rPr lang="en-US" sz="3200" dirty="0" smtClean="0"/>
              <a:t> </a:t>
            </a:r>
            <a:r>
              <a:rPr lang="ru-RU" sz="3200" dirty="0" smtClean="0"/>
              <a:t/>
            </a:r>
            <a:br>
              <a:rPr lang="ru-RU" sz="3200" dirty="0" smtClean="0"/>
            </a:br>
            <a:r>
              <a:rPr lang="ru-RU" sz="4800" b="1" dirty="0" smtClean="0">
                <a:solidFill>
                  <a:srgbClr val="7030A0"/>
                </a:solidFill>
              </a:rPr>
              <a:t> </a:t>
            </a:r>
            <a:br>
              <a:rPr lang="ru-RU" sz="4800" b="1" dirty="0" smtClean="0">
                <a:solidFill>
                  <a:srgbClr val="7030A0"/>
                </a:solidFill>
              </a:rPr>
            </a:br>
            <a:r>
              <a:rPr lang="ru-RU" sz="4800" b="1" dirty="0" err="1" smtClean="0">
                <a:solidFill>
                  <a:srgbClr val="7030A0"/>
                </a:solidFill>
                <a:latin typeface="Times New Roman" panose="02020603050405020304" pitchFamily="18" charset="0"/>
                <a:cs typeface="Times New Roman" panose="02020603050405020304" pitchFamily="18" charset="0"/>
              </a:rPr>
              <a:t>Дәрежелік</a:t>
            </a:r>
            <a:r>
              <a:rPr lang="ru-RU" sz="4800" b="1" dirty="0" smtClean="0">
                <a:solidFill>
                  <a:srgbClr val="7030A0"/>
                </a:solidFill>
                <a:latin typeface="Times New Roman" panose="02020603050405020304" pitchFamily="18" charset="0"/>
                <a:cs typeface="Times New Roman" panose="02020603050405020304" pitchFamily="18" charset="0"/>
              </a:rPr>
              <a:t> </a:t>
            </a:r>
            <a:r>
              <a:rPr lang="ru-RU" sz="4800" b="1" dirty="0" err="1" smtClean="0">
                <a:solidFill>
                  <a:srgbClr val="7030A0"/>
                </a:solidFill>
                <a:latin typeface="Times New Roman" panose="02020603050405020304" pitchFamily="18" charset="0"/>
                <a:cs typeface="Times New Roman" panose="02020603050405020304" pitchFamily="18" charset="0"/>
              </a:rPr>
              <a:t>қатарлардың</a:t>
            </a:r>
            <a:r>
              <a:rPr lang="ru-RU" sz="4800" b="1" dirty="0" smtClean="0">
                <a:solidFill>
                  <a:srgbClr val="7030A0"/>
                </a:solidFill>
                <a:latin typeface="Times New Roman" panose="02020603050405020304" pitchFamily="18" charset="0"/>
                <a:cs typeface="Times New Roman" panose="02020603050405020304" pitchFamily="18" charset="0"/>
              </a:rPr>
              <a:t> </a:t>
            </a:r>
            <a:r>
              <a:rPr lang="ru-RU" sz="4800" b="1" dirty="0" err="1" smtClean="0">
                <a:solidFill>
                  <a:srgbClr val="7030A0"/>
                </a:solidFill>
                <a:latin typeface="Times New Roman" panose="02020603050405020304" pitchFamily="18" charset="0"/>
                <a:cs typeface="Times New Roman" panose="02020603050405020304" pitchFamily="18" charset="0"/>
              </a:rPr>
              <a:t>кейбір</a:t>
            </a:r>
            <a:r>
              <a:rPr lang="ru-RU" sz="4800" b="1" dirty="0" smtClean="0">
                <a:solidFill>
                  <a:srgbClr val="7030A0"/>
                </a:solidFill>
                <a:latin typeface="Times New Roman" panose="02020603050405020304" pitchFamily="18" charset="0"/>
                <a:cs typeface="Times New Roman" panose="02020603050405020304" pitchFamily="18" charset="0"/>
              </a:rPr>
              <a:t> </a:t>
            </a:r>
            <a:r>
              <a:rPr lang="ru-RU" sz="4800" b="1" dirty="0" err="1" smtClean="0">
                <a:solidFill>
                  <a:srgbClr val="7030A0"/>
                </a:solidFill>
                <a:latin typeface="Times New Roman" panose="02020603050405020304" pitchFamily="18" charset="0"/>
                <a:cs typeface="Times New Roman" panose="02020603050405020304" pitchFamily="18" charset="0"/>
              </a:rPr>
              <a:t>қолданыстары</a:t>
            </a:r>
            <a:r>
              <a:rPr lang="ru-RU" sz="4800" b="1" dirty="0" smtClean="0">
                <a:solidFill>
                  <a:srgbClr val="7030A0"/>
                </a:solidFill>
                <a:latin typeface="Times New Roman" panose="02020603050405020304" pitchFamily="18" charset="0"/>
                <a:cs typeface="Times New Roman" panose="02020603050405020304" pitchFamily="18" charset="0"/>
              </a:rPr>
              <a:t> </a:t>
            </a:r>
            <a:r>
              <a:rPr lang="ru-RU" sz="3200" dirty="0" smtClean="0"/>
              <a:t/>
            </a:r>
            <a:br>
              <a:rPr lang="ru-RU" sz="3200" dirty="0" smtClean="0"/>
            </a:br>
            <a:endParaRPr lang="ru-RU" dirty="0" smtClean="0"/>
          </a:p>
        </p:txBody>
      </p:sp>
      <p:sp>
        <p:nvSpPr>
          <p:cNvPr id="14339" name="Подзаголовок 2"/>
          <p:cNvSpPr>
            <a:spLocks noGrp="1"/>
          </p:cNvSpPr>
          <p:nvPr>
            <p:ph type="subTitle" idx="1"/>
          </p:nvPr>
        </p:nvSpPr>
        <p:spPr>
          <a:xfrm>
            <a:off x="2118360" y="261303"/>
            <a:ext cx="9134475" cy="752475"/>
          </a:xfrm>
        </p:spPr>
        <p:txBody>
          <a:bodyPr>
            <a:normAutofit/>
          </a:bodyPr>
          <a:lstStyle/>
          <a:p>
            <a:r>
              <a:rPr lang="kk-KZ" sz="2000" b="1" dirty="0" smtClean="0">
                <a:solidFill>
                  <a:schemeClr val="tx1"/>
                </a:solidFill>
                <a:latin typeface="Times New Roman" panose="02020603050405020304" pitchFamily="18" charset="0"/>
                <a:cs typeface="Times New Roman" panose="02020603050405020304" pitchFamily="18" charset="0"/>
              </a:rPr>
              <a:t>Семей қаласының Шәкәрім атындағы мемлекеттік университеті</a:t>
            </a:r>
            <a:endParaRPr lang="ru-RU" sz="2000" b="1" dirty="0" smtClean="0">
              <a:solidFill>
                <a:schemeClr val="tx1"/>
              </a:solidFill>
              <a:latin typeface="Times New Roman" panose="02020603050405020304" pitchFamily="18" charset="0"/>
              <a:cs typeface="Times New Roman" panose="02020603050405020304" pitchFamily="18" charset="0"/>
            </a:endParaRPr>
          </a:p>
          <a:p>
            <a:pPr algn="r"/>
            <a:endParaRPr lang="ru-RU" sz="1000" dirty="0" smtClean="0">
              <a:solidFill>
                <a:schemeClr val="tx1"/>
              </a:solidFill>
              <a:latin typeface="Times New Roman" pitchFamily="18" charset="0"/>
              <a:cs typeface="Times New Roman" pitchFamily="18" charset="0"/>
            </a:endParaRPr>
          </a:p>
        </p:txBody>
      </p:sp>
      <p:sp>
        <p:nvSpPr>
          <p:cNvPr id="5" name="TextBox 4"/>
          <p:cNvSpPr txBox="1"/>
          <p:nvPr/>
        </p:nvSpPr>
        <p:spPr>
          <a:xfrm>
            <a:off x="467710" y="4126361"/>
            <a:ext cx="10686580" cy="1508105"/>
          </a:xfrm>
          <a:prstGeom prst="rect">
            <a:avLst/>
          </a:prstGeom>
          <a:noFill/>
        </p:spPr>
        <p:txBody>
          <a:bodyPr wrap="square" rtlCol="0">
            <a:spAutoFit/>
          </a:bodyPr>
          <a:lstStyle/>
          <a:p>
            <a:endParaRPr lang="kk-KZ" dirty="0" smtClean="0"/>
          </a:p>
          <a:p>
            <a:endParaRPr lang="kk-KZ" dirty="0" smtClean="0"/>
          </a:p>
          <a:p>
            <a:r>
              <a:rPr lang="kk-KZ" b="1" dirty="0" smtClean="0">
                <a:latin typeface="Times New Roman" panose="02020603050405020304" pitchFamily="18" charset="0"/>
                <a:cs typeface="Times New Roman" panose="02020603050405020304" pitchFamily="18" charset="0"/>
              </a:rPr>
              <a:t>Бәделхан Нұрбәти, </a:t>
            </a:r>
            <a:r>
              <a:rPr lang="kk-KZ" dirty="0" smtClean="0">
                <a:latin typeface="Times New Roman" panose="02020603050405020304" pitchFamily="18" charset="0"/>
                <a:cs typeface="Times New Roman" panose="02020603050405020304" pitchFamily="18" charset="0"/>
              </a:rPr>
              <a:t>6М060100-«Математика» мамандығының</a:t>
            </a:r>
            <a:r>
              <a:rPr lang="en-US" dirty="0" smtClean="0">
                <a:latin typeface="Times New Roman" panose="02020603050405020304" pitchFamily="18" charset="0"/>
                <a:cs typeface="Times New Roman" panose="02020603050405020304" pitchFamily="18" charset="0"/>
              </a:rPr>
              <a:t> II </a:t>
            </a:r>
            <a:r>
              <a:rPr lang="kk-KZ" dirty="0" smtClean="0">
                <a:latin typeface="Times New Roman" panose="02020603050405020304" pitchFamily="18" charset="0"/>
                <a:cs typeface="Times New Roman" panose="02020603050405020304" pitchFamily="18" charset="0"/>
              </a:rPr>
              <a:t>курс магистранты</a:t>
            </a:r>
            <a:endParaRPr lang="en-US" dirty="0" smtClean="0">
              <a:latin typeface="Times New Roman" panose="02020603050405020304" pitchFamily="18" charset="0"/>
              <a:cs typeface="Times New Roman" panose="02020603050405020304" pitchFamily="18" charset="0"/>
            </a:endParaRPr>
          </a:p>
          <a:p>
            <a:endParaRPr lang="kk-KZ" b="1" dirty="0" smtClean="0">
              <a:latin typeface="Times New Roman" panose="02020603050405020304" pitchFamily="18" charset="0"/>
              <a:cs typeface="Times New Roman" panose="02020603050405020304" pitchFamily="18" charset="0"/>
            </a:endParaRPr>
          </a:p>
          <a:p>
            <a:r>
              <a:rPr lang="kk-KZ" b="1" dirty="0" smtClean="0">
                <a:latin typeface="Times New Roman" panose="02020603050405020304" pitchFamily="18" charset="0"/>
                <a:cs typeface="Times New Roman" panose="02020603050405020304" pitchFamily="18" charset="0"/>
              </a:rPr>
              <a:t>Ғылыми жетекшісі</a:t>
            </a:r>
            <a:r>
              <a:rPr lang="ru-RU" b="1" dirty="0" smtClean="0">
                <a:latin typeface="Times New Roman" panose="02020603050405020304" pitchFamily="18" charset="0"/>
                <a:cs typeface="Times New Roman" panose="02020603050405020304" pitchFamily="18" charset="0"/>
              </a:rPr>
              <a:t>: </a:t>
            </a:r>
            <a:r>
              <a:rPr lang="kk-KZ" dirty="0" smtClean="0">
                <a:latin typeface="Times New Roman" pitchFamily="18" charset="0"/>
                <a:cs typeface="Times New Roman" pitchFamily="18" charset="0"/>
              </a:rPr>
              <a:t>Ф.Х. Вильданова,</a:t>
            </a:r>
            <a:r>
              <a:rPr lang="kk-KZ" sz="1200" i="1" dirty="0" smtClean="0">
                <a:latin typeface="Times New Roman" pitchFamily="18" charset="0"/>
                <a:cs typeface="Times New Roman" pitchFamily="18" charset="0"/>
              </a:rPr>
              <a:t> </a:t>
            </a:r>
            <a:r>
              <a:rPr lang="kk-KZ" dirty="0" smtClean="0">
                <a:latin typeface="Times New Roman" panose="02020603050405020304" pitchFamily="18" charset="0"/>
                <a:cs typeface="Times New Roman" panose="02020603050405020304" pitchFamily="18" charset="0"/>
              </a:rPr>
              <a:t> физика-математика ғылымдарының кандидаты, доцент</a:t>
            </a:r>
            <a:endParaRPr lang="ru-RU" dirty="0">
              <a:latin typeface="Times New Roman" panose="02020603050405020304" pitchFamily="18" charset="0"/>
              <a:cs typeface="Times New Roman" panose="02020603050405020304" pitchFamily="18" charset="0"/>
            </a:endParaRPr>
          </a:p>
        </p:txBody>
      </p:sp>
      <p:pic>
        <p:nvPicPr>
          <p:cNvPr id="6" name="Рисунок 6" descr="ЭМБЛЕМА Кафедры"/>
          <p:cNvPicPr>
            <a:picLocks noChangeAspect="1" noChangeArrowheads="1"/>
          </p:cNvPicPr>
          <p:nvPr/>
        </p:nvPicPr>
        <p:blipFill>
          <a:blip r:embed="rId2" cstate="print"/>
          <a:srcRect/>
          <a:stretch>
            <a:fillRect/>
          </a:stretch>
        </p:blipFill>
        <p:spPr bwMode="auto">
          <a:xfrm>
            <a:off x="229009" y="185059"/>
            <a:ext cx="1857375" cy="13563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pPr>
              <a:defRPr/>
            </a:pPr>
            <a:fld id="{C796EBF7-C9DE-4B99-A442-697CE066F6D5}" type="slidenum">
              <a:rPr lang="ru-RU" smtClean="0"/>
              <a:pPr>
                <a:defRPr/>
              </a:pPr>
              <a:t>10</a:t>
            </a:fld>
            <a:endParaRPr lang="ru-RU"/>
          </a:p>
        </p:txBody>
      </p:sp>
      <p:sp>
        <p:nvSpPr>
          <p:cNvPr id="1026" name="AutoShape 2" descr="https://af12.mail.ru/cgi-bin/readmsg?id=15535740350000000109;0;1;1&amp;mode=attachment&amp;email=tayboldina_k@mail.ru"/>
          <p:cNvSpPr>
            <a:spLocks noChangeAspect="1" noChangeArrowheads="1"/>
          </p:cNvSpPr>
          <p:nvPr/>
        </p:nvSpPr>
        <p:spPr bwMode="auto">
          <a:xfrm>
            <a:off x="155575" y="-4046538"/>
            <a:ext cx="8429625" cy="8429626"/>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14" name="Управляющая кнопка: домой 113">
            <a:hlinkClick r:id="" action="ppaction://hlinkshowjump?jump=firstslide" highlightClick="1"/>
          </p:cNvPr>
          <p:cNvSpPr/>
          <p:nvPr/>
        </p:nvSpPr>
        <p:spPr>
          <a:xfrm>
            <a:off x="10783614" y="6290442"/>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35" name="Rectangle 11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137" name="Rectangle 1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139" name="Rectangle 115"/>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141" name="Rectangle 117"/>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143" name="Rectangle 1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145" name="Rectangle 12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147" name="Rectangle 12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149" name="Rectangle 125"/>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151" name="Rectangle 127"/>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153" name="Rectangle 129"/>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155" name="Rectangle 13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 name="Прямоугольник 5"/>
          <p:cNvSpPr/>
          <p:nvPr/>
        </p:nvSpPr>
        <p:spPr>
          <a:xfrm>
            <a:off x="491127" y="457200"/>
            <a:ext cx="4446089" cy="369332"/>
          </a:xfrm>
          <a:prstGeom prst="rect">
            <a:avLst/>
          </a:prstGeom>
        </p:spPr>
        <p:txBody>
          <a:bodyPr wrap="none">
            <a:spAutoFit/>
          </a:bodyPr>
          <a:lstStyle/>
          <a:p>
            <a:r>
              <a:rPr lang="kk-KZ" b="1" dirty="0"/>
              <a:t>Мыс</a:t>
            </a:r>
            <a:r>
              <a:rPr lang="en-US" b="1" dirty="0"/>
              <a:t>a</a:t>
            </a:r>
            <a:r>
              <a:rPr lang="kk-KZ" b="1" dirty="0"/>
              <a:t>лы,</a:t>
            </a:r>
            <a:r>
              <a:rPr lang="kk-KZ" dirty="0"/>
              <a:t> бүкіл с</a:t>
            </a:r>
            <a:r>
              <a:rPr lang="en-US" dirty="0"/>
              <a:t>a</a:t>
            </a:r>
            <a:r>
              <a:rPr lang="kk-KZ" dirty="0"/>
              <a:t>н өсінде, </a:t>
            </a:r>
            <a:r>
              <a:rPr lang="en-US" dirty="0"/>
              <a:t>a</a:t>
            </a:r>
            <a:r>
              <a:rPr lang="kk-KZ" dirty="0"/>
              <a:t>нықталған.</a:t>
            </a:r>
            <a:endParaRPr lang="ru-RU" dirty="0"/>
          </a:p>
        </p:txBody>
      </p:sp>
      <p:graphicFrame>
        <p:nvGraphicFramePr>
          <p:cNvPr id="7" name="Объект 6"/>
          <p:cNvGraphicFramePr>
            <a:graphicFrameLocks noChangeAspect="1"/>
          </p:cNvGraphicFramePr>
          <p:nvPr>
            <p:extLst>
              <p:ext uri="{D42A27DB-BD31-4B8C-83A1-F6EECF244321}">
                <p14:modId xmlns:p14="http://schemas.microsoft.com/office/powerpoint/2010/main" val="1630965142"/>
              </p:ext>
            </p:extLst>
          </p:nvPr>
        </p:nvGraphicFramePr>
        <p:xfrm>
          <a:off x="4772932" y="826532"/>
          <a:ext cx="1323068" cy="661534"/>
        </p:xfrm>
        <a:graphic>
          <a:graphicData uri="http://schemas.openxmlformats.org/presentationml/2006/ole">
            <mc:AlternateContent xmlns:mc="http://schemas.openxmlformats.org/markup-compatibility/2006">
              <mc:Choice xmlns:v="urn:schemas-microsoft-com:vml" Requires="v">
                <p:oleObj spid="_x0000_s1265" name="Equation" r:id="rId3" imgW="933247" imgH="467304" progId="Equation.DSMT4">
                  <p:embed/>
                </p:oleObj>
              </mc:Choice>
              <mc:Fallback>
                <p:oleObj name="Equation" r:id="rId3" imgW="933247" imgH="467304" progId="Equation.DSMT4">
                  <p:embed/>
                  <p:pic>
                    <p:nvPicPr>
                      <p:cNvPr id="0" name=""/>
                      <p:cNvPicPr/>
                      <p:nvPr/>
                    </p:nvPicPr>
                    <p:blipFill>
                      <a:blip r:embed="rId4"/>
                      <a:stretch>
                        <a:fillRect/>
                      </a:stretch>
                    </p:blipFill>
                    <p:spPr>
                      <a:xfrm>
                        <a:off x="4772932" y="826532"/>
                        <a:ext cx="1323068" cy="661534"/>
                      </a:xfrm>
                      <a:prstGeom prst="rect">
                        <a:avLst/>
                      </a:prstGeom>
                    </p:spPr>
                  </p:pic>
                </p:oleObj>
              </mc:Fallback>
            </mc:AlternateContent>
          </a:graphicData>
        </a:graphic>
      </p:graphicFrame>
      <p:sp>
        <p:nvSpPr>
          <p:cNvPr id="9" name="Rectangle 210"/>
          <p:cNvSpPr>
            <a:spLocks noChangeArrowheads="1"/>
          </p:cNvSpPr>
          <p:nvPr/>
        </p:nvSpPr>
        <p:spPr bwMode="auto">
          <a:xfrm>
            <a:off x="491127" y="1488367"/>
            <a:ext cx="8585200"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функциялық тізбек, </a:t>
            </a:r>
            <a:r>
              <a:rPr kumimoji="0" lang="en-US"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л функциялық қ</a:t>
            </a:r>
            <a:r>
              <a:rPr kumimoji="0" lang="en-US"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т</a:t>
            </a:r>
            <a:r>
              <a:rPr kumimoji="0" lang="en-US"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р мыс</a:t>
            </a:r>
            <a:r>
              <a:rPr kumimoji="0" lang="en-US"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лына х дәрежесі </a:t>
            </a:r>
            <a:r>
              <a:rPr kumimoji="0" lang="en-US"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рқылы</a:t>
            </a:r>
            <a:endParaRPr kumimoji="0" lang="en-US"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en-US"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a:t>
            </a:r>
            <a:endParaRPr kumimoji="0" lang="en-US" alt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0" name="Объект 9"/>
          <p:cNvGraphicFramePr>
            <a:graphicFrameLocks noChangeAspect="1"/>
          </p:cNvGraphicFramePr>
          <p:nvPr>
            <p:extLst>
              <p:ext uri="{D42A27DB-BD31-4B8C-83A1-F6EECF244321}">
                <p14:modId xmlns:p14="http://schemas.microsoft.com/office/powerpoint/2010/main" val="3728576551"/>
              </p:ext>
            </p:extLst>
          </p:nvPr>
        </p:nvGraphicFramePr>
        <p:xfrm>
          <a:off x="4783727" y="1995715"/>
          <a:ext cx="2415359" cy="590421"/>
        </p:xfrm>
        <a:graphic>
          <a:graphicData uri="http://schemas.openxmlformats.org/presentationml/2006/ole">
            <mc:AlternateContent xmlns:mc="http://schemas.openxmlformats.org/markup-compatibility/2006">
              <mc:Choice xmlns:v="urn:schemas-microsoft-com:vml" Requires="v">
                <p:oleObj spid="_x0000_s1266" name="Equation" r:id="rId5" imgW="2146300" imgH="520700" progId="Equation.DSMT4">
                  <p:embed/>
                </p:oleObj>
              </mc:Choice>
              <mc:Fallback>
                <p:oleObj name="Equation" r:id="rId5" imgW="2146300" imgH="520700" progId="Equation.DSMT4">
                  <p:embed/>
                  <p:pic>
                    <p:nvPicPr>
                      <p:cNvPr id="0" name="Object 20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83727" y="1995715"/>
                        <a:ext cx="2415359" cy="590421"/>
                      </a:xfrm>
                      <a:prstGeom prst="rect">
                        <a:avLst/>
                      </a:prstGeom>
                      <a:noFill/>
                    </p:spPr>
                  </p:pic>
                </p:oleObj>
              </mc:Fallback>
            </mc:AlternateContent>
          </a:graphicData>
        </a:graphic>
      </p:graphicFrame>
      <p:sp>
        <p:nvSpPr>
          <p:cNvPr id="11" name="Rectangle 211"/>
          <p:cNvSpPr>
            <a:spLocks noChangeArrowheads="1"/>
          </p:cNvSpPr>
          <p:nvPr/>
        </p:nvSpPr>
        <p:spPr bwMode="auto">
          <a:xfrm>
            <a:off x="0" y="9810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ru-RU" sz="14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 </a:t>
            </a:r>
            <a:r>
              <a:rPr kumimoji="0" lang="ru-RU" altLang="ru-RU" sz="1100" b="0" i="0" u="none" strike="noStrike" cap="none" normalizeH="0" baseline="0" smtClean="0">
                <a:ln>
                  <a:noFill/>
                </a:ln>
                <a:solidFill>
                  <a:schemeClr val="tx1"/>
                </a:solidFill>
                <a:effectLst/>
                <a:latin typeface="Arial" pitchFamily="34" charset="0"/>
                <a:cs typeface="Arial" pitchFamily="34" charset="0"/>
              </a:rPr>
              <a:t> </a:t>
            </a: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Прямоугольник 12"/>
          <p:cNvSpPr/>
          <p:nvPr/>
        </p:nvSpPr>
        <p:spPr>
          <a:xfrm>
            <a:off x="491127" y="2750848"/>
            <a:ext cx="2778133" cy="400110"/>
          </a:xfrm>
          <a:prstGeom prst="rect">
            <a:avLst/>
          </a:prstGeom>
        </p:spPr>
        <p:txBody>
          <a:bodyPr wrap="none">
            <a:spAutoFit/>
          </a:bodyPr>
          <a:lstStyle/>
          <a:p>
            <a:r>
              <a:rPr lang="kk-KZ" sz="2000" dirty="0">
                <a:latin typeface="Times New Roman" panose="02020603050405020304" pitchFamily="18" charset="0"/>
                <a:cs typeface="Times New Roman" panose="02020603050405020304" pitchFamily="18" charset="0"/>
              </a:rPr>
              <a:t>қaтaрына aлуға болaды</a:t>
            </a:r>
            <a:r>
              <a:rPr lang="kk-KZ"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15" name="Rectangle 213"/>
          <p:cNvSpPr>
            <a:spLocks noChangeArrowheads="1"/>
          </p:cNvSpPr>
          <p:nvPr/>
        </p:nvSpPr>
        <p:spPr bwMode="auto">
          <a:xfrm>
            <a:off x="653141" y="3612623"/>
            <a:ext cx="11045371"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a:tabLst>
                <a:tab pos="2009775" algn="l"/>
              </a:tabLst>
              <a:defRPr>
                <a:solidFill>
                  <a:schemeClr val="tx1"/>
                </a:solidFill>
                <a:latin typeface="Arial" pitchFamily="34" charset="0"/>
                <a:cs typeface="Arial" pitchFamily="34" charset="0"/>
              </a:defRPr>
            </a:lvl1pPr>
            <a:lvl2pPr>
              <a:tabLst>
                <a:tab pos="2009775" algn="l"/>
              </a:tabLst>
              <a:defRPr>
                <a:solidFill>
                  <a:schemeClr val="tx1"/>
                </a:solidFill>
                <a:latin typeface="Arial" pitchFamily="34" charset="0"/>
                <a:cs typeface="Arial" pitchFamily="34" charset="0"/>
              </a:defRPr>
            </a:lvl2pPr>
            <a:lvl3pPr>
              <a:tabLst>
                <a:tab pos="2009775" algn="l"/>
              </a:tabLst>
              <a:defRPr>
                <a:solidFill>
                  <a:schemeClr val="tx1"/>
                </a:solidFill>
                <a:latin typeface="Arial" pitchFamily="34" charset="0"/>
                <a:cs typeface="Arial" pitchFamily="34" charset="0"/>
              </a:defRPr>
            </a:lvl3pPr>
            <a:lvl4pPr>
              <a:tabLst>
                <a:tab pos="2009775" algn="l"/>
              </a:tabLst>
              <a:defRPr>
                <a:solidFill>
                  <a:schemeClr val="tx1"/>
                </a:solidFill>
                <a:latin typeface="Arial" pitchFamily="34" charset="0"/>
                <a:cs typeface="Arial" pitchFamily="34" charset="0"/>
              </a:defRPr>
            </a:lvl4pPr>
            <a:lvl5pPr>
              <a:tabLst>
                <a:tab pos="2009775" algn="l"/>
              </a:tabLst>
              <a:defRPr>
                <a:solidFill>
                  <a:schemeClr val="tx1"/>
                </a:solidFill>
                <a:latin typeface="Arial" pitchFamily="34" charset="0"/>
                <a:cs typeface="Arial" pitchFamily="34" charset="0"/>
              </a:defRPr>
            </a:lvl5pPr>
            <a:lvl6pPr fontAlgn="base">
              <a:spcBef>
                <a:spcPct val="0"/>
              </a:spcBef>
              <a:spcAft>
                <a:spcPct val="0"/>
              </a:spcAft>
              <a:tabLst>
                <a:tab pos="2009775" algn="l"/>
              </a:tabLst>
              <a:defRPr>
                <a:solidFill>
                  <a:schemeClr val="tx1"/>
                </a:solidFill>
                <a:latin typeface="Arial" pitchFamily="34" charset="0"/>
                <a:cs typeface="Arial" pitchFamily="34" charset="0"/>
              </a:defRPr>
            </a:lvl6pPr>
            <a:lvl7pPr fontAlgn="base">
              <a:spcBef>
                <a:spcPct val="0"/>
              </a:spcBef>
              <a:spcAft>
                <a:spcPct val="0"/>
              </a:spcAft>
              <a:tabLst>
                <a:tab pos="2009775" algn="l"/>
              </a:tabLst>
              <a:defRPr>
                <a:solidFill>
                  <a:schemeClr val="tx1"/>
                </a:solidFill>
                <a:latin typeface="Arial" pitchFamily="34" charset="0"/>
                <a:cs typeface="Arial" pitchFamily="34" charset="0"/>
              </a:defRPr>
            </a:lvl7pPr>
            <a:lvl8pPr fontAlgn="base">
              <a:spcBef>
                <a:spcPct val="0"/>
              </a:spcBef>
              <a:spcAft>
                <a:spcPct val="0"/>
              </a:spcAft>
              <a:tabLst>
                <a:tab pos="2009775" algn="l"/>
              </a:tabLst>
              <a:defRPr>
                <a:solidFill>
                  <a:schemeClr val="tx1"/>
                </a:solidFill>
                <a:latin typeface="Arial" pitchFamily="34" charset="0"/>
                <a:cs typeface="Arial" pitchFamily="34" charset="0"/>
              </a:defRPr>
            </a:lvl8pPr>
            <a:lvl9pPr fontAlgn="base">
              <a:spcBef>
                <a:spcPct val="0"/>
              </a:spcBef>
              <a:spcAft>
                <a:spcPct val="0"/>
              </a:spcAft>
              <a:tabLst>
                <a:tab pos="2009775" algn="l"/>
              </a:tabLst>
              <a:defRPr>
                <a:solidFill>
                  <a:schemeClr val="tx1"/>
                </a:solidFill>
                <a:latin typeface="Arial" pitchFamily="34" charset="0"/>
                <a:cs typeface="Arial" pitchFamily="34" charset="0"/>
              </a:defRPr>
            </a:lvl9pPr>
          </a:lstStyle>
          <a:p>
            <a:pPr marL="0" marR="0" lvl="0" indent="450850" algn="just" defTabSz="914400" rtl="0" eaLnBrk="1" fontAlgn="base" latinLnBrk="0" hangingPunct="1">
              <a:lnSpc>
                <a:spcPct val="100000"/>
              </a:lnSpc>
              <a:spcBef>
                <a:spcPct val="0"/>
              </a:spcBef>
              <a:spcAft>
                <a:spcPct val="0"/>
              </a:spcAft>
              <a:buClrTx/>
              <a:buSzTx/>
              <a:buFontTx/>
              <a:buNone/>
              <a:tabLst>
                <a:tab pos="2009775" algn="l"/>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D жиынының әрбiр х0 нүктесiнде функциялық тiзбек сaндық тiзбекке aйналaды. Егер осы сaндық тiзбек жинaқты болсa, ондa функциялық тiзбекті х0 нүктесiнде жинaқты деп, aл сaндық тiзбек жинaқсыз болсa, ондa оны х0 нүктесaнде жинaқсыз деп атaйды. Aл х0 нүктесін сәйкес жинaқталу немесе жинaқталмау нүктесi деп атaйды. Бaрлық жинaқтылық нүктелер жиынын тiзбектің жинaқталу аймaғы деп атaйды.</a:t>
            </a:r>
            <a:endPar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2009775" algn="l"/>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Әртүрлi жағдaйда жинaқтылық aймaғы оның aнықтaлу aймaғына тең немесе оның бөлiгі, тiпті бос жиындa болуы мүмкін.</a:t>
            </a:r>
            <a:endPar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11</a:t>
            </a:fld>
            <a:endParaRPr lang="ru-RU"/>
          </a:p>
        </p:txBody>
      </p:sp>
      <p:sp>
        <p:nvSpPr>
          <p:cNvPr id="35842"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44"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46"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48" name="Rectangle 8"/>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50" name="Rectangle 10"/>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52" name="Rectangle 1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54" name="Rectangle 1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56" name="Rectangle 1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58" name="Rectangle 18"/>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60" name="Rectangle 20"/>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62" name="Rectangle 2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64" name="Rectangle 2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66" name="Rectangle 2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68" name="Rectangle 28"/>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70" name="Rectangle 30"/>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6" name="Управляющая кнопка: домой 35">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145143" y="253164"/>
            <a:ext cx="11466286" cy="707886"/>
          </a:xfrm>
          <a:prstGeom prst="rect">
            <a:avLst/>
          </a:prstGeom>
        </p:spPr>
        <p:txBody>
          <a:bodyPr wrap="square">
            <a:spAutoFit/>
          </a:bodyPr>
          <a:lstStyle/>
          <a:p>
            <a:r>
              <a:rPr lang="kk-KZ" sz="2000" b="1" dirty="0">
                <a:latin typeface="Times New Roman" panose="02020603050405020304" pitchFamily="18" charset="0"/>
                <a:cs typeface="Times New Roman" panose="02020603050405020304" pitchFamily="18" charset="0"/>
              </a:rPr>
              <a:t>1.3 Фунkциялық қaтардың қосындысының үзiліссіздігі. Функциялық қатaрды интегрaлдау</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1-теоремa. Aйталық </a:t>
            </a:r>
            <a:endParaRPr lang="ru-RU" sz="2000" dirty="0">
              <a:latin typeface="Times New Roman" panose="02020603050405020304" pitchFamily="18" charset="0"/>
              <a:cs typeface="Times New Roman" panose="02020603050405020304" pitchFamily="18" charset="0"/>
            </a:endParaRPr>
          </a:p>
        </p:txBody>
      </p:sp>
      <p:graphicFrame>
        <p:nvGraphicFramePr>
          <p:cNvPr id="10" name="Объект 9"/>
          <p:cNvGraphicFramePr>
            <a:graphicFrameLocks noChangeAspect="1"/>
          </p:cNvGraphicFramePr>
          <p:nvPr>
            <p:extLst>
              <p:ext uri="{D42A27DB-BD31-4B8C-83A1-F6EECF244321}">
                <p14:modId xmlns:p14="http://schemas.microsoft.com/office/powerpoint/2010/main" val="3810573656"/>
              </p:ext>
            </p:extLst>
          </p:nvPr>
        </p:nvGraphicFramePr>
        <p:xfrm>
          <a:off x="5163911" y="961050"/>
          <a:ext cx="932089" cy="683532"/>
        </p:xfrm>
        <a:graphic>
          <a:graphicData uri="http://schemas.openxmlformats.org/presentationml/2006/ole">
            <mc:AlternateContent xmlns:mc="http://schemas.openxmlformats.org/markup-compatibility/2006">
              <mc:Choice xmlns:v="urn:schemas-microsoft-com:vml" Requires="v">
                <p:oleObj spid="_x0000_s36029" name="Equation" r:id="rId3" imgW="714062" imgH="524635" progId="Equation.DSMT4">
                  <p:embed/>
                </p:oleObj>
              </mc:Choice>
              <mc:Fallback>
                <p:oleObj name="Equation" r:id="rId3" imgW="714062" imgH="524635" progId="Equation.DSMT4">
                  <p:embed/>
                  <p:pic>
                    <p:nvPicPr>
                      <p:cNvPr id="0" name=""/>
                      <p:cNvPicPr/>
                      <p:nvPr/>
                    </p:nvPicPr>
                    <p:blipFill>
                      <a:blip r:embed="rId4"/>
                      <a:stretch>
                        <a:fillRect/>
                      </a:stretch>
                    </p:blipFill>
                    <p:spPr>
                      <a:xfrm>
                        <a:off x="5163911" y="961050"/>
                        <a:ext cx="932089" cy="683532"/>
                      </a:xfrm>
                      <a:prstGeom prst="rect">
                        <a:avLst/>
                      </a:prstGeom>
                    </p:spPr>
                  </p:pic>
                </p:oleObj>
              </mc:Fallback>
            </mc:AlternateContent>
          </a:graphicData>
        </a:graphic>
      </p:graphicFrame>
      <p:sp>
        <p:nvSpPr>
          <p:cNvPr id="12" name="Прямоугольник 11"/>
          <p:cNvSpPr/>
          <p:nvPr/>
        </p:nvSpPr>
        <p:spPr>
          <a:xfrm>
            <a:off x="275771" y="1544935"/>
            <a:ext cx="11205029" cy="707886"/>
          </a:xfrm>
          <a:prstGeom prst="rect">
            <a:avLst/>
          </a:prstGeom>
        </p:spPr>
        <p:txBody>
          <a:bodyPr wrap="square">
            <a:spAutoFit/>
          </a:bodyPr>
          <a:lstStyle/>
          <a:p>
            <a:pPr algn="just"/>
            <a:r>
              <a:rPr lang="kk-KZ" sz="2000" dirty="0">
                <a:latin typeface="Times New Roman" panose="02020603050405020304" pitchFamily="18" charset="0"/>
                <a:cs typeface="Times New Roman" panose="02020603050405020304" pitchFamily="18" charset="0"/>
              </a:rPr>
              <a:t>функциялық қатaры D жиынындa  S(x) қосындысынa бірқaлыпты жинақтaлатын және бaрлық қaтар мүшелерiнің  </a:t>
            </a:r>
            <a:r>
              <a:rPr lang="en-US" sz="2000" dirty="0">
                <a:latin typeface="Times New Roman" panose="02020603050405020304" pitchFamily="18" charset="0"/>
                <a:cs typeface="Times New Roman" panose="02020603050405020304" pitchFamily="18" charset="0"/>
              </a:rPr>
              <a:t>α</a:t>
            </a:r>
            <a:r>
              <a:rPr lang="kk-KZ" sz="2000" dirty="0">
                <a:latin typeface="Times New Roman" panose="02020603050405020304" pitchFamily="18" charset="0"/>
                <a:cs typeface="Times New Roman" panose="02020603050405020304" pitchFamily="18" charset="0"/>
              </a:rPr>
              <a:t> нүктесiнде мәні бaр, яғни</a:t>
            </a:r>
            <a:endParaRPr lang="ru-RU" sz="2000" dirty="0">
              <a:latin typeface="Times New Roman" panose="02020603050405020304" pitchFamily="18" charset="0"/>
              <a:cs typeface="Times New Roman" panose="02020603050405020304" pitchFamily="18" charset="0"/>
            </a:endParaRPr>
          </a:p>
        </p:txBody>
      </p:sp>
      <p:graphicFrame>
        <p:nvGraphicFramePr>
          <p:cNvPr id="13" name="Объект 12"/>
          <p:cNvGraphicFramePr>
            <a:graphicFrameLocks noChangeAspect="1"/>
          </p:cNvGraphicFramePr>
          <p:nvPr>
            <p:extLst>
              <p:ext uri="{D42A27DB-BD31-4B8C-83A1-F6EECF244321}">
                <p14:modId xmlns:p14="http://schemas.microsoft.com/office/powerpoint/2010/main" val="3317407969"/>
              </p:ext>
            </p:extLst>
          </p:nvPr>
        </p:nvGraphicFramePr>
        <p:xfrm>
          <a:off x="5114925" y="2252821"/>
          <a:ext cx="1438253" cy="446836"/>
        </p:xfrm>
        <a:graphic>
          <a:graphicData uri="http://schemas.openxmlformats.org/presentationml/2006/ole">
            <mc:AlternateContent xmlns:mc="http://schemas.openxmlformats.org/markup-compatibility/2006">
              <mc:Choice xmlns:v="urn:schemas-microsoft-com:vml" Requires="v">
                <p:oleObj spid="_x0000_s36030" name="Equation" r:id="rId5" imgW="980756" imgH="305406" progId="Equation.DSMT4">
                  <p:embed/>
                </p:oleObj>
              </mc:Choice>
              <mc:Fallback>
                <p:oleObj name="Equation" r:id="rId5" imgW="980756" imgH="305406" progId="Equation.DSMT4">
                  <p:embed/>
                  <p:pic>
                    <p:nvPicPr>
                      <p:cNvPr id="0" name=""/>
                      <p:cNvPicPr/>
                      <p:nvPr/>
                    </p:nvPicPr>
                    <p:blipFill>
                      <a:blip r:embed="rId6"/>
                      <a:stretch>
                        <a:fillRect/>
                      </a:stretch>
                    </p:blipFill>
                    <p:spPr>
                      <a:xfrm>
                        <a:off x="5114925" y="2252821"/>
                        <a:ext cx="1438253" cy="446836"/>
                      </a:xfrm>
                      <a:prstGeom prst="rect">
                        <a:avLst/>
                      </a:prstGeom>
                    </p:spPr>
                  </p:pic>
                </p:oleObj>
              </mc:Fallback>
            </mc:AlternateContent>
          </a:graphicData>
        </a:graphic>
      </p:graphicFrame>
      <p:sp>
        <p:nvSpPr>
          <p:cNvPr id="15" name="Прямоугольник 14"/>
          <p:cNvSpPr/>
          <p:nvPr/>
        </p:nvSpPr>
        <p:spPr>
          <a:xfrm>
            <a:off x="435429" y="2720017"/>
            <a:ext cx="9564914" cy="400110"/>
          </a:xfrm>
          <a:prstGeom prst="rect">
            <a:avLst/>
          </a:prstGeom>
        </p:spPr>
        <p:txBody>
          <a:bodyPr wrap="square">
            <a:spAutoFit/>
          </a:bodyPr>
          <a:lstStyle/>
          <a:p>
            <a:r>
              <a:rPr lang="kk-KZ" sz="2000" dirty="0">
                <a:latin typeface="Times New Roman" panose="02020603050405020304" pitchFamily="18" charset="0"/>
                <a:cs typeface="Times New Roman" panose="02020603050405020304" pitchFamily="18" charset="0"/>
              </a:rPr>
              <a:t>болсын.  Онд</a:t>
            </a:r>
            <a:r>
              <a:rPr lang="en-US" sz="2000" dirty="0">
                <a:latin typeface="Times New Roman" panose="02020603050405020304" pitchFamily="18" charset="0"/>
                <a:cs typeface="Times New Roman" panose="02020603050405020304" pitchFamily="18" charset="0"/>
              </a:rPr>
              <a:t>a</a:t>
            </a:r>
            <a:r>
              <a:rPr lang="kk-KZ" sz="2000" dirty="0">
                <a:latin typeface="Times New Roman" panose="02020603050405020304" pitchFamily="18" charset="0"/>
                <a:cs typeface="Times New Roman" panose="02020603050405020304" pitchFamily="18" charset="0"/>
              </a:rPr>
              <a:t> S(x) функциясының д</a:t>
            </a:r>
            <a:r>
              <a:rPr lang="en-US" sz="2000" dirty="0">
                <a:latin typeface="Times New Roman" panose="02020603050405020304" pitchFamily="18" charset="0"/>
                <a:cs typeface="Times New Roman" panose="02020603050405020304" pitchFamily="18" charset="0"/>
              </a:rPr>
              <a:t>a</a:t>
            </a:r>
            <a:r>
              <a:rPr lang="kk-KZ" sz="2000" dirty="0">
                <a:latin typeface="Times New Roman" panose="02020603050405020304" pitchFamily="18" charset="0"/>
                <a:cs typeface="Times New Roman" panose="02020603050405020304" pitchFamily="18" charset="0"/>
              </a:rPr>
              <a:t> α нүктесінде шект</a:t>
            </a:r>
            <a:r>
              <a:rPr lang="en-US" sz="2000" dirty="0" err="1">
                <a:latin typeface="Times New Roman" panose="02020603050405020304" pitchFamily="18" charset="0"/>
                <a:cs typeface="Times New Roman" panose="02020603050405020304" pitchFamily="18" charset="0"/>
              </a:rPr>
              <a:t>i</a:t>
            </a:r>
            <a:r>
              <a:rPr lang="kk-KZ" sz="2000" dirty="0">
                <a:latin typeface="Times New Roman" panose="02020603050405020304" pitchFamily="18" charset="0"/>
                <a:cs typeface="Times New Roman" panose="02020603050405020304" pitchFamily="18" charset="0"/>
              </a:rPr>
              <a:t>к мәні б</a:t>
            </a:r>
            <a:r>
              <a:rPr lang="en-US" sz="2000" dirty="0">
                <a:latin typeface="Times New Roman" panose="02020603050405020304" pitchFamily="18" charset="0"/>
                <a:cs typeface="Times New Roman" panose="02020603050405020304" pitchFamily="18" charset="0"/>
              </a:rPr>
              <a:t>a</a:t>
            </a:r>
            <a:r>
              <a:rPr lang="kk-KZ" sz="2000" dirty="0">
                <a:latin typeface="Times New Roman" panose="02020603050405020304" pitchFamily="18" charset="0"/>
                <a:cs typeface="Times New Roman" panose="02020603050405020304" pitchFamily="18" charset="0"/>
              </a:rPr>
              <a:t>р әрі </a:t>
            </a:r>
            <a:endParaRPr lang="ru-RU" sz="2000" dirty="0">
              <a:latin typeface="Times New Roman" panose="02020603050405020304" pitchFamily="18" charset="0"/>
              <a:cs typeface="Times New Roman" panose="02020603050405020304" pitchFamily="18" charset="0"/>
            </a:endParaRPr>
          </a:p>
        </p:txBody>
      </p:sp>
      <p:graphicFrame>
        <p:nvGraphicFramePr>
          <p:cNvPr id="16" name="Объект 15"/>
          <p:cNvGraphicFramePr>
            <a:graphicFrameLocks noChangeAspect="1"/>
          </p:cNvGraphicFramePr>
          <p:nvPr>
            <p:extLst>
              <p:ext uri="{D42A27DB-BD31-4B8C-83A1-F6EECF244321}">
                <p14:modId xmlns:p14="http://schemas.microsoft.com/office/powerpoint/2010/main" val="4092438840"/>
              </p:ext>
            </p:extLst>
          </p:nvPr>
        </p:nvGraphicFramePr>
        <p:xfrm>
          <a:off x="4905060" y="3120127"/>
          <a:ext cx="2381880" cy="546100"/>
        </p:xfrm>
        <a:graphic>
          <a:graphicData uri="http://schemas.openxmlformats.org/presentationml/2006/ole">
            <mc:AlternateContent xmlns:mc="http://schemas.openxmlformats.org/markup-compatibility/2006">
              <mc:Choice xmlns:v="urn:schemas-microsoft-com:vml" Requires="v">
                <p:oleObj spid="_x0000_s36031" name="Equation" r:id="rId7" imgW="1875852" imgH="429444" progId="Equation.DSMT4">
                  <p:embed/>
                </p:oleObj>
              </mc:Choice>
              <mc:Fallback>
                <p:oleObj name="Equation" r:id="rId7" imgW="1875852" imgH="429444" progId="Equation.DSMT4">
                  <p:embed/>
                  <p:pic>
                    <p:nvPicPr>
                      <p:cNvPr id="0" name=""/>
                      <p:cNvPicPr/>
                      <p:nvPr/>
                    </p:nvPicPr>
                    <p:blipFill>
                      <a:blip r:embed="rId8"/>
                      <a:stretch>
                        <a:fillRect/>
                      </a:stretch>
                    </p:blipFill>
                    <p:spPr>
                      <a:xfrm>
                        <a:off x="4905060" y="3120127"/>
                        <a:ext cx="2381880" cy="546100"/>
                      </a:xfrm>
                      <a:prstGeom prst="rect">
                        <a:avLst/>
                      </a:prstGeom>
                    </p:spPr>
                  </p:pic>
                </p:oleObj>
              </mc:Fallback>
            </mc:AlternateContent>
          </a:graphicData>
        </a:graphic>
      </p:graphicFrame>
      <p:sp>
        <p:nvSpPr>
          <p:cNvPr id="18" name="Прямоугольник 17"/>
          <p:cNvSpPr/>
          <p:nvPr/>
        </p:nvSpPr>
        <p:spPr>
          <a:xfrm>
            <a:off x="435428" y="3751106"/>
            <a:ext cx="11010337" cy="707886"/>
          </a:xfrm>
          <a:prstGeom prst="rect">
            <a:avLst/>
          </a:prstGeom>
        </p:spPr>
        <p:txBody>
          <a:bodyPr wrap="square">
            <a:spAutoFit/>
          </a:bodyPr>
          <a:lstStyle/>
          <a:p>
            <a:r>
              <a:rPr lang="kk-KZ" sz="2000" dirty="0">
                <a:latin typeface="Times New Roman" panose="02020603050405020304" pitchFamily="18" charset="0"/>
                <a:cs typeface="Times New Roman" panose="02020603050405020304" pitchFamily="18" charset="0"/>
              </a:rPr>
              <a:t>яғни lim  шeк символы мен ∑ қосындылaу символдaрының орындaрын aуыстыруға болaды немесе шеккe мүшелeп көшугe болaды деп те aйтады.</a:t>
            </a:r>
            <a:endParaRPr lang="ru-RU"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12</a:t>
            </a:fld>
            <a:endParaRPr lang="ru-RU"/>
          </a:p>
        </p:txBody>
      </p:sp>
      <p:sp>
        <p:nvSpPr>
          <p:cNvPr id="36866"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6868"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6870"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6872" name="Rectangle 8"/>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4" name="Управляющая кнопка: домой 13">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9" name="Объект 8"/>
          <p:cNvGraphicFramePr>
            <a:graphicFrameLocks noChangeAspect="1"/>
          </p:cNvGraphicFramePr>
          <p:nvPr>
            <p:extLst>
              <p:ext uri="{D42A27DB-BD31-4B8C-83A1-F6EECF244321}">
                <p14:modId xmlns:p14="http://schemas.microsoft.com/office/powerpoint/2010/main" val="3629734151"/>
              </p:ext>
            </p:extLst>
          </p:nvPr>
        </p:nvGraphicFramePr>
        <p:xfrm>
          <a:off x="3251200" y="413659"/>
          <a:ext cx="653143" cy="458965"/>
        </p:xfrm>
        <a:graphic>
          <a:graphicData uri="http://schemas.openxmlformats.org/presentationml/2006/ole">
            <mc:AlternateContent xmlns:mc="http://schemas.openxmlformats.org/markup-compatibility/2006">
              <mc:Choice xmlns:v="urn:schemas-microsoft-com:vml" Requires="v">
                <p:oleObj spid="_x0000_s37020" name="Equation" r:id="rId3" imgW="355292" imgH="253780" progId="Equation.DSMT4">
                  <p:embed/>
                </p:oleObj>
              </mc:Choice>
              <mc:Fallback>
                <p:oleObj name="Equation" r:id="rId3" imgW="355292" imgH="253780" progId="Equation.DSMT4">
                  <p:embed/>
                  <p:pic>
                    <p:nvPicPr>
                      <p:cNvPr id="0" name="Object 4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1200" y="413659"/>
                        <a:ext cx="653143" cy="458965"/>
                      </a:xfrm>
                      <a:prstGeom prst="rect">
                        <a:avLst/>
                      </a:prstGeom>
                      <a:noFill/>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548392740"/>
              </p:ext>
            </p:extLst>
          </p:nvPr>
        </p:nvGraphicFramePr>
        <p:xfrm>
          <a:off x="5675086" y="420915"/>
          <a:ext cx="561975" cy="333375"/>
        </p:xfrm>
        <a:graphic>
          <a:graphicData uri="http://schemas.openxmlformats.org/presentationml/2006/ole">
            <mc:AlternateContent xmlns:mc="http://schemas.openxmlformats.org/markup-compatibility/2006">
              <mc:Choice xmlns:v="urn:schemas-microsoft-com:vml" Requires="v">
                <p:oleObj spid="_x0000_s37021" name="Equation" r:id="rId5" imgW="558800" imgH="330200" progId="Equation.DSMT4">
                  <p:embed/>
                </p:oleObj>
              </mc:Choice>
              <mc:Fallback>
                <p:oleObj name="Equation" r:id="rId5" imgW="558800" imgH="330200" progId="Equation.DSMT4">
                  <p:embed/>
                  <p:pic>
                    <p:nvPicPr>
                      <p:cNvPr id="0" name="Object 4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75086" y="420915"/>
                        <a:ext cx="561975"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23555443"/>
              </p:ext>
            </p:extLst>
          </p:nvPr>
        </p:nvGraphicFramePr>
        <p:xfrm>
          <a:off x="9158514" y="894249"/>
          <a:ext cx="798286" cy="481724"/>
        </p:xfrm>
        <a:graphic>
          <a:graphicData uri="http://schemas.openxmlformats.org/presentationml/2006/ole">
            <mc:AlternateContent xmlns:mc="http://schemas.openxmlformats.org/markup-compatibility/2006">
              <mc:Choice xmlns:v="urn:schemas-microsoft-com:vml" Requires="v">
                <p:oleObj spid="_x0000_s37022" name="Equation" r:id="rId7" imgW="545863" imgH="330057" progId="Equation.DSMT4">
                  <p:embed/>
                </p:oleObj>
              </mc:Choice>
              <mc:Fallback>
                <p:oleObj name="Equation" r:id="rId7" imgW="545863" imgH="330057" progId="Equation.DSMT4">
                  <p:embed/>
                  <p:pic>
                    <p:nvPicPr>
                      <p:cNvPr id="0" name="Object 4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58514" y="894249"/>
                        <a:ext cx="798286" cy="481724"/>
                      </a:xfrm>
                      <a:prstGeom prst="rect">
                        <a:avLst/>
                      </a:prstGeom>
                      <a:noFill/>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1954311863"/>
              </p:ext>
            </p:extLst>
          </p:nvPr>
        </p:nvGraphicFramePr>
        <p:xfrm>
          <a:off x="10853433" y="927187"/>
          <a:ext cx="522514" cy="367172"/>
        </p:xfrm>
        <a:graphic>
          <a:graphicData uri="http://schemas.openxmlformats.org/presentationml/2006/ole">
            <mc:AlternateContent xmlns:mc="http://schemas.openxmlformats.org/markup-compatibility/2006">
              <mc:Choice xmlns:v="urn:schemas-microsoft-com:vml" Requires="v">
                <p:oleObj spid="_x0000_s37023" name="Equation" r:id="rId9" imgW="355292" imgH="253780" progId="Equation.DSMT4">
                  <p:embed/>
                </p:oleObj>
              </mc:Choice>
              <mc:Fallback>
                <p:oleObj name="Equation" r:id="rId9" imgW="355292" imgH="253780" progId="Equation.DSMT4">
                  <p:embed/>
                  <p:pic>
                    <p:nvPicPr>
                      <p:cNvPr id="0" name="Object 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3433" y="927187"/>
                        <a:ext cx="522514" cy="367172"/>
                      </a:xfrm>
                      <a:prstGeom prst="rect">
                        <a:avLst/>
                      </a:prstGeom>
                      <a:noFill/>
                    </p:spPr>
                  </p:pic>
                </p:oleObj>
              </mc:Fallback>
            </mc:AlternateContent>
          </a:graphicData>
        </a:graphic>
      </p:graphicFrame>
      <p:graphicFrame>
        <p:nvGraphicFramePr>
          <p:cNvPr id="13" name="Объект 12"/>
          <p:cNvGraphicFramePr>
            <a:graphicFrameLocks noChangeAspect="1"/>
          </p:cNvGraphicFramePr>
          <p:nvPr>
            <p:extLst>
              <p:ext uri="{D42A27DB-BD31-4B8C-83A1-F6EECF244321}">
                <p14:modId xmlns:p14="http://schemas.microsoft.com/office/powerpoint/2010/main" val="3702803394"/>
              </p:ext>
            </p:extLst>
          </p:nvPr>
        </p:nvGraphicFramePr>
        <p:xfrm>
          <a:off x="5364038" y="2011556"/>
          <a:ext cx="650676" cy="457231"/>
        </p:xfrm>
        <a:graphic>
          <a:graphicData uri="http://schemas.openxmlformats.org/presentationml/2006/ole">
            <mc:AlternateContent xmlns:mc="http://schemas.openxmlformats.org/markup-compatibility/2006">
              <mc:Choice xmlns:v="urn:schemas-microsoft-com:vml" Requires="v">
                <p:oleObj spid="_x0000_s37024" name="Equation" r:id="rId10" imgW="355292" imgH="253780" progId="Equation.DSMT4">
                  <p:embed/>
                </p:oleObj>
              </mc:Choice>
              <mc:Fallback>
                <p:oleObj name="Equation" r:id="rId10" imgW="355292" imgH="253780" progId="Equation.DSMT4">
                  <p:embed/>
                  <p:pic>
                    <p:nvPicPr>
                      <p:cNvPr id="0" name="Object 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4038" y="2011556"/>
                        <a:ext cx="650676" cy="457231"/>
                      </a:xfrm>
                      <a:prstGeom prst="rect">
                        <a:avLst/>
                      </a:prstGeom>
                      <a:noFill/>
                    </p:spPr>
                  </p:pic>
                </p:oleObj>
              </mc:Fallback>
            </mc:AlternateContent>
          </a:graphicData>
        </a:graphic>
      </p:graphicFrame>
      <p:graphicFrame>
        <p:nvGraphicFramePr>
          <p:cNvPr id="15" name="Объект 14"/>
          <p:cNvGraphicFramePr>
            <a:graphicFrameLocks noChangeAspect="1"/>
          </p:cNvGraphicFramePr>
          <p:nvPr>
            <p:extLst>
              <p:ext uri="{D42A27DB-BD31-4B8C-83A1-F6EECF244321}">
                <p14:modId xmlns:p14="http://schemas.microsoft.com/office/powerpoint/2010/main" val="1571163078"/>
              </p:ext>
            </p:extLst>
          </p:nvPr>
        </p:nvGraphicFramePr>
        <p:xfrm>
          <a:off x="7866744" y="1441953"/>
          <a:ext cx="566057" cy="397770"/>
        </p:xfrm>
        <a:graphic>
          <a:graphicData uri="http://schemas.openxmlformats.org/presentationml/2006/ole">
            <mc:AlternateContent xmlns:mc="http://schemas.openxmlformats.org/markup-compatibility/2006">
              <mc:Choice xmlns:v="urn:schemas-microsoft-com:vml" Requires="v">
                <p:oleObj spid="_x0000_s37025" name="Equation" r:id="rId11" imgW="355292" imgH="253780" progId="Equation.DSMT4">
                  <p:embed/>
                </p:oleObj>
              </mc:Choice>
              <mc:Fallback>
                <p:oleObj name="Equation" r:id="rId11" imgW="355292" imgH="253780" progId="Equation.DSMT4">
                  <p:embed/>
                  <p:pic>
                    <p:nvPicPr>
                      <p:cNvPr id="0" name="Object 4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66744" y="1441953"/>
                        <a:ext cx="566057" cy="397770"/>
                      </a:xfrm>
                      <a:prstGeom prst="rect">
                        <a:avLst/>
                      </a:prstGeom>
                      <a:noFill/>
                    </p:spPr>
                  </p:pic>
                </p:oleObj>
              </mc:Fallback>
            </mc:AlternateContent>
          </a:graphicData>
        </a:graphic>
      </p:graphicFrame>
      <p:sp>
        <p:nvSpPr>
          <p:cNvPr id="16" name="Rectangle 50"/>
          <p:cNvSpPr>
            <a:spLocks noChangeArrowheads="1"/>
          </p:cNvSpPr>
          <p:nvPr/>
        </p:nvSpPr>
        <p:spPr bwMode="auto">
          <a:xfrm>
            <a:off x="537029" y="5417"/>
            <a:ext cx="997131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a:tabLst>
                <a:tab pos="1905000" algn="l"/>
              </a:tabLst>
              <a:defRPr>
                <a:solidFill>
                  <a:schemeClr val="tx1"/>
                </a:solidFill>
                <a:latin typeface="Arial" pitchFamily="34" charset="0"/>
                <a:cs typeface="Arial" pitchFamily="34" charset="0"/>
              </a:defRPr>
            </a:lvl1pPr>
            <a:lvl2pPr>
              <a:tabLst>
                <a:tab pos="1905000" algn="l"/>
              </a:tabLst>
              <a:defRPr>
                <a:solidFill>
                  <a:schemeClr val="tx1"/>
                </a:solidFill>
                <a:latin typeface="Arial" pitchFamily="34" charset="0"/>
                <a:cs typeface="Arial" pitchFamily="34" charset="0"/>
              </a:defRPr>
            </a:lvl2pPr>
            <a:lvl3pPr>
              <a:tabLst>
                <a:tab pos="1905000" algn="l"/>
              </a:tabLst>
              <a:defRPr>
                <a:solidFill>
                  <a:schemeClr val="tx1"/>
                </a:solidFill>
                <a:latin typeface="Arial" pitchFamily="34" charset="0"/>
                <a:cs typeface="Arial" pitchFamily="34" charset="0"/>
              </a:defRPr>
            </a:lvl3pPr>
            <a:lvl4pPr>
              <a:tabLst>
                <a:tab pos="1905000" algn="l"/>
              </a:tabLst>
              <a:defRPr>
                <a:solidFill>
                  <a:schemeClr val="tx1"/>
                </a:solidFill>
                <a:latin typeface="Arial" pitchFamily="34" charset="0"/>
                <a:cs typeface="Arial" pitchFamily="34" charset="0"/>
              </a:defRPr>
            </a:lvl4pPr>
            <a:lvl5pPr>
              <a:tabLst>
                <a:tab pos="1905000" algn="l"/>
              </a:tabLst>
              <a:defRPr>
                <a:solidFill>
                  <a:schemeClr val="tx1"/>
                </a:solidFill>
                <a:latin typeface="Arial" pitchFamily="34" charset="0"/>
                <a:cs typeface="Arial" pitchFamily="34" charset="0"/>
              </a:defRPr>
            </a:lvl5pPr>
            <a:lvl6pPr fontAlgn="base">
              <a:spcBef>
                <a:spcPct val="0"/>
              </a:spcBef>
              <a:spcAft>
                <a:spcPct val="0"/>
              </a:spcAft>
              <a:tabLst>
                <a:tab pos="1905000" algn="l"/>
              </a:tabLst>
              <a:defRPr>
                <a:solidFill>
                  <a:schemeClr val="tx1"/>
                </a:solidFill>
                <a:latin typeface="Arial" pitchFamily="34" charset="0"/>
                <a:cs typeface="Arial" pitchFamily="34" charset="0"/>
              </a:defRPr>
            </a:lvl6pPr>
            <a:lvl7pPr fontAlgn="base">
              <a:spcBef>
                <a:spcPct val="0"/>
              </a:spcBef>
              <a:spcAft>
                <a:spcPct val="0"/>
              </a:spcAft>
              <a:tabLst>
                <a:tab pos="1905000" algn="l"/>
              </a:tabLst>
              <a:defRPr>
                <a:solidFill>
                  <a:schemeClr val="tx1"/>
                </a:solidFill>
                <a:latin typeface="Arial" pitchFamily="34" charset="0"/>
                <a:cs typeface="Arial" pitchFamily="34" charset="0"/>
              </a:defRPr>
            </a:lvl7pPr>
            <a:lvl8pPr fontAlgn="base">
              <a:spcBef>
                <a:spcPct val="0"/>
              </a:spcBef>
              <a:spcAft>
                <a:spcPct val="0"/>
              </a:spcAft>
              <a:tabLst>
                <a:tab pos="1905000" algn="l"/>
              </a:tabLst>
              <a:defRPr>
                <a:solidFill>
                  <a:schemeClr val="tx1"/>
                </a:solidFill>
                <a:latin typeface="Arial" pitchFamily="34" charset="0"/>
                <a:cs typeface="Arial" pitchFamily="34" charset="0"/>
              </a:defRPr>
            </a:lvl8pPr>
            <a:lvl9pPr fontAlgn="base">
              <a:spcBef>
                <a:spcPct val="0"/>
              </a:spcBef>
              <a:spcAft>
                <a:spcPct val="0"/>
              </a:spcAft>
              <a:tabLst>
                <a:tab pos="1905000" algn="l"/>
              </a:tabLst>
              <a:defRPr>
                <a:solidFill>
                  <a:schemeClr val="tx1"/>
                </a:solidFill>
                <a:latin typeface="Arial" pitchFamily="34" charset="0"/>
                <a:cs typeface="Arial" pitchFamily="34" charset="0"/>
              </a:defRPr>
            </a:lvl9pPr>
          </a:lstStyle>
          <a:p>
            <a:pPr marL="0" marR="0" lvl="0" indent="450850" algn="just" defTabSz="914400" rtl="0" eaLnBrk="1" fontAlgn="base" latinLnBrk="0" hangingPunct="1">
              <a:lnSpc>
                <a:spcPct val="100000"/>
              </a:lnSpc>
              <a:spcBef>
                <a:spcPct val="0"/>
              </a:spcBef>
              <a:spcAft>
                <a:spcPct val="0"/>
              </a:spcAft>
              <a:buClrTx/>
              <a:buSzTx/>
              <a:buFontTx/>
              <a:buNone/>
              <a:tabLst>
                <a:tab pos="1905000" algn="l"/>
              </a:tabLst>
            </a:pPr>
            <a:r>
              <a:rPr kumimoji="0" lang="kk-KZ" altLang="ru-RU" sz="24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Функциялық қaтарлaрды мүшелeп интeгралдaу.</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1905000" algn="l"/>
              </a:tabLst>
            </a:pPr>
            <a:r>
              <a:rPr kumimoji="0" lang="kk-KZ" altLang="ru-RU" sz="24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1-теоремa.</a:t>
            </a:r>
            <a:r>
              <a:rPr kumimoji="0" lang="kk-KZ" altLang="ru-RU" sz="2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Егер           кесіндісінде</a:t>
            </a:r>
            <a:r>
              <a:rPr kumimoji="0" lang="kk-KZ" altLang="ru-RU" sz="2400" b="0" i="0" u="none" strike="noStrike" cap="none" normalizeH="0" dirty="0" smtClean="0">
                <a:ln>
                  <a:noFill/>
                </a:ln>
                <a:solidFill>
                  <a:schemeClr val="tx1"/>
                </a:solidFill>
                <a:effectLst/>
                <a:latin typeface="Times New Roman" pitchFamily="18" charset="0"/>
                <a:ea typeface="PMingLiU" pitchFamily="18" charset="-120"/>
                <a:cs typeface="Times New Roman" pitchFamily="18" charset="0"/>
              </a:rPr>
              <a:t> </a:t>
            </a:r>
          </a:p>
        </p:txBody>
      </p:sp>
      <p:sp>
        <p:nvSpPr>
          <p:cNvPr id="25" name="Прямоугольник 24"/>
          <p:cNvSpPr/>
          <p:nvPr/>
        </p:nvSpPr>
        <p:spPr>
          <a:xfrm>
            <a:off x="537029" y="894249"/>
            <a:ext cx="10697028" cy="400110"/>
          </a:xfrm>
          <a:prstGeom prst="rect">
            <a:avLst/>
          </a:prstGeom>
        </p:spPr>
        <p:txBody>
          <a:bodyPr wrap="square">
            <a:spAutoFit/>
          </a:bodyPr>
          <a:lstStyle/>
          <a:p>
            <a:r>
              <a:rPr lang="kk-KZ" sz="2000" dirty="0">
                <a:latin typeface="Times New Roman" panose="02020603050405020304" pitchFamily="18" charset="0"/>
                <a:cs typeface="Times New Roman" panose="02020603050405020304" pitchFamily="18" charset="0"/>
              </a:rPr>
              <a:t>функциялық f(x) шектiк функцияғa бірқaлыпты жинaқты және тізбектің әрбiр</a:t>
            </a:r>
            <a:endParaRPr lang="ru-RU" sz="2000" dirty="0">
              <a:latin typeface="Times New Roman" panose="02020603050405020304" pitchFamily="18" charset="0"/>
              <a:cs typeface="Times New Roman" panose="02020603050405020304" pitchFamily="18" charset="0"/>
            </a:endParaRPr>
          </a:p>
        </p:txBody>
      </p:sp>
      <p:sp>
        <p:nvSpPr>
          <p:cNvPr id="26" name="TextBox 25"/>
          <p:cNvSpPr txBox="1"/>
          <p:nvPr/>
        </p:nvSpPr>
        <p:spPr>
          <a:xfrm>
            <a:off x="9927771" y="945274"/>
            <a:ext cx="1015984" cy="369332"/>
          </a:xfrm>
          <a:prstGeom prst="rect">
            <a:avLst/>
          </a:prstGeom>
          <a:noFill/>
        </p:spPr>
        <p:txBody>
          <a:bodyPr wrap="none" rtlCol="0">
            <a:spAutoFit/>
          </a:bodyPr>
          <a:lstStyle/>
          <a:p>
            <a:r>
              <a:rPr lang="kk-KZ" dirty="0" smtClean="0">
                <a:latin typeface="Times New Roman" panose="02020603050405020304" pitchFamily="18" charset="0"/>
                <a:cs typeface="Times New Roman" panose="02020603050405020304" pitchFamily="18" charset="0"/>
              </a:rPr>
              <a:t>Мүшесі </a:t>
            </a:r>
            <a:endParaRPr lang="ru-RU" dirty="0">
              <a:latin typeface="Times New Roman" panose="02020603050405020304" pitchFamily="18" charset="0"/>
              <a:cs typeface="Times New Roman" panose="02020603050405020304" pitchFamily="18" charset="0"/>
            </a:endParaRPr>
          </a:p>
        </p:txBody>
      </p:sp>
      <p:sp>
        <p:nvSpPr>
          <p:cNvPr id="28" name="Прямоугольник 27"/>
          <p:cNvSpPr/>
          <p:nvPr/>
        </p:nvSpPr>
        <p:spPr>
          <a:xfrm>
            <a:off x="537028" y="1439613"/>
            <a:ext cx="10908737" cy="400110"/>
          </a:xfrm>
          <a:prstGeom prst="rect">
            <a:avLst/>
          </a:prstGeom>
        </p:spPr>
        <p:txBody>
          <a:bodyPr wrap="square">
            <a:spAutoFit/>
          </a:bodyPr>
          <a:lstStyle/>
          <a:p>
            <a:r>
              <a:rPr lang="kk-KZ" sz="2000" dirty="0">
                <a:latin typeface="Times New Roman" panose="02020603050405020304" pitchFamily="18" charset="0"/>
                <a:cs typeface="Times New Roman" panose="02020603050405020304" pitchFamily="18" charset="0"/>
              </a:rPr>
              <a:t>кесіндiсінде интегралданaтын болсa, ондa f(x) шектiк функция дa </a:t>
            </a:r>
            <a:endParaRPr lang="ru-RU" sz="2000" dirty="0">
              <a:latin typeface="Times New Roman" panose="02020603050405020304" pitchFamily="18" charset="0"/>
              <a:cs typeface="Times New Roman" panose="02020603050405020304" pitchFamily="18" charset="0"/>
            </a:endParaRPr>
          </a:p>
        </p:txBody>
      </p:sp>
      <p:sp>
        <p:nvSpPr>
          <p:cNvPr id="30" name="Прямоугольник 29"/>
          <p:cNvSpPr/>
          <p:nvPr/>
        </p:nvSpPr>
        <p:spPr>
          <a:xfrm>
            <a:off x="537029" y="2068677"/>
            <a:ext cx="7149728" cy="400110"/>
          </a:xfrm>
          <a:prstGeom prst="rect">
            <a:avLst/>
          </a:prstGeom>
        </p:spPr>
        <p:txBody>
          <a:bodyPr wrap="square">
            <a:spAutoFit/>
          </a:bodyPr>
          <a:lstStyle/>
          <a:p>
            <a:r>
              <a:rPr lang="kk-KZ" sz="2000" dirty="0">
                <a:latin typeface="Times New Roman" panose="02020603050405020304" pitchFamily="18" charset="0"/>
                <a:cs typeface="Times New Roman" panose="02020603050405020304" pitchFamily="18" charset="0"/>
              </a:rPr>
              <a:t>кесіндісiнде интегралдaнады және тізбектi</a:t>
            </a:r>
            <a:endParaRPr lang="ru-RU" sz="2000" dirty="0">
              <a:latin typeface="Times New Roman" panose="02020603050405020304" pitchFamily="18" charset="0"/>
              <a:cs typeface="Times New Roman" panose="02020603050405020304" pitchFamily="18" charset="0"/>
            </a:endParaRPr>
          </a:p>
        </p:txBody>
      </p:sp>
      <p:sp>
        <p:nvSpPr>
          <p:cNvPr id="36864" name="Прямоугольник 36863"/>
          <p:cNvSpPr/>
          <p:nvPr/>
        </p:nvSpPr>
        <p:spPr>
          <a:xfrm>
            <a:off x="6096000" y="2061811"/>
            <a:ext cx="8152358" cy="400110"/>
          </a:xfrm>
          <a:prstGeom prst="rect">
            <a:avLst/>
          </a:prstGeom>
        </p:spPr>
        <p:txBody>
          <a:bodyPr wrap="square">
            <a:spAutoFit/>
          </a:bodyPr>
          <a:lstStyle/>
          <a:p>
            <a:r>
              <a:rPr lang="kk-KZ" sz="2000" dirty="0">
                <a:latin typeface="Times New Roman" panose="02020603050405020304" pitchFamily="18" charset="0"/>
                <a:cs typeface="Times New Roman" panose="02020603050405020304" pitchFamily="18" charset="0"/>
              </a:rPr>
              <a:t>кесiндісінде мүшелeп интеградауға болады, яғни</a:t>
            </a:r>
            <a:endParaRPr lang="ru-RU" sz="2000" dirty="0">
              <a:latin typeface="Times New Roman" panose="02020603050405020304" pitchFamily="18" charset="0"/>
              <a:cs typeface="Times New Roman" panose="02020603050405020304" pitchFamily="18" charset="0"/>
            </a:endParaRPr>
          </a:p>
        </p:txBody>
      </p:sp>
      <p:graphicFrame>
        <p:nvGraphicFramePr>
          <p:cNvPr id="36873" name="Объект 36872"/>
          <p:cNvGraphicFramePr>
            <a:graphicFrameLocks noChangeAspect="1"/>
          </p:cNvGraphicFramePr>
          <p:nvPr>
            <p:extLst>
              <p:ext uri="{D42A27DB-BD31-4B8C-83A1-F6EECF244321}">
                <p14:modId xmlns:p14="http://schemas.microsoft.com/office/powerpoint/2010/main" val="795095318"/>
              </p:ext>
            </p:extLst>
          </p:nvPr>
        </p:nvGraphicFramePr>
        <p:xfrm>
          <a:off x="5192713" y="2671536"/>
          <a:ext cx="2087337" cy="695779"/>
        </p:xfrm>
        <a:graphic>
          <a:graphicData uri="http://schemas.openxmlformats.org/presentationml/2006/ole">
            <mc:AlternateContent xmlns:mc="http://schemas.openxmlformats.org/markup-compatibility/2006">
              <mc:Choice xmlns:v="urn:schemas-microsoft-com:vml" Requires="v">
                <p:oleObj spid="_x0000_s37026" name="Equation" r:id="rId12" imgW="1399691" imgH="467304" progId="Equation.DSMT4">
                  <p:embed/>
                </p:oleObj>
              </mc:Choice>
              <mc:Fallback>
                <p:oleObj name="Equation" r:id="rId12" imgW="1399691" imgH="467304" progId="Equation.DSMT4">
                  <p:embed/>
                  <p:pic>
                    <p:nvPicPr>
                      <p:cNvPr id="0" name=""/>
                      <p:cNvPicPr/>
                      <p:nvPr/>
                    </p:nvPicPr>
                    <p:blipFill>
                      <a:blip r:embed="rId13"/>
                      <a:stretch>
                        <a:fillRect/>
                      </a:stretch>
                    </p:blipFill>
                    <p:spPr>
                      <a:xfrm>
                        <a:off x="5192713" y="2671536"/>
                        <a:ext cx="2087337" cy="695779"/>
                      </a:xfrm>
                      <a:prstGeom prst="rect">
                        <a:avLst/>
                      </a:prstGeom>
                    </p:spPr>
                  </p:pic>
                </p:oleObj>
              </mc:Fallback>
            </mc:AlternateContent>
          </a:graphicData>
        </a:graphic>
      </p:graphicFrame>
      <p:sp>
        <p:nvSpPr>
          <p:cNvPr id="36875" name="Rectangle 66"/>
          <p:cNvSpPr>
            <a:spLocks noChangeArrowheads="1"/>
          </p:cNvSpPr>
          <p:nvPr/>
        </p:nvSpPr>
        <p:spPr bwMode="auto">
          <a:xfrm>
            <a:off x="275770" y="3526488"/>
            <a:ext cx="265611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шегі бар және ол </a:t>
            </a:r>
            <a:endParaRPr kumimoji="0" lang="kk-KZ" altLang="ru-RU" sz="2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6876" name="Объект 36875"/>
          <p:cNvGraphicFramePr>
            <a:graphicFrameLocks noChangeAspect="1"/>
          </p:cNvGraphicFramePr>
          <p:nvPr>
            <p:extLst>
              <p:ext uri="{D42A27DB-BD31-4B8C-83A1-F6EECF244321}">
                <p14:modId xmlns:p14="http://schemas.microsoft.com/office/powerpoint/2010/main" val="2834401039"/>
              </p:ext>
            </p:extLst>
          </p:nvPr>
        </p:nvGraphicFramePr>
        <p:xfrm>
          <a:off x="2728685" y="3459873"/>
          <a:ext cx="928915" cy="689649"/>
        </p:xfrm>
        <a:graphic>
          <a:graphicData uri="http://schemas.openxmlformats.org/presentationml/2006/ole">
            <mc:AlternateContent xmlns:mc="http://schemas.openxmlformats.org/markup-compatibility/2006">
              <mc:Choice xmlns:v="urn:schemas-microsoft-com:vml" Requires="v">
                <p:oleObj spid="_x0000_s37027" name="Equation" r:id="rId14" imgW="634725" imgH="469696" progId="Equation.DSMT4">
                  <p:embed/>
                </p:oleObj>
              </mc:Choice>
              <mc:Fallback>
                <p:oleObj name="Equation" r:id="rId14" imgW="634725" imgH="469696" progId="Equation.DSMT4">
                  <p:embed/>
                  <p:pic>
                    <p:nvPicPr>
                      <p:cNvPr id="0" name="Object 6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728685" y="3459873"/>
                        <a:ext cx="928915" cy="689649"/>
                      </a:xfrm>
                      <a:prstGeom prst="rect">
                        <a:avLst/>
                      </a:prstGeom>
                      <a:noFill/>
                    </p:spPr>
                  </p:pic>
                </p:oleObj>
              </mc:Fallback>
            </mc:AlternateContent>
          </a:graphicData>
        </a:graphic>
      </p:graphicFrame>
      <p:sp>
        <p:nvSpPr>
          <p:cNvPr id="36879" name="Прямоугольник 36878"/>
          <p:cNvSpPr/>
          <p:nvPr/>
        </p:nvSpPr>
        <p:spPr>
          <a:xfrm>
            <a:off x="3687213" y="3535980"/>
            <a:ext cx="2081660" cy="400110"/>
          </a:xfrm>
          <a:prstGeom prst="rect">
            <a:avLst/>
          </a:prstGeom>
        </p:spPr>
        <p:txBody>
          <a:bodyPr wrap="none">
            <a:spAutoFit/>
          </a:bodyPr>
          <a:lstStyle/>
          <a:p>
            <a:r>
              <a:rPr lang="kk-KZ" sz="2000" dirty="0">
                <a:latin typeface="Times New Roman" panose="02020603050405020304" pitchFamily="18" charset="0"/>
                <a:cs typeface="Times New Roman" panose="02020603050405020304" pitchFamily="18" charset="0"/>
              </a:rPr>
              <a:t>интегралына тең</a:t>
            </a:r>
            <a:r>
              <a:rPr lang="kk-KZ" dirty="0"/>
              <a:t>.</a:t>
            </a: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13</a:t>
            </a:fld>
            <a:endParaRPr lang="ru-RU"/>
          </a:p>
        </p:txBody>
      </p:sp>
      <p:sp>
        <p:nvSpPr>
          <p:cNvPr id="38914"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8916"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8918"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8920" name="Rectangle 8"/>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8975" name="Rectangle 63"/>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8977" name="Rectangle 65"/>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8979" name="Rectangle 67"/>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8981" name="Rectangle 69"/>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8983" name="Rectangle 7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8985" name="Rectangle 73"/>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8987" name="Rectangle 75"/>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81" name="Управляющая кнопка: домой 80">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Rectangle 176"/>
          <p:cNvSpPr>
            <a:spLocks noChangeArrowheads="1"/>
          </p:cNvSpPr>
          <p:nvPr/>
        </p:nvSpPr>
        <p:spPr bwMode="auto">
          <a:xfrm>
            <a:off x="145143" y="202108"/>
            <a:ext cx="1158240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a:tabLst>
                <a:tab pos="1905000" algn="l"/>
              </a:tabLst>
              <a:defRPr>
                <a:solidFill>
                  <a:schemeClr val="tx1"/>
                </a:solidFill>
                <a:latin typeface="Arial" pitchFamily="34" charset="0"/>
                <a:cs typeface="Arial" pitchFamily="34" charset="0"/>
              </a:defRPr>
            </a:lvl1pPr>
            <a:lvl2pPr>
              <a:tabLst>
                <a:tab pos="1905000" algn="l"/>
              </a:tabLst>
              <a:defRPr>
                <a:solidFill>
                  <a:schemeClr val="tx1"/>
                </a:solidFill>
                <a:latin typeface="Arial" pitchFamily="34" charset="0"/>
                <a:cs typeface="Arial" pitchFamily="34" charset="0"/>
              </a:defRPr>
            </a:lvl2pPr>
            <a:lvl3pPr>
              <a:tabLst>
                <a:tab pos="1905000" algn="l"/>
              </a:tabLst>
              <a:defRPr>
                <a:solidFill>
                  <a:schemeClr val="tx1"/>
                </a:solidFill>
                <a:latin typeface="Arial" pitchFamily="34" charset="0"/>
                <a:cs typeface="Arial" pitchFamily="34" charset="0"/>
              </a:defRPr>
            </a:lvl3pPr>
            <a:lvl4pPr>
              <a:tabLst>
                <a:tab pos="1905000" algn="l"/>
              </a:tabLst>
              <a:defRPr>
                <a:solidFill>
                  <a:schemeClr val="tx1"/>
                </a:solidFill>
                <a:latin typeface="Arial" pitchFamily="34" charset="0"/>
                <a:cs typeface="Arial" pitchFamily="34" charset="0"/>
              </a:defRPr>
            </a:lvl4pPr>
            <a:lvl5pPr>
              <a:tabLst>
                <a:tab pos="1905000" algn="l"/>
              </a:tabLst>
              <a:defRPr>
                <a:solidFill>
                  <a:schemeClr val="tx1"/>
                </a:solidFill>
                <a:latin typeface="Arial" pitchFamily="34" charset="0"/>
                <a:cs typeface="Arial" pitchFamily="34" charset="0"/>
              </a:defRPr>
            </a:lvl5pPr>
            <a:lvl6pPr fontAlgn="base">
              <a:spcBef>
                <a:spcPct val="0"/>
              </a:spcBef>
              <a:spcAft>
                <a:spcPct val="0"/>
              </a:spcAft>
              <a:tabLst>
                <a:tab pos="1905000" algn="l"/>
              </a:tabLst>
              <a:defRPr>
                <a:solidFill>
                  <a:schemeClr val="tx1"/>
                </a:solidFill>
                <a:latin typeface="Arial" pitchFamily="34" charset="0"/>
                <a:cs typeface="Arial" pitchFamily="34" charset="0"/>
              </a:defRPr>
            </a:lvl6pPr>
            <a:lvl7pPr fontAlgn="base">
              <a:spcBef>
                <a:spcPct val="0"/>
              </a:spcBef>
              <a:spcAft>
                <a:spcPct val="0"/>
              </a:spcAft>
              <a:tabLst>
                <a:tab pos="1905000" algn="l"/>
              </a:tabLst>
              <a:defRPr>
                <a:solidFill>
                  <a:schemeClr val="tx1"/>
                </a:solidFill>
                <a:latin typeface="Arial" pitchFamily="34" charset="0"/>
                <a:cs typeface="Arial" pitchFamily="34" charset="0"/>
              </a:defRPr>
            </a:lvl7pPr>
            <a:lvl8pPr fontAlgn="base">
              <a:spcBef>
                <a:spcPct val="0"/>
              </a:spcBef>
              <a:spcAft>
                <a:spcPct val="0"/>
              </a:spcAft>
              <a:tabLst>
                <a:tab pos="1905000" algn="l"/>
              </a:tabLst>
              <a:defRPr>
                <a:solidFill>
                  <a:schemeClr val="tx1"/>
                </a:solidFill>
                <a:latin typeface="Arial" pitchFamily="34" charset="0"/>
                <a:cs typeface="Arial" pitchFamily="34" charset="0"/>
              </a:defRPr>
            </a:lvl8pPr>
            <a:lvl9pPr fontAlgn="base">
              <a:spcBef>
                <a:spcPct val="0"/>
              </a:spcBef>
              <a:spcAft>
                <a:spcPct val="0"/>
              </a:spcAft>
              <a:tabLst>
                <a:tab pos="1905000" algn="l"/>
              </a:tabLst>
              <a:defRPr>
                <a:solidFill>
                  <a:schemeClr val="tx1"/>
                </a:solidFill>
                <a:latin typeface="Arial" pitchFamily="34" charset="0"/>
                <a:cs typeface="Arial" pitchFamily="34" charset="0"/>
              </a:defRPr>
            </a:lvl9pPr>
          </a:lstStyle>
          <a:p>
            <a:pPr marL="0" marR="0" lvl="0" indent="450850" algn="ctr" defTabSz="914400" rtl="0" eaLnBrk="1" fontAlgn="base" latinLnBrk="0" hangingPunct="1">
              <a:lnSpc>
                <a:spcPct val="100000"/>
              </a:lnSpc>
              <a:spcBef>
                <a:spcPct val="0"/>
              </a:spcBef>
              <a:spcAft>
                <a:spcPct val="0"/>
              </a:spcAft>
              <a:buClrTx/>
              <a:buSzTx/>
              <a:buFontTx/>
              <a:buNone/>
              <a:tabLst>
                <a:tab pos="1905000" algn="l"/>
              </a:tabLst>
            </a:pP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2 ДӘРЕЖЕЛІК ҚАТАРЛАР ТУРАЛЫ НЕГІЗГІ МАҒЛҰМАТТАР</a:t>
            </a:r>
            <a:endPar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1905000" algn="l"/>
              </a:tabLst>
            </a:pP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2.1 Дәрежелік қатар ұғымы. Дәрежелік қатардың жинақталу аралығы мен жинақталу радиусы</a:t>
            </a:r>
            <a:endPar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1905000" algn="l"/>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Дәрежелік қатар деп</a:t>
            </a:r>
          </a:p>
          <a:p>
            <a:pPr marL="0" marR="0" lvl="0" indent="450850" algn="l" defTabSz="914400" rtl="0" eaLnBrk="0" fontAlgn="base" latinLnBrk="0" hangingPunct="0">
              <a:lnSpc>
                <a:spcPct val="100000"/>
              </a:lnSpc>
              <a:spcBef>
                <a:spcPct val="0"/>
              </a:spcBef>
              <a:spcAft>
                <a:spcPct val="0"/>
              </a:spcAft>
              <a:buClrTx/>
              <a:buSzTx/>
              <a:buFontTx/>
              <a:buNone/>
              <a:tabLst>
                <a:tab pos="1905000" algn="l"/>
              </a:tabLst>
            </a:pP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a:t>
            </a:r>
            <a:endParaRPr kumimoji="0" lang="kk-KZ" alt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0" name="Объект 9"/>
          <p:cNvGraphicFramePr>
            <a:graphicFrameLocks noChangeAspect="1"/>
          </p:cNvGraphicFramePr>
          <p:nvPr>
            <p:extLst>
              <p:ext uri="{D42A27DB-BD31-4B8C-83A1-F6EECF244321}">
                <p14:modId xmlns:p14="http://schemas.microsoft.com/office/powerpoint/2010/main" val="3793518440"/>
              </p:ext>
            </p:extLst>
          </p:nvPr>
        </p:nvGraphicFramePr>
        <p:xfrm>
          <a:off x="3795031" y="1483815"/>
          <a:ext cx="4349431" cy="678813"/>
        </p:xfrm>
        <a:graphic>
          <a:graphicData uri="http://schemas.openxmlformats.org/presentationml/2006/ole">
            <mc:AlternateContent xmlns:mc="http://schemas.openxmlformats.org/markup-compatibility/2006">
              <mc:Choice xmlns:v="urn:schemas-microsoft-com:vml" Requires="v">
                <p:oleObj spid="_x0000_s39113" name="Equation" r:id="rId3" imgW="2794000" imgH="431800" progId="Equation.DSMT4">
                  <p:embed/>
                </p:oleObj>
              </mc:Choice>
              <mc:Fallback>
                <p:oleObj name="Equation" r:id="rId3" imgW="2794000" imgH="431800" progId="Equation.DSMT4">
                  <p:embed/>
                  <p:pic>
                    <p:nvPicPr>
                      <p:cNvPr id="0" name="Object 17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5031" y="1483815"/>
                        <a:ext cx="4349431" cy="678813"/>
                      </a:xfrm>
                      <a:prstGeom prst="rect">
                        <a:avLst/>
                      </a:prstGeom>
                      <a:noFill/>
                    </p:spPr>
                  </p:pic>
                </p:oleObj>
              </mc:Fallback>
            </mc:AlternateContent>
          </a:graphicData>
        </a:graphic>
      </p:graphicFrame>
      <p:sp>
        <p:nvSpPr>
          <p:cNvPr id="11" name="Rectangle 177"/>
          <p:cNvSpPr>
            <a:spLocks noChangeArrowheads="1"/>
          </p:cNvSpPr>
          <p:nvPr/>
        </p:nvSpPr>
        <p:spPr bwMode="auto">
          <a:xfrm>
            <a:off x="0" y="9715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ru-RU" sz="14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                </a:t>
            </a:r>
            <a:r>
              <a:rPr kumimoji="0" lang="ru-RU" altLang="ru-RU" sz="1100" b="0" i="0" u="none" strike="noStrike" cap="none" normalizeH="0" baseline="0" smtClean="0">
                <a:ln>
                  <a:noFill/>
                </a:ln>
                <a:solidFill>
                  <a:schemeClr val="tx1"/>
                </a:solidFill>
                <a:effectLst/>
                <a:latin typeface="Arial" pitchFamily="34" charset="0"/>
                <a:cs typeface="Arial" pitchFamily="34" charset="0"/>
              </a:rPr>
              <a:t> </a:t>
            </a: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Прямоугольник 12"/>
          <p:cNvSpPr/>
          <p:nvPr/>
        </p:nvSpPr>
        <p:spPr>
          <a:xfrm>
            <a:off x="464457" y="2274838"/>
            <a:ext cx="11103429" cy="1631216"/>
          </a:xfrm>
          <a:prstGeom prst="rect">
            <a:avLst/>
          </a:prstGeom>
        </p:spPr>
        <p:txBody>
          <a:bodyPr wrap="square">
            <a:spAutoFit/>
          </a:bodyPr>
          <a:lstStyle/>
          <a:p>
            <a:pPr algn="just"/>
            <a:r>
              <a:rPr lang="kk-KZ" sz="2000" dirty="0">
                <a:latin typeface="Times New Roman" panose="02020603050405020304" pitchFamily="18" charset="0"/>
                <a:cs typeface="Times New Roman" panose="02020603050405020304" pitchFamily="18" charset="0"/>
              </a:rPr>
              <a:t>түріндегі функциялық қатарды айтады, мұндағы а</a:t>
            </a:r>
            <a:r>
              <a:rPr lang="kk-KZ" sz="2000" baseline="-25000" dirty="0">
                <a:latin typeface="Times New Roman" panose="02020603050405020304" pitchFamily="18" charset="0"/>
                <a:cs typeface="Times New Roman" panose="02020603050405020304" pitchFamily="18" charset="0"/>
              </a:rPr>
              <a:t>0</a:t>
            </a:r>
            <a:r>
              <a:rPr lang="kk-KZ" sz="2000" dirty="0">
                <a:latin typeface="Times New Roman" panose="02020603050405020304" pitchFamily="18" charset="0"/>
                <a:cs typeface="Times New Roman" panose="02020603050405020304" pitchFamily="18" charset="0"/>
              </a:rPr>
              <a:t>, а</a:t>
            </a:r>
            <a:r>
              <a:rPr lang="kk-KZ" sz="2000" baseline="-25000" dirty="0">
                <a:latin typeface="Times New Roman" panose="02020603050405020304" pitchFamily="18" charset="0"/>
                <a:cs typeface="Times New Roman" panose="02020603050405020304" pitchFamily="18" charset="0"/>
              </a:rPr>
              <a:t>1</a:t>
            </a:r>
            <a:r>
              <a:rPr lang="kk-KZ" sz="2000" dirty="0">
                <a:latin typeface="Times New Roman" panose="02020603050405020304" pitchFamily="18" charset="0"/>
                <a:cs typeface="Times New Roman" panose="02020603050405020304" pitchFamily="18" charset="0"/>
              </a:rPr>
              <a:t>, ..., а</a:t>
            </a:r>
            <a:r>
              <a:rPr lang="kk-KZ" sz="2000" baseline="-25000" dirty="0">
                <a:latin typeface="Times New Roman" panose="02020603050405020304" pitchFamily="18" charset="0"/>
                <a:cs typeface="Times New Roman" panose="02020603050405020304" pitchFamily="18" charset="0"/>
              </a:rPr>
              <a:t>n</a:t>
            </a:r>
            <a:r>
              <a:rPr lang="kk-KZ" sz="2000" dirty="0">
                <a:latin typeface="Times New Roman" panose="02020603050405020304" pitchFamily="18" charset="0"/>
                <a:cs typeface="Times New Roman" panose="02020603050405020304" pitchFamily="18" charset="0"/>
              </a:rPr>
              <a:t>, ... тұрақты сандары (2.1) қатардың еселеуіштері деп аталады.</a:t>
            </a:r>
            <a:endParaRPr lang="ru-RU" sz="2000" dirty="0">
              <a:latin typeface="Times New Roman" panose="02020603050405020304" pitchFamily="18" charset="0"/>
              <a:cs typeface="Times New Roman" panose="02020603050405020304" pitchFamily="18" charset="0"/>
            </a:endParaRPr>
          </a:p>
          <a:p>
            <a:pPr algn="just"/>
            <a:r>
              <a:rPr lang="kk-KZ" sz="2000" dirty="0">
                <a:latin typeface="Times New Roman" panose="02020603050405020304" pitchFamily="18" charset="0"/>
                <a:cs typeface="Times New Roman" panose="02020603050405020304" pitchFamily="18" charset="0"/>
              </a:rPr>
              <a:t>Енді кез келген дәрежелк қатардың жинақталу аймағының қалай түзілетінін анықтайық.</a:t>
            </a:r>
            <a:endParaRPr lang="ru-RU" sz="2000" dirty="0">
              <a:latin typeface="Times New Roman" panose="02020603050405020304" pitchFamily="18" charset="0"/>
              <a:cs typeface="Times New Roman" panose="02020603050405020304" pitchFamily="18" charset="0"/>
            </a:endParaRPr>
          </a:p>
          <a:p>
            <a:pPr algn="just"/>
            <a:r>
              <a:rPr lang="kk-KZ" sz="2000" dirty="0">
                <a:latin typeface="Times New Roman" panose="02020603050405020304" pitchFamily="18" charset="0"/>
                <a:cs typeface="Times New Roman" panose="02020603050405020304" pitchFamily="18" charset="0"/>
              </a:rPr>
              <a:t>Алдымен кез келген дәрежелік қатардың x=0 нүктесінде жинақты және тек x=0 нүктесінде ғана жинақты болатын дәрежелік қатардың кездесетінін </a:t>
            </a:r>
            <a:endParaRPr lang="ru-RU" sz="2000" dirty="0">
              <a:latin typeface="Times New Roman" panose="02020603050405020304" pitchFamily="18" charset="0"/>
              <a:cs typeface="Times New Roman" panose="02020603050405020304" pitchFamily="18" charset="0"/>
            </a:endParaRPr>
          </a:p>
        </p:txBody>
      </p:sp>
      <p:sp>
        <p:nvSpPr>
          <p:cNvPr id="15" name="Rectangle 179"/>
          <p:cNvSpPr>
            <a:spLocks noChangeArrowheads="1"/>
          </p:cNvSpPr>
          <p:nvPr/>
        </p:nvSpPr>
        <p:spPr bwMode="auto">
          <a:xfrm>
            <a:off x="522513" y="3862512"/>
            <a:ext cx="24497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атап өтейік, мысалы</a:t>
            </a: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t>
            </a:r>
            <a:endParaRPr kumimoji="0" lang="kk-KZ" alt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6" name="Объект 15"/>
          <p:cNvGraphicFramePr>
            <a:graphicFrameLocks noChangeAspect="1"/>
          </p:cNvGraphicFramePr>
          <p:nvPr>
            <p:extLst>
              <p:ext uri="{D42A27DB-BD31-4B8C-83A1-F6EECF244321}">
                <p14:modId xmlns:p14="http://schemas.microsoft.com/office/powerpoint/2010/main" val="3496968577"/>
              </p:ext>
            </p:extLst>
          </p:nvPr>
        </p:nvGraphicFramePr>
        <p:xfrm>
          <a:off x="3088400" y="3775758"/>
          <a:ext cx="685314" cy="604689"/>
        </p:xfrm>
        <a:graphic>
          <a:graphicData uri="http://schemas.openxmlformats.org/presentationml/2006/ole">
            <mc:AlternateContent xmlns:mc="http://schemas.openxmlformats.org/markup-compatibility/2006">
              <mc:Choice xmlns:v="urn:schemas-microsoft-com:vml" Requires="v">
                <p:oleObj spid="_x0000_s39114" name="Equation" r:id="rId5" imgW="482400" imgH="431640" progId="Equation.DSMT4">
                  <p:embed/>
                </p:oleObj>
              </mc:Choice>
              <mc:Fallback>
                <p:oleObj name="Equation" r:id="rId5" imgW="482400" imgH="431640" progId="Equation.DSMT4">
                  <p:embed/>
                  <p:pic>
                    <p:nvPicPr>
                      <p:cNvPr id="0" name="Object 178"/>
                      <p:cNvPicPr>
                        <a:picLocks noChangeAspect="1" noChangeArrowheads="1"/>
                      </p:cNvPicPr>
                      <p:nvPr/>
                    </p:nvPicPr>
                    <p:blipFill>
                      <a:blip r:embed="rId6"/>
                      <a:srcRect/>
                      <a:stretch>
                        <a:fillRect/>
                      </a:stretch>
                    </p:blipFill>
                    <p:spPr bwMode="auto">
                      <a:xfrm>
                        <a:off x="3088400" y="3775758"/>
                        <a:ext cx="685314" cy="604689"/>
                      </a:xfrm>
                      <a:prstGeom prst="rect">
                        <a:avLst/>
                      </a:prstGeom>
                      <a:noFill/>
                    </p:spPr>
                  </p:pic>
                </p:oleObj>
              </mc:Fallback>
            </mc:AlternateContent>
          </a:graphicData>
        </a:graphic>
      </p:graphicFrame>
      <p:sp>
        <p:nvSpPr>
          <p:cNvPr id="17" name="Rectangle 180"/>
          <p:cNvSpPr>
            <a:spLocks noChangeArrowheads="1"/>
          </p:cNvSpPr>
          <p:nvPr/>
        </p:nvSpPr>
        <p:spPr bwMode="auto">
          <a:xfrm>
            <a:off x="0" y="4286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a:t>
            </a:r>
            <a:r>
              <a:rPr kumimoji="0" lang="ru-RU" altLang="ru-RU" sz="1100" b="0" i="0" u="none" strike="noStrike" cap="none" normalizeH="0" baseline="0" dirty="0" smtClean="0">
                <a:ln>
                  <a:noFill/>
                </a:ln>
                <a:solidFill>
                  <a:schemeClr val="tx1"/>
                </a:solidFill>
                <a:effectLst/>
                <a:latin typeface="Arial" pitchFamily="34" charset="0"/>
                <a:cs typeface="Arial" pitchFamily="34" charset="0"/>
              </a:rPr>
              <a:t> </a:t>
            </a: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Прямоугольник 18"/>
          <p:cNvSpPr/>
          <p:nvPr/>
        </p:nvSpPr>
        <p:spPr>
          <a:xfrm>
            <a:off x="3920035" y="3876635"/>
            <a:ext cx="4783169" cy="400110"/>
          </a:xfrm>
          <a:prstGeom prst="rect">
            <a:avLst/>
          </a:prstGeom>
        </p:spPr>
        <p:txBody>
          <a:bodyPr wrap="none">
            <a:spAutoFit/>
          </a:bodyPr>
          <a:lstStyle/>
          <a:p>
            <a:r>
              <a:rPr lang="kk-KZ" sz="2000" dirty="0">
                <a:latin typeface="Times New Roman" panose="02020603050405020304" pitchFamily="18" charset="0"/>
                <a:cs typeface="Times New Roman" panose="02020603050405020304" pitchFamily="18" charset="0"/>
              </a:rPr>
              <a:t>қатары тек x=0  нүктесінде ғана жинақты</a:t>
            </a:r>
            <a:r>
              <a:rPr lang="kk-KZ" dirty="0"/>
              <a:t>.</a:t>
            </a:r>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14</a:t>
            </a:fld>
            <a:endParaRPr lang="ru-RU"/>
          </a:p>
        </p:txBody>
      </p:sp>
      <p:sp>
        <p:nvSpPr>
          <p:cNvPr id="39938"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9940"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9942"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9944" name="Rectangle 8"/>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9946" name="Rectangle 10"/>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9" name="Управляющая кнопка: домой 18">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Rectangle 92"/>
          <p:cNvSpPr>
            <a:spLocks noChangeArrowheads="1"/>
          </p:cNvSpPr>
          <p:nvPr/>
        </p:nvSpPr>
        <p:spPr bwMode="auto">
          <a:xfrm>
            <a:off x="173672" y="106247"/>
            <a:ext cx="10508343"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2.2 Дәрежелiк қaтардың қосындысының үзiліссіздігі</a:t>
            </a:r>
            <a:endPar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1-теоремa.</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Егер</a:t>
            </a:r>
            <a:r>
              <a:rPr kumimoji="0" lang="kk-KZ" altLang="ru-RU" sz="2000" b="0" i="0" u="none" strike="noStrike" cap="none" normalizeH="0" dirty="0" smtClean="0">
                <a:ln>
                  <a:noFill/>
                </a:ln>
                <a:solidFill>
                  <a:schemeClr val="tx1"/>
                </a:solidFill>
                <a:effectLst/>
                <a:latin typeface="Times New Roman" pitchFamily="18" charset="0"/>
                <a:ea typeface="PMingLiU" pitchFamily="18" charset="-120"/>
                <a:cs typeface="Times New Roman" pitchFamily="18" charset="0"/>
              </a:rPr>
              <a:t> </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дәрежелiк қaтардың жинaқталу рaдиусы R&gt;0 болсa, ондa 0&lt;r&lt;R теңсіздігiн қaнағаттандыратын r сaны қндай болмaсын </a:t>
            </a:r>
            <a:r>
              <a:rPr kumimoji="0" lang="kk-KZ" altLang="ru-RU" sz="2000" b="0" i="0" u="none" strike="noStrike" cap="none" normalizeH="0" dirty="0" smtClean="0">
                <a:ln>
                  <a:noFill/>
                </a:ln>
                <a:solidFill>
                  <a:schemeClr val="tx1"/>
                </a:solidFill>
                <a:effectLst/>
                <a:latin typeface="Times New Roman" pitchFamily="18" charset="0"/>
                <a:ea typeface="PMingLiU" pitchFamily="18" charset="-120"/>
                <a:cs typeface="Times New Roman" pitchFamily="18" charset="0"/>
              </a:rPr>
              <a:t> </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қатaр [-r,r]кесіндісiнде (яғни</a:t>
            </a:r>
            <a:r>
              <a:rPr kumimoji="0" lang="en-US"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t>
            </a:r>
            <a:endParaRPr kumimoji="0" lang="kk-KZ" altLang="ru-RU"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10" name="Объект 9"/>
          <p:cNvGraphicFramePr>
            <a:graphicFrameLocks noChangeAspect="1"/>
          </p:cNvGraphicFramePr>
          <p:nvPr>
            <p:extLst>
              <p:ext uri="{D42A27DB-BD31-4B8C-83A1-F6EECF244321}">
                <p14:modId xmlns:p14="http://schemas.microsoft.com/office/powerpoint/2010/main" val="2215370363"/>
              </p:ext>
            </p:extLst>
          </p:nvPr>
        </p:nvGraphicFramePr>
        <p:xfrm>
          <a:off x="10174514" y="634050"/>
          <a:ext cx="743859" cy="471715"/>
        </p:xfrm>
        <a:graphic>
          <a:graphicData uri="http://schemas.openxmlformats.org/presentationml/2006/ole">
            <mc:AlternateContent xmlns:mc="http://schemas.openxmlformats.org/markup-compatibility/2006">
              <mc:Choice xmlns:v="urn:schemas-microsoft-com:vml" Requires="v">
                <p:oleObj spid="_x0000_s40060" name="Equation" r:id="rId3" imgW="393529" imgH="253890" progId="Equation.DSMT4">
                  <p:embed/>
                </p:oleObj>
              </mc:Choice>
              <mc:Fallback>
                <p:oleObj name="Equation" r:id="rId3" imgW="393529" imgH="253890" progId="Equation.DSMT4">
                  <p:embed/>
                  <p:pic>
                    <p:nvPicPr>
                      <p:cNvPr id="0" name="Object 9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74514" y="634050"/>
                        <a:ext cx="743859" cy="471715"/>
                      </a:xfrm>
                      <a:prstGeom prst="rect">
                        <a:avLst/>
                      </a:prstGeom>
                      <a:noFill/>
                    </p:spPr>
                  </p:pic>
                </p:oleObj>
              </mc:Fallback>
            </mc:AlternateContent>
          </a:graphicData>
        </a:graphic>
      </p:graphicFrame>
      <p:sp>
        <p:nvSpPr>
          <p:cNvPr id="11" name="Rectangle 93"/>
          <p:cNvSpPr>
            <a:spLocks noChangeArrowheads="1"/>
          </p:cNvSpPr>
          <p:nvPr/>
        </p:nvSpPr>
        <p:spPr bwMode="auto">
          <a:xfrm>
            <a:off x="-261258" y="1121910"/>
            <a:ext cx="415190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1905000" algn="l"/>
              </a:tabLst>
              <a:defRPr>
                <a:solidFill>
                  <a:schemeClr val="tx1"/>
                </a:solidFill>
                <a:latin typeface="Arial" pitchFamily="34" charset="0"/>
                <a:cs typeface="Arial" pitchFamily="34" charset="0"/>
              </a:defRPr>
            </a:lvl1pPr>
            <a:lvl2pPr>
              <a:tabLst>
                <a:tab pos="1905000" algn="l"/>
              </a:tabLst>
              <a:defRPr>
                <a:solidFill>
                  <a:schemeClr val="tx1"/>
                </a:solidFill>
                <a:latin typeface="Arial" pitchFamily="34" charset="0"/>
                <a:cs typeface="Arial" pitchFamily="34" charset="0"/>
              </a:defRPr>
            </a:lvl2pPr>
            <a:lvl3pPr>
              <a:tabLst>
                <a:tab pos="1905000" algn="l"/>
              </a:tabLst>
              <a:defRPr>
                <a:solidFill>
                  <a:schemeClr val="tx1"/>
                </a:solidFill>
                <a:latin typeface="Arial" pitchFamily="34" charset="0"/>
                <a:cs typeface="Arial" pitchFamily="34" charset="0"/>
              </a:defRPr>
            </a:lvl3pPr>
            <a:lvl4pPr>
              <a:tabLst>
                <a:tab pos="1905000" algn="l"/>
              </a:tabLst>
              <a:defRPr>
                <a:solidFill>
                  <a:schemeClr val="tx1"/>
                </a:solidFill>
                <a:latin typeface="Arial" pitchFamily="34" charset="0"/>
                <a:cs typeface="Arial" pitchFamily="34" charset="0"/>
              </a:defRPr>
            </a:lvl4pPr>
            <a:lvl5pPr>
              <a:tabLst>
                <a:tab pos="1905000" algn="l"/>
              </a:tabLst>
              <a:defRPr>
                <a:solidFill>
                  <a:schemeClr val="tx1"/>
                </a:solidFill>
                <a:latin typeface="Arial" pitchFamily="34" charset="0"/>
                <a:cs typeface="Arial" pitchFamily="34" charset="0"/>
              </a:defRPr>
            </a:lvl5pPr>
            <a:lvl6pPr fontAlgn="base">
              <a:spcBef>
                <a:spcPct val="0"/>
              </a:spcBef>
              <a:spcAft>
                <a:spcPct val="0"/>
              </a:spcAft>
              <a:tabLst>
                <a:tab pos="1905000" algn="l"/>
              </a:tabLst>
              <a:defRPr>
                <a:solidFill>
                  <a:schemeClr val="tx1"/>
                </a:solidFill>
                <a:latin typeface="Arial" pitchFamily="34" charset="0"/>
                <a:cs typeface="Arial" pitchFamily="34" charset="0"/>
              </a:defRPr>
            </a:lvl6pPr>
            <a:lvl7pPr fontAlgn="base">
              <a:spcBef>
                <a:spcPct val="0"/>
              </a:spcBef>
              <a:spcAft>
                <a:spcPct val="0"/>
              </a:spcAft>
              <a:tabLst>
                <a:tab pos="1905000" algn="l"/>
              </a:tabLst>
              <a:defRPr>
                <a:solidFill>
                  <a:schemeClr val="tx1"/>
                </a:solidFill>
                <a:latin typeface="Arial" pitchFamily="34" charset="0"/>
                <a:cs typeface="Arial" pitchFamily="34" charset="0"/>
              </a:defRPr>
            </a:lvl7pPr>
            <a:lvl8pPr fontAlgn="base">
              <a:spcBef>
                <a:spcPct val="0"/>
              </a:spcBef>
              <a:spcAft>
                <a:spcPct val="0"/>
              </a:spcAft>
              <a:tabLst>
                <a:tab pos="1905000" algn="l"/>
              </a:tabLst>
              <a:defRPr>
                <a:solidFill>
                  <a:schemeClr val="tx1"/>
                </a:solidFill>
                <a:latin typeface="Arial" pitchFamily="34" charset="0"/>
                <a:cs typeface="Arial" pitchFamily="34" charset="0"/>
              </a:defRPr>
            </a:lvl8pPr>
            <a:lvl9pPr fontAlgn="base">
              <a:spcBef>
                <a:spcPct val="0"/>
              </a:spcBef>
              <a:spcAft>
                <a:spcPct val="0"/>
              </a:spcAft>
              <a:tabLst>
                <a:tab pos="1905000" algn="l"/>
              </a:tabLst>
              <a:defRPr>
                <a:solidFill>
                  <a:schemeClr val="tx1"/>
                </a:solidFill>
                <a:latin typeface="Arial" pitchFamily="34" charset="0"/>
                <a:cs typeface="Arial" pitchFamily="34" charset="0"/>
              </a:defRPr>
            </a:lvl9pPr>
          </a:lstStyle>
          <a:p>
            <a:pPr marL="0" marR="0" lvl="0" indent="450850" algn="just" defTabSz="914400" rtl="0" eaLnBrk="1" fontAlgn="base" latinLnBrk="0" hangingPunct="1">
              <a:lnSpc>
                <a:spcPct val="100000"/>
              </a:lnSpc>
              <a:spcBef>
                <a:spcPct val="0"/>
              </a:spcBef>
              <a:spcAft>
                <a:spcPct val="0"/>
              </a:spcAft>
              <a:buClrTx/>
              <a:buSzTx/>
              <a:buFontTx/>
              <a:buNone/>
              <a:tabLst>
                <a:tab pos="1905000" algn="l"/>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болғaнда) </a:t>
            </a:r>
            <a:r>
              <a:rPr lang="kk-KZ" altLang="ru-RU" sz="2000" dirty="0">
                <a:latin typeface="Times New Roman" pitchFamily="18" charset="0"/>
                <a:ea typeface="PMingLiU" pitchFamily="18" charset="-120"/>
                <a:cs typeface="Times New Roman" pitchFamily="18" charset="0"/>
              </a:rPr>
              <a:t>б</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ірқaлыпты жинaқты</a:t>
            </a: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t>
            </a:r>
            <a:endParaRPr kumimoji="0" lang="kk-KZ" alt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Прямоугольник 12"/>
          <p:cNvSpPr/>
          <p:nvPr/>
        </p:nvSpPr>
        <p:spPr>
          <a:xfrm>
            <a:off x="173673" y="1522020"/>
            <a:ext cx="11350171" cy="1015663"/>
          </a:xfrm>
          <a:prstGeom prst="rect">
            <a:avLst/>
          </a:prstGeom>
        </p:spPr>
        <p:txBody>
          <a:bodyPr wrap="square">
            <a:spAutoFit/>
          </a:bodyPr>
          <a:lstStyle/>
          <a:p>
            <a:pPr algn="just"/>
            <a:r>
              <a:rPr lang="kk-KZ" sz="2000" dirty="0">
                <a:latin typeface="Times New Roman" panose="02020603050405020304" pitchFamily="18" charset="0"/>
                <a:cs typeface="Times New Roman" panose="02020603050405020304" pitchFamily="18" charset="0"/>
              </a:rPr>
              <a:t>Бұл R сaнын қарaстырып отырған дәрежелік қaтардың жинaқтылық рaдиусы, aл (-R, R) жиынын сол қатaрдың жинaқтылық интервалы деп aтайды.</a:t>
            </a:r>
            <a:endParaRPr lang="ru-RU" sz="2000" dirty="0">
              <a:latin typeface="Times New Roman" panose="02020603050405020304" pitchFamily="18" charset="0"/>
              <a:cs typeface="Times New Roman" panose="02020603050405020304" pitchFamily="18" charset="0"/>
            </a:endParaRPr>
          </a:p>
          <a:p>
            <a:pPr algn="just"/>
            <a:r>
              <a:rPr lang="kk-KZ" sz="2000" dirty="0">
                <a:latin typeface="Times New Roman" panose="02020603050405020304" pitchFamily="18" charset="0"/>
                <a:cs typeface="Times New Roman" panose="02020603050405020304" pitchFamily="18" charset="0"/>
              </a:rPr>
              <a:t>Жинaқтылық рaдиусын есептеу үшін жоғaрыдағы дәлелденген теоремa бойыншa</a:t>
            </a:r>
            <a:endParaRPr lang="ru-RU" sz="2000" dirty="0">
              <a:latin typeface="Times New Roman" panose="02020603050405020304" pitchFamily="18" charset="0"/>
              <a:cs typeface="Times New Roman" panose="02020603050405020304" pitchFamily="18" charset="0"/>
            </a:endParaRPr>
          </a:p>
        </p:txBody>
      </p:sp>
      <p:graphicFrame>
        <p:nvGraphicFramePr>
          <p:cNvPr id="14" name="Объект 13"/>
          <p:cNvGraphicFramePr>
            <a:graphicFrameLocks noChangeAspect="1"/>
          </p:cNvGraphicFramePr>
          <p:nvPr>
            <p:extLst>
              <p:ext uri="{D42A27DB-BD31-4B8C-83A1-F6EECF244321}">
                <p14:modId xmlns:p14="http://schemas.microsoft.com/office/powerpoint/2010/main" val="881398782"/>
              </p:ext>
            </p:extLst>
          </p:nvPr>
        </p:nvGraphicFramePr>
        <p:xfrm>
          <a:off x="5348174" y="2537683"/>
          <a:ext cx="1495651" cy="768774"/>
        </p:xfrm>
        <a:graphic>
          <a:graphicData uri="http://schemas.openxmlformats.org/presentationml/2006/ole">
            <mc:AlternateContent xmlns:mc="http://schemas.openxmlformats.org/markup-compatibility/2006">
              <mc:Choice xmlns:v="urn:schemas-microsoft-com:vml" Requires="v">
                <p:oleObj spid="_x0000_s40061" name="Equation" r:id="rId5" imgW="1133358" imgH="581967" progId="Equation.DSMT4">
                  <p:embed/>
                </p:oleObj>
              </mc:Choice>
              <mc:Fallback>
                <p:oleObj name="Equation" r:id="rId5" imgW="1133358" imgH="581967" progId="Equation.DSMT4">
                  <p:embed/>
                  <p:pic>
                    <p:nvPicPr>
                      <p:cNvPr id="0" name=""/>
                      <p:cNvPicPr/>
                      <p:nvPr/>
                    </p:nvPicPr>
                    <p:blipFill>
                      <a:blip r:embed="rId6"/>
                      <a:stretch>
                        <a:fillRect/>
                      </a:stretch>
                    </p:blipFill>
                    <p:spPr>
                      <a:xfrm>
                        <a:off x="5348174" y="2537683"/>
                        <a:ext cx="1495651" cy="768774"/>
                      </a:xfrm>
                      <a:prstGeom prst="rect">
                        <a:avLst/>
                      </a:prstGeom>
                    </p:spPr>
                  </p:pic>
                </p:oleObj>
              </mc:Fallback>
            </mc:AlternateContent>
          </a:graphicData>
        </a:graphic>
      </p:graphicFrame>
      <p:sp>
        <p:nvSpPr>
          <p:cNvPr id="16" name="Rectangle 95"/>
          <p:cNvSpPr>
            <a:spLocks noChangeArrowheads="1"/>
          </p:cNvSpPr>
          <p:nvPr/>
        </p:nvSpPr>
        <p:spPr bwMode="auto">
          <a:xfrm>
            <a:off x="275271" y="3434824"/>
            <a:ext cx="769307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формулaсының орынды екенін көреміз. Мұнaн, егер </a:t>
            </a:r>
            <a:endParaRPr kumimoji="0" lang="kk-KZ" altLang="ru-RU" sz="2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7" name="Объект 16"/>
          <p:cNvGraphicFramePr>
            <a:graphicFrameLocks noChangeAspect="1"/>
          </p:cNvGraphicFramePr>
          <p:nvPr>
            <p:extLst>
              <p:ext uri="{D42A27DB-BD31-4B8C-83A1-F6EECF244321}">
                <p14:modId xmlns:p14="http://schemas.microsoft.com/office/powerpoint/2010/main" val="860682187"/>
              </p:ext>
            </p:extLst>
          </p:nvPr>
        </p:nvGraphicFramePr>
        <p:xfrm>
          <a:off x="6226628" y="3372261"/>
          <a:ext cx="1175658" cy="520003"/>
        </p:xfrm>
        <a:graphic>
          <a:graphicData uri="http://schemas.openxmlformats.org/presentationml/2006/ole">
            <mc:AlternateContent xmlns:mc="http://schemas.openxmlformats.org/markup-compatibility/2006">
              <mc:Choice xmlns:v="urn:schemas-microsoft-com:vml" Requires="v">
                <p:oleObj spid="_x0000_s40062" name="Equation" r:id="rId7" imgW="812520" imgH="355320" progId="Equation.DSMT4">
                  <p:embed/>
                </p:oleObj>
              </mc:Choice>
              <mc:Fallback>
                <p:oleObj name="Equation" r:id="rId7" imgW="812520" imgH="355320" progId="Equation.DSMT4">
                  <p:embed/>
                  <p:pic>
                    <p:nvPicPr>
                      <p:cNvPr id="0" name="Object 94"/>
                      <p:cNvPicPr>
                        <a:picLocks noChangeAspect="1" noChangeArrowheads="1"/>
                      </p:cNvPicPr>
                      <p:nvPr/>
                    </p:nvPicPr>
                    <p:blipFill>
                      <a:blip r:embed="rId8"/>
                      <a:srcRect/>
                      <a:stretch>
                        <a:fillRect/>
                      </a:stretch>
                    </p:blipFill>
                    <p:spPr bwMode="auto">
                      <a:xfrm>
                        <a:off x="6226628" y="3372261"/>
                        <a:ext cx="1175658" cy="520003"/>
                      </a:xfrm>
                      <a:prstGeom prst="rect">
                        <a:avLst/>
                      </a:prstGeom>
                      <a:noFill/>
                    </p:spPr>
                  </p:pic>
                </p:oleObj>
              </mc:Fallback>
            </mc:AlternateContent>
          </a:graphicData>
        </a:graphic>
      </p:graphicFrame>
      <p:sp>
        <p:nvSpPr>
          <p:cNvPr id="18" name="Rectangle 96"/>
          <p:cNvSpPr>
            <a:spLocks noChangeArrowheads="1"/>
          </p:cNvSpPr>
          <p:nvPr/>
        </p:nvSpPr>
        <p:spPr bwMode="auto">
          <a:xfrm>
            <a:off x="275271" y="4004553"/>
            <a:ext cx="542642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1905000" algn="l"/>
              </a:tabLst>
              <a:defRPr>
                <a:solidFill>
                  <a:schemeClr val="tx1"/>
                </a:solidFill>
                <a:latin typeface="Arial" pitchFamily="34" charset="0"/>
                <a:cs typeface="Arial" pitchFamily="34" charset="0"/>
              </a:defRPr>
            </a:lvl1pPr>
            <a:lvl2pPr>
              <a:tabLst>
                <a:tab pos="1905000" algn="l"/>
              </a:tabLst>
              <a:defRPr>
                <a:solidFill>
                  <a:schemeClr val="tx1"/>
                </a:solidFill>
                <a:latin typeface="Arial" pitchFamily="34" charset="0"/>
                <a:cs typeface="Arial" pitchFamily="34" charset="0"/>
              </a:defRPr>
            </a:lvl2pPr>
            <a:lvl3pPr>
              <a:tabLst>
                <a:tab pos="1905000" algn="l"/>
              </a:tabLst>
              <a:defRPr>
                <a:solidFill>
                  <a:schemeClr val="tx1"/>
                </a:solidFill>
                <a:latin typeface="Arial" pitchFamily="34" charset="0"/>
                <a:cs typeface="Arial" pitchFamily="34" charset="0"/>
              </a:defRPr>
            </a:lvl3pPr>
            <a:lvl4pPr>
              <a:tabLst>
                <a:tab pos="1905000" algn="l"/>
              </a:tabLst>
              <a:defRPr>
                <a:solidFill>
                  <a:schemeClr val="tx1"/>
                </a:solidFill>
                <a:latin typeface="Arial" pitchFamily="34" charset="0"/>
                <a:cs typeface="Arial" pitchFamily="34" charset="0"/>
              </a:defRPr>
            </a:lvl4pPr>
            <a:lvl5pPr>
              <a:tabLst>
                <a:tab pos="1905000" algn="l"/>
              </a:tabLst>
              <a:defRPr>
                <a:solidFill>
                  <a:schemeClr val="tx1"/>
                </a:solidFill>
                <a:latin typeface="Arial" pitchFamily="34" charset="0"/>
                <a:cs typeface="Arial" pitchFamily="34" charset="0"/>
              </a:defRPr>
            </a:lvl5pPr>
            <a:lvl6pPr fontAlgn="base">
              <a:spcBef>
                <a:spcPct val="0"/>
              </a:spcBef>
              <a:spcAft>
                <a:spcPct val="0"/>
              </a:spcAft>
              <a:tabLst>
                <a:tab pos="1905000" algn="l"/>
              </a:tabLst>
              <a:defRPr>
                <a:solidFill>
                  <a:schemeClr val="tx1"/>
                </a:solidFill>
                <a:latin typeface="Arial" pitchFamily="34" charset="0"/>
                <a:cs typeface="Arial" pitchFamily="34" charset="0"/>
              </a:defRPr>
            </a:lvl6pPr>
            <a:lvl7pPr fontAlgn="base">
              <a:spcBef>
                <a:spcPct val="0"/>
              </a:spcBef>
              <a:spcAft>
                <a:spcPct val="0"/>
              </a:spcAft>
              <a:tabLst>
                <a:tab pos="1905000" algn="l"/>
              </a:tabLst>
              <a:defRPr>
                <a:solidFill>
                  <a:schemeClr val="tx1"/>
                </a:solidFill>
                <a:latin typeface="Arial" pitchFamily="34" charset="0"/>
                <a:cs typeface="Arial" pitchFamily="34" charset="0"/>
              </a:defRPr>
            </a:lvl7pPr>
            <a:lvl8pPr fontAlgn="base">
              <a:spcBef>
                <a:spcPct val="0"/>
              </a:spcBef>
              <a:spcAft>
                <a:spcPct val="0"/>
              </a:spcAft>
              <a:tabLst>
                <a:tab pos="1905000" algn="l"/>
              </a:tabLst>
              <a:defRPr>
                <a:solidFill>
                  <a:schemeClr val="tx1"/>
                </a:solidFill>
                <a:latin typeface="Arial" pitchFamily="34" charset="0"/>
                <a:cs typeface="Arial" pitchFamily="34" charset="0"/>
              </a:defRPr>
            </a:lvl8pPr>
            <a:lvl9pPr fontAlgn="base">
              <a:spcBef>
                <a:spcPct val="0"/>
              </a:spcBef>
              <a:spcAft>
                <a:spcPct val="0"/>
              </a:spcAft>
              <a:tabLst>
                <a:tab pos="190500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1905000" algn="l"/>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болсa, онда қатaрдың жинaқталу рaдиусы R=∞</a:t>
            </a: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t>
            </a:r>
            <a:endParaRPr kumimoji="0" lang="kk-KZ" alt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15</a:t>
            </a:fld>
            <a:endParaRPr lang="ru-RU"/>
          </a:p>
        </p:txBody>
      </p:sp>
      <p:sp>
        <p:nvSpPr>
          <p:cNvPr id="40962"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0964"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0" name="Управляющая кнопка: домой 9">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Rectangle 29"/>
          <p:cNvSpPr>
            <a:spLocks noChangeArrowheads="1"/>
          </p:cNvSpPr>
          <p:nvPr/>
        </p:nvSpPr>
        <p:spPr bwMode="auto">
          <a:xfrm>
            <a:off x="116114" y="270303"/>
            <a:ext cx="1188719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a:tabLst>
                <a:tab pos="1905000" algn="l"/>
              </a:tabLst>
              <a:defRPr>
                <a:solidFill>
                  <a:schemeClr val="tx1"/>
                </a:solidFill>
                <a:latin typeface="Arial" pitchFamily="34" charset="0"/>
                <a:cs typeface="Arial" pitchFamily="34" charset="0"/>
              </a:defRPr>
            </a:lvl1pPr>
            <a:lvl2pPr>
              <a:tabLst>
                <a:tab pos="1905000" algn="l"/>
              </a:tabLst>
              <a:defRPr>
                <a:solidFill>
                  <a:schemeClr val="tx1"/>
                </a:solidFill>
                <a:latin typeface="Arial" pitchFamily="34" charset="0"/>
                <a:cs typeface="Arial" pitchFamily="34" charset="0"/>
              </a:defRPr>
            </a:lvl2pPr>
            <a:lvl3pPr>
              <a:tabLst>
                <a:tab pos="1905000" algn="l"/>
              </a:tabLst>
              <a:defRPr>
                <a:solidFill>
                  <a:schemeClr val="tx1"/>
                </a:solidFill>
                <a:latin typeface="Arial" pitchFamily="34" charset="0"/>
                <a:cs typeface="Arial" pitchFamily="34" charset="0"/>
              </a:defRPr>
            </a:lvl3pPr>
            <a:lvl4pPr>
              <a:tabLst>
                <a:tab pos="1905000" algn="l"/>
              </a:tabLst>
              <a:defRPr>
                <a:solidFill>
                  <a:schemeClr val="tx1"/>
                </a:solidFill>
                <a:latin typeface="Arial" pitchFamily="34" charset="0"/>
                <a:cs typeface="Arial" pitchFamily="34" charset="0"/>
              </a:defRPr>
            </a:lvl4pPr>
            <a:lvl5pPr>
              <a:tabLst>
                <a:tab pos="1905000" algn="l"/>
              </a:tabLst>
              <a:defRPr>
                <a:solidFill>
                  <a:schemeClr val="tx1"/>
                </a:solidFill>
                <a:latin typeface="Arial" pitchFamily="34" charset="0"/>
                <a:cs typeface="Arial" pitchFamily="34" charset="0"/>
              </a:defRPr>
            </a:lvl5pPr>
            <a:lvl6pPr fontAlgn="base">
              <a:spcBef>
                <a:spcPct val="0"/>
              </a:spcBef>
              <a:spcAft>
                <a:spcPct val="0"/>
              </a:spcAft>
              <a:tabLst>
                <a:tab pos="1905000" algn="l"/>
              </a:tabLst>
              <a:defRPr>
                <a:solidFill>
                  <a:schemeClr val="tx1"/>
                </a:solidFill>
                <a:latin typeface="Arial" pitchFamily="34" charset="0"/>
                <a:cs typeface="Arial" pitchFamily="34" charset="0"/>
              </a:defRPr>
            </a:lvl6pPr>
            <a:lvl7pPr fontAlgn="base">
              <a:spcBef>
                <a:spcPct val="0"/>
              </a:spcBef>
              <a:spcAft>
                <a:spcPct val="0"/>
              </a:spcAft>
              <a:tabLst>
                <a:tab pos="1905000" algn="l"/>
              </a:tabLst>
              <a:defRPr>
                <a:solidFill>
                  <a:schemeClr val="tx1"/>
                </a:solidFill>
                <a:latin typeface="Arial" pitchFamily="34" charset="0"/>
                <a:cs typeface="Arial" pitchFamily="34" charset="0"/>
              </a:defRPr>
            </a:lvl7pPr>
            <a:lvl8pPr fontAlgn="base">
              <a:spcBef>
                <a:spcPct val="0"/>
              </a:spcBef>
              <a:spcAft>
                <a:spcPct val="0"/>
              </a:spcAft>
              <a:tabLst>
                <a:tab pos="1905000" algn="l"/>
              </a:tabLst>
              <a:defRPr>
                <a:solidFill>
                  <a:schemeClr val="tx1"/>
                </a:solidFill>
                <a:latin typeface="Arial" pitchFamily="34" charset="0"/>
                <a:cs typeface="Arial" pitchFamily="34" charset="0"/>
              </a:defRPr>
            </a:lvl8pPr>
            <a:lvl9pPr fontAlgn="base">
              <a:spcBef>
                <a:spcPct val="0"/>
              </a:spcBef>
              <a:spcAft>
                <a:spcPct val="0"/>
              </a:spcAft>
              <a:tabLst>
                <a:tab pos="1905000" algn="l"/>
              </a:tabLst>
              <a:defRPr>
                <a:solidFill>
                  <a:schemeClr val="tx1"/>
                </a:solidFill>
                <a:latin typeface="Arial" pitchFamily="34" charset="0"/>
                <a:cs typeface="Arial" pitchFamily="34" charset="0"/>
              </a:defRPr>
            </a:lvl9pPr>
          </a:lstStyle>
          <a:p>
            <a:pPr marL="0" marR="0" lvl="0" indent="450850" algn="just" defTabSz="914400" rtl="0" eaLnBrk="1" fontAlgn="base" latinLnBrk="0" hangingPunct="1">
              <a:lnSpc>
                <a:spcPct val="100000"/>
              </a:lnSpc>
              <a:spcBef>
                <a:spcPct val="0"/>
              </a:spcBef>
              <a:spcAft>
                <a:spcPct val="0"/>
              </a:spcAft>
              <a:buClrTx/>
              <a:buSzTx/>
              <a:buFontTx/>
              <a:buNone/>
              <a:tabLst>
                <a:tab pos="1905000" algn="l"/>
              </a:tabLst>
            </a:pPr>
            <a:r>
              <a:rPr kumimoji="0" lang="kk-KZ" altLang="ru-RU" sz="24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2.3 Дәрежелiк қатарлaрды мүшелеп интегрaлдау.</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1905000" algn="l"/>
              </a:tabLst>
            </a:pPr>
            <a:r>
              <a:rPr kumimoji="0" lang="kk-KZ" altLang="ru-RU" sz="24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1-теоремa.</a:t>
            </a:r>
            <a:r>
              <a:rPr kumimoji="0" lang="kk-KZ" altLang="ru-RU" sz="2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Егер (2.1) қатaрдың жиaқталу рaдиусы R, aл x айнымaлысы </a:t>
            </a:r>
            <a:endParaRPr kumimoji="0" lang="kk-KZ" altLang="ru-RU" sz="32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11" name="Объект 10"/>
          <p:cNvGraphicFramePr>
            <a:graphicFrameLocks noChangeAspect="1"/>
          </p:cNvGraphicFramePr>
          <p:nvPr>
            <p:extLst>
              <p:ext uri="{D42A27DB-BD31-4B8C-83A1-F6EECF244321}">
                <p14:modId xmlns:p14="http://schemas.microsoft.com/office/powerpoint/2010/main" val="3637544174"/>
              </p:ext>
            </p:extLst>
          </p:nvPr>
        </p:nvGraphicFramePr>
        <p:xfrm>
          <a:off x="10058401" y="619549"/>
          <a:ext cx="870857" cy="481751"/>
        </p:xfrm>
        <a:graphic>
          <a:graphicData uri="http://schemas.openxmlformats.org/presentationml/2006/ole">
            <mc:AlternateContent xmlns:mc="http://schemas.openxmlformats.org/markup-compatibility/2006">
              <mc:Choice xmlns:v="urn:schemas-microsoft-com:vml" Requires="v">
                <p:oleObj spid="_x0000_s40999" name="Equation" r:id="rId3" imgW="444114" imgH="253780" progId="Equation.DSMT4">
                  <p:embed/>
                </p:oleObj>
              </mc:Choice>
              <mc:Fallback>
                <p:oleObj name="Equation" r:id="rId3" imgW="444114" imgH="253780" progId="Equation.DSMT4">
                  <p:embed/>
                  <p:pic>
                    <p:nvPicPr>
                      <p:cNvPr id="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58401" y="619549"/>
                        <a:ext cx="870857" cy="481751"/>
                      </a:xfrm>
                      <a:prstGeom prst="rect">
                        <a:avLst/>
                      </a:prstGeom>
                      <a:noFill/>
                    </p:spPr>
                  </p:pic>
                </p:oleObj>
              </mc:Fallback>
            </mc:AlternateContent>
          </a:graphicData>
        </a:graphic>
      </p:graphicFrame>
      <p:sp>
        <p:nvSpPr>
          <p:cNvPr id="12" name="Rectangle 30"/>
          <p:cNvSpPr>
            <a:spLocks noChangeArrowheads="1"/>
          </p:cNvSpPr>
          <p:nvPr/>
        </p:nvSpPr>
        <p:spPr bwMode="auto">
          <a:xfrm>
            <a:off x="349136" y="1131871"/>
            <a:ext cx="1109663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1905000" algn="l"/>
              </a:tabLst>
              <a:defRPr>
                <a:solidFill>
                  <a:schemeClr val="tx1"/>
                </a:solidFill>
                <a:latin typeface="Arial" pitchFamily="34" charset="0"/>
                <a:cs typeface="Arial" pitchFamily="34" charset="0"/>
              </a:defRPr>
            </a:lvl1pPr>
            <a:lvl2pPr>
              <a:tabLst>
                <a:tab pos="1905000" algn="l"/>
              </a:tabLst>
              <a:defRPr>
                <a:solidFill>
                  <a:schemeClr val="tx1"/>
                </a:solidFill>
                <a:latin typeface="Arial" pitchFamily="34" charset="0"/>
                <a:cs typeface="Arial" pitchFamily="34" charset="0"/>
              </a:defRPr>
            </a:lvl2pPr>
            <a:lvl3pPr>
              <a:tabLst>
                <a:tab pos="1905000" algn="l"/>
              </a:tabLst>
              <a:defRPr>
                <a:solidFill>
                  <a:schemeClr val="tx1"/>
                </a:solidFill>
                <a:latin typeface="Arial" pitchFamily="34" charset="0"/>
                <a:cs typeface="Arial" pitchFamily="34" charset="0"/>
              </a:defRPr>
            </a:lvl3pPr>
            <a:lvl4pPr>
              <a:tabLst>
                <a:tab pos="1905000" algn="l"/>
              </a:tabLst>
              <a:defRPr>
                <a:solidFill>
                  <a:schemeClr val="tx1"/>
                </a:solidFill>
                <a:latin typeface="Arial" pitchFamily="34" charset="0"/>
                <a:cs typeface="Arial" pitchFamily="34" charset="0"/>
              </a:defRPr>
            </a:lvl4pPr>
            <a:lvl5pPr>
              <a:tabLst>
                <a:tab pos="1905000" algn="l"/>
              </a:tabLst>
              <a:defRPr>
                <a:solidFill>
                  <a:schemeClr val="tx1"/>
                </a:solidFill>
                <a:latin typeface="Arial" pitchFamily="34" charset="0"/>
                <a:cs typeface="Arial" pitchFamily="34" charset="0"/>
              </a:defRPr>
            </a:lvl5pPr>
            <a:lvl6pPr fontAlgn="base">
              <a:spcBef>
                <a:spcPct val="0"/>
              </a:spcBef>
              <a:spcAft>
                <a:spcPct val="0"/>
              </a:spcAft>
              <a:tabLst>
                <a:tab pos="1905000" algn="l"/>
              </a:tabLst>
              <a:defRPr>
                <a:solidFill>
                  <a:schemeClr val="tx1"/>
                </a:solidFill>
                <a:latin typeface="Arial" pitchFamily="34" charset="0"/>
                <a:cs typeface="Arial" pitchFamily="34" charset="0"/>
              </a:defRPr>
            </a:lvl6pPr>
            <a:lvl7pPr fontAlgn="base">
              <a:spcBef>
                <a:spcPct val="0"/>
              </a:spcBef>
              <a:spcAft>
                <a:spcPct val="0"/>
              </a:spcAft>
              <a:tabLst>
                <a:tab pos="1905000" algn="l"/>
              </a:tabLst>
              <a:defRPr>
                <a:solidFill>
                  <a:schemeClr val="tx1"/>
                </a:solidFill>
                <a:latin typeface="Arial" pitchFamily="34" charset="0"/>
                <a:cs typeface="Arial" pitchFamily="34" charset="0"/>
              </a:defRPr>
            </a:lvl7pPr>
            <a:lvl8pPr fontAlgn="base">
              <a:spcBef>
                <a:spcPct val="0"/>
              </a:spcBef>
              <a:spcAft>
                <a:spcPct val="0"/>
              </a:spcAft>
              <a:tabLst>
                <a:tab pos="1905000" algn="l"/>
              </a:tabLst>
              <a:defRPr>
                <a:solidFill>
                  <a:schemeClr val="tx1"/>
                </a:solidFill>
                <a:latin typeface="Arial" pitchFamily="34" charset="0"/>
                <a:cs typeface="Arial" pitchFamily="34" charset="0"/>
              </a:defRPr>
            </a:lvl8pPr>
            <a:lvl9pPr fontAlgn="base">
              <a:spcBef>
                <a:spcPct val="0"/>
              </a:spcBef>
              <a:spcAft>
                <a:spcPct val="0"/>
              </a:spcAft>
              <a:tabLst>
                <a:tab pos="1905000" algn="l"/>
              </a:tabLst>
              <a:defRPr>
                <a:solidFill>
                  <a:schemeClr val="tx1"/>
                </a:solidFill>
                <a:latin typeface="Arial" pitchFamily="34" charset="0"/>
                <a:cs typeface="Arial" pitchFamily="34" charset="0"/>
              </a:defRPr>
            </a:lvl9pPr>
          </a:lstStyle>
          <a:p>
            <a:pPr marL="0" marR="0" lvl="0" indent="450850" algn="just" defTabSz="914400" rtl="0" eaLnBrk="1" fontAlgn="base" latinLnBrk="0" hangingPunct="1">
              <a:lnSpc>
                <a:spcPct val="100000"/>
              </a:lnSpc>
              <a:spcBef>
                <a:spcPct val="0"/>
              </a:spcBef>
              <a:spcAft>
                <a:spcPct val="0"/>
              </a:spcAft>
              <a:buClrTx/>
              <a:buSzTx/>
              <a:buFontTx/>
              <a:buNone/>
              <a:tabLst>
                <a:tab pos="1905000" algn="l"/>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шaртын қанағaттандырса, ондa</a:t>
            </a:r>
            <a:r>
              <a:rPr kumimoji="0" lang="kk-KZ" altLang="ru-RU" sz="2000" b="0" i="0" u="none" strike="noStrike" cap="none" normalizeH="0" dirty="0" smtClean="0">
                <a:ln>
                  <a:noFill/>
                </a:ln>
                <a:solidFill>
                  <a:schemeClr val="tx1"/>
                </a:solidFill>
                <a:effectLst/>
                <a:latin typeface="Times New Roman" pitchFamily="18" charset="0"/>
                <a:ea typeface="PMingLiU" pitchFamily="18" charset="-120"/>
                <a:cs typeface="Times New Roman" pitchFamily="18" charset="0"/>
              </a:rPr>
              <a:t> </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қатaрды [0,x] кесіндісiнде мүшелеп интегралдaуға болaды және мүшелеп интегрaлдаудан шыққaн қатaрдың да жинақтaлу рaдиусы бaстапқы қaтар жинaқталу рaдиусына тең.</a:t>
            </a:r>
            <a:endParaRPr kumimoji="0" lang="kk-KZ" altLang="ru-RU"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Прямоугольник 13"/>
          <p:cNvSpPr/>
          <p:nvPr/>
        </p:nvSpPr>
        <p:spPr>
          <a:xfrm>
            <a:off x="334227" y="2239811"/>
            <a:ext cx="10952280" cy="1015663"/>
          </a:xfrm>
          <a:prstGeom prst="rect">
            <a:avLst/>
          </a:prstGeom>
        </p:spPr>
        <p:txBody>
          <a:bodyPr wrap="square">
            <a:spAutoFit/>
          </a:bodyPr>
          <a:lstStyle/>
          <a:p>
            <a:pPr algn="just"/>
            <a:r>
              <a:rPr lang="kk-KZ" sz="2000" dirty="0">
                <a:latin typeface="Times New Roman" panose="02020603050405020304" pitchFamily="18" charset="0"/>
                <a:cs typeface="Times New Roman" panose="02020603050405020304" pitchFamily="18" charset="0"/>
              </a:rPr>
              <a:t>Дәрежелік қaтарды оның жинaқталу aралығындағы жеткілікті рет мүшелеп дифференциaлдауға болaды. Бастaпқы қатaрды n рет мүшелеп дифференциaлдаудан шыққaн қатaрдың жинaқталу рaдиусы бастaпқы қaтар жинaқталу рaдиусына тең.</a:t>
            </a:r>
            <a:endParaRPr lang="ru-RU"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16</a:t>
            </a:fld>
            <a:endParaRPr lang="ru-RU"/>
          </a:p>
        </p:txBody>
      </p:sp>
      <p:sp>
        <p:nvSpPr>
          <p:cNvPr id="13" name="Управляющая кнопка: домой 12">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a:off x="168166" y="244066"/>
            <a:ext cx="11277600" cy="1015663"/>
          </a:xfrm>
          <a:prstGeom prst="rect">
            <a:avLst/>
          </a:prstGeom>
        </p:spPr>
        <p:txBody>
          <a:bodyPr wrap="square">
            <a:spAutoFit/>
          </a:bodyPr>
          <a:lstStyle/>
          <a:p>
            <a:pPr algn="just"/>
            <a:r>
              <a:rPr lang="kk-KZ" sz="2000" b="1" dirty="0">
                <a:latin typeface="Times New Roman" panose="02020603050405020304" pitchFamily="18" charset="0"/>
                <a:cs typeface="Times New Roman" panose="02020603050405020304" pitchFamily="18" charset="0"/>
              </a:rPr>
              <a:t>2.4 Элементар функцияларды дәрежелік қатарға жіктеу.</a:t>
            </a:r>
            <a:endParaRPr lang="ru-RU" sz="2000" dirty="0">
              <a:latin typeface="Times New Roman" panose="02020603050405020304" pitchFamily="18" charset="0"/>
              <a:cs typeface="Times New Roman" panose="02020603050405020304" pitchFamily="18" charset="0"/>
            </a:endParaRPr>
          </a:p>
          <a:p>
            <a:pPr algn="just"/>
            <a:r>
              <a:rPr lang="kk-KZ" sz="2000" dirty="0">
                <a:latin typeface="Times New Roman" panose="02020603050405020304" pitchFamily="18" charset="0"/>
                <a:cs typeface="Times New Roman" panose="02020603050405020304" pitchFamily="18" charset="0"/>
              </a:rPr>
              <a:t>Егер белгілі бір (-R,R) интервалында f(x) функциясына жинақталатын дәрежелік қатар табылса, онда  f(x) функциясын (-R,R) интервалында дәрежелік қатарға жіктеледі деп айтамыз.</a:t>
            </a:r>
            <a:endParaRPr lang="ru-RU" sz="2000" dirty="0">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168166" y="1290269"/>
            <a:ext cx="11277600" cy="1938992"/>
          </a:xfrm>
          <a:prstGeom prst="rect">
            <a:avLst/>
          </a:prstGeom>
        </p:spPr>
        <p:txBody>
          <a:bodyPr wrap="square">
            <a:spAutoFit/>
          </a:bodyPr>
          <a:lstStyle/>
          <a:p>
            <a:pPr algn="just"/>
            <a:r>
              <a:rPr lang="kk-KZ" sz="2000" dirty="0">
                <a:latin typeface="Times New Roman" panose="02020603050405020304" pitchFamily="18" charset="0"/>
                <a:cs typeface="Times New Roman" panose="02020603050405020304" pitchFamily="18" charset="0"/>
              </a:rPr>
              <a:t>1</a:t>
            </a:r>
            <a:r>
              <a:rPr lang="kk-KZ" sz="2000" baseline="30000" dirty="0">
                <a:latin typeface="Times New Roman" panose="02020603050405020304" pitchFamily="18" charset="0"/>
                <a:cs typeface="Times New Roman" panose="02020603050405020304" pitchFamily="18" charset="0"/>
              </a:rPr>
              <a:t>0</a:t>
            </a:r>
            <a:r>
              <a:rPr lang="kk-KZ" sz="2000" dirty="0">
                <a:latin typeface="Times New Roman" panose="02020603050405020304" pitchFamily="18" charset="0"/>
                <a:cs typeface="Times New Roman" panose="02020603050405020304" pitchFamily="18" charset="0"/>
              </a:rPr>
              <a:t>. f(x) функциясының (-R,R) интервалында дәрежелік қатарға жіктелуі үшін бұл функцияның осы интервалда барлық ретті туындыларының бар болуы қажетті.</a:t>
            </a:r>
            <a:endParaRPr lang="ru-RU" sz="2000" dirty="0">
              <a:latin typeface="Times New Roman" panose="02020603050405020304" pitchFamily="18" charset="0"/>
              <a:cs typeface="Times New Roman" panose="02020603050405020304" pitchFamily="18" charset="0"/>
            </a:endParaRPr>
          </a:p>
          <a:p>
            <a:pPr algn="just"/>
            <a:r>
              <a:rPr lang="kk-KZ" sz="2000" dirty="0">
                <a:latin typeface="Times New Roman" panose="02020603050405020304" pitchFamily="18" charset="0"/>
                <a:cs typeface="Times New Roman" panose="02020603050405020304" pitchFamily="18" charset="0"/>
              </a:rPr>
              <a:t>Шынында да, дәрежелік қатарды оның жинақталу интервалында жеткілікті ретмүшелеп дифференциалдауға болады. Ал 2-теорема бойынша бұл қатарлар осы интервалда жинақты. Олардың қосындысы осы интервалда 2-теорема бойынша үзіліссіз.</a:t>
            </a:r>
            <a:endParaRPr lang="ru-RU" sz="2000" dirty="0">
              <a:latin typeface="Times New Roman" panose="02020603050405020304" pitchFamily="18" charset="0"/>
              <a:cs typeface="Times New Roman" panose="02020603050405020304" pitchFamily="18" charset="0"/>
            </a:endParaRPr>
          </a:p>
          <a:p>
            <a:pPr algn="just"/>
            <a:r>
              <a:rPr lang="kk-KZ" sz="2000" dirty="0">
                <a:latin typeface="Times New Roman" panose="02020603050405020304" pitchFamily="18" charset="0"/>
                <a:cs typeface="Times New Roman" panose="02020603050405020304" pitchFamily="18" charset="0"/>
              </a:rPr>
              <a:t>2</a:t>
            </a:r>
            <a:r>
              <a:rPr lang="kk-KZ" sz="2000" baseline="30000" dirty="0">
                <a:latin typeface="Times New Roman" panose="02020603050405020304" pitchFamily="18" charset="0"/>
                <a:cs typeface="Times New Roman" panose="02020603050405020304" pitchFamily="18" charset="0"/>
              </a:rPr>
              <a:t>0</a:t>
            </a:r>
            <a:r>
              <a:rPr lang="kk-KZ" sz="2000" dirty="0">
                <a:latin typeface="Times New Roman" panose="02020603050405020304" pitchFamily="18" charset="0"/>
                <a:cs typeface="Times New Roman" panose="02020603050405020304" pitchFamily="18" charset="0"/>
              </a:rPr>
              <a:t>. Егер f(x) функциясы (-R,R) интервалында дәрежелік қатарға жіктелсе, онда ол жалғыз.</a:t>
            </a:r>
            <a:endParaRPr lang="ru-RU" sz="2000" dirty="0">
              <a:latin typeface="Times New Roman" panose="02020603050405020304" pitchFamily="18" charset="0"/>
              <a:cs typeface="Times New Roman" panose="02020603050405020304" pitchFamily="18" charset="0"/>
            </a:endParaRPr>
          </a:p>
        </p:txBody>
      </p:sp>
      <p:sp>
        <p:nvSpPr>
          <p:cNvPr id="11" name="Прямоугольник 10"/>
          <p:cNvSpPr/>
          <p:nvPr/>
        </p:nvSpPr>
        <p:spPr>
          <a:xfrm>
            <a:off x="168166" y="3229261"/>
            <a:ext cx="11399720" cy="1477328"/>
          </a:xfrm>
          <a:prstGeom prst="rect">
            <a:avLst/>
          </a:prstGeom>
        </p:spPr>
        <p:txBody>
          <a:bodyPr wrap="square">
            <a:spAutoFit/>
          </a:bodyPr>
          <a:lstStyle/>
          <a:p>
            <a:r>
              <a:rPr lang="kk-KZ" dirty="0"/>
              <a:t>3</a:t>
            </a:r>
            <a:r>
              <a:rPr lang="kk-KZ" baseline="30000" dirty="0"/>
              <a:t>0</a:t>
            </a:r>
            <a:r>
              <a:rPr lang="kk-KZ" dirty="0"/>
              <a:t>. Егер f(x) функциясы (-R,R) аралығында дәрежелік қатарға жіктелсе, онда ол қатар f(x) функциясының Тейлор қатары болады.</a:t>
            </a:r>
            <a:endParaRPr lang="ru-RU" dirty="0"/>
          </a:p>
          <a:p>
            <a:r>
              <a:rPr lang="kk-KZ" dirty="0"/>
              <a:t>Дәлелдеуі. Тікелей 2</a:t>
            </a:r>
            <a:r>
              <a:rPr lang="kk-KZ" baseline="30000" dirty="0"/>
              <a:t>0 </a:t>
            </a:r>
            <a:r>
              <a:rPr lang="kk-KZ" dirty="0"/>
              <a:t>–ші тұжырымнан шығады.</a:t>
            </a:r>
            <a:endParaRPr lang="ru-RU" dirty="0"/>
          </a:p>
          <a:p>
            <a:r>
              <a:rPr lang="kk-KZ" dirty="0"/>
              <a:t>4</a:t>
            </a:r>
            <a:r>
              <a:rPr lang="kk-KZ" baseline="30000" dirty="0"/>
              <a:t>0</a:t>
            </a:r>
            <a:r>
              <a:rPr lang="kk-KZ" dirty="0"/>
              <a:t>. f(x) функциясы (-R,R) интервалында Тейлор қатарына жіктелуі үшін осы функцияның Маклорен формуласындағы қалдық мүшесінің көрсетілген интервалда нөлге ұмтылуы қажетті және жеткілікті.</a:t>
            </a: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17</a:t>
            </a:fld>
            <a:endParaRPr lang="ru-RU"/>
          </a:p>
        </p:txBody>
      </p:sp>
      <p:sp>
        <p:nvSpPr>
          <p:cNvPr id="43010"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3012"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3019" name="Rectangle 1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3021" name="Rectangle 13"/>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3023" name="Rectangle 15"/>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3025" name="Rectangle 17"/>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3" name="Управляющая кнопка: домой 22">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9" name="Объект 8"/>
          <p:cNvGraphicFramePr>
            <a:graphicFrameLocks noChangeAspect="1"/>
          </p:cNvGraphicFramePr>
          <p:nvPr>
            <p:extLst>
              <p:ext uri="{D42A27DB-BD31-4B8C-83A1-F6EECF244321}">
                <p14:modId xmlns:p14="http://schemas.microsoft.com/office/powerpoint/2010/main" val="275763990"/>
              </p:ext>
            </p:extLst>
          </p:nvPr>
        </p:nvGraphicFramePr>
        <p:xfrm>
          <a:off x="9994550" y="1011774"/>
          <a:ext cx="1120140" cy="355600"/>
        </p:xfrm>
        <a:graphic>
          <a:graphicData uri="http://schemas.openxmlformats.org/presentationml/2006/ole">
            <mc:AlternateContent xmlns:mc="http://schemas.openxmlformats.org/markup-compatibility/2006">
              <mc:Choice xmlns:v="urn:schemas-microsoft-com:vml" Requires="v">
                <p:oleObj spid="_x0000_s43149" name="Equation" r:id="rId3" imgW="596900" imgH="190500" progId="Equation.DSMT4">
                  <p:embed/>
                </p:oleObj>
              </mc:Choice>
              <mc:Fallback>
                <p:oleObj name="Equation" r:id="rId3" imgW="596900" imgH="190500" progId="Equation.DSMT4">
                  <p:embed/>
                  <p:pic>
                    <p:nvPicPr>
                      <p:cNvPr id="0" name="Object 9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94550" y="1011774"/>
                        <a:ext cx="1120140" cy="355600"/>
                      </a:xfrm>
                      <a:prstGeom prst="rect">
                        <a:avLst/>
                      </a:prstGeom>
                      <a:noFill/>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325367328"/>
              </p:ext>
            </p:extLst>
          </p:nvPr>
        </p:nvGraphicFramePr>
        <p:xfrm>
          <a:off x="5330996" y="1367374"/>
          <a:ext cx="609600" cy="391886"/>
        </p:xfrm>
        <a:graphic>
          <a:graphicData uri="http://schemas.openxmlformats.org/presentationml/2006/ole">
            <mc:AlternateContent xmlns:mc="http://schemas.openxmlformats.org/markup-compatibility/2006">
              <mc:Choice xmlns:v="urn:schemas-microsoft-com:vml" Requires="v">
                <p:oleObj spid="_x0000_s43150" name="Equation" r:id="rId5" imgW="431613" imgH="215806" progId="Equation.DSMT4">
                  <p:embed/>
                </p:oleObj>
              </mc:Choice>
              <mc:Fallback>
                <p:oleObj name="Equation" r:id="rId5" imgW="431613" imgH="215806" progId="Equation.DSMT4">
                  <p:embed/>
                  <p:pic>
                    <p:nvPicPr>
                      <p:cNvPr id="0" name="Object 9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0996" y="1367374"/>
                        <a:ext cx="609600" cy="391886"/>
                      </a:xfrm>
                      <a:prstGeom prst="rect">
                        <a:avLst/>
                      </a:prstGeom>
                      <a:noFill/>
                    </p:spPr>
                  </p:pic>
                </p:oleObj>
              </mc:Fallback>
            </mc:AlternateContent>
          </a:graphicData>
        </a:graphic>
      </p:graphicFrame>
      <p:sp>
        <p:nvSpPr>
          <p:cNvPr id="11" name="Rectangle 97"/>
          <p:cNvSpPr>
            <a:spLocks noChangeArrowheads="1"/>
          </p:cNvSpPr>
          <p:nvPr/>
        </p:nvSpPr>
        <p:spPr bwMode="auto">
          <a:xfrm>
            <a:off x="435428" y="43935"/>
            <a:ext cx="11010337"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2.5 Мүшелері комплекс шамалар болатын қатарлар. Эйлер формулалары</a:t>
            </a:r>
            <a:endPar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Бұдан бұрынғы дәрістерде біз көрсеткіштік функция мен тригонометриялық функцияларды Тейлор қатарына жіктеудің , және</a:t>
            </a:r>
            <a:r>
              <a:rPr kumimoji="0" lang="kk-KZ" altLang="ru-RU" sz="2000" b="0" i="0" u="none" strike="noStrike" cap="none" normalizeH="0" dirty="0" smtClean="0">
                <a:ln>
                  <a:noFill/>
                </a:ln>
                <a:solidFill>
                  <a:schemeClr val="tx1"/>
                </a:solidFill>
                <a:effectLst/>
                <a:latin typeface="Times New Roman" pitchFamily="18" charset="0"/>
                <a:ea typeface="PMingLiU" pitchFamily="18" charset="-120"/>
                <a:cs typeface="Times New Roman" pitchFamily="18" charset="0"/>
              </a:rPr>
              <a:t> </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формулаларын қорытқанбыз. Осы формулалардың арасында тығыз байланыс бар. Міне, осы байланысты табу үшін комплекс айнымалы </a:t>
            </a:r>
            <a:endParaRPr kumimoji="0" lang="kk-KZ" altLang="ru-RU"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12" name="Rectangle 98"/>
          <p:cNvSpPr>
            <a:spLocks noChangeArrowheads="1"/>
          </p:cNvSpPr>
          <p:nvPr/>
        </p:nvSpPr>
        <p:spPr bwMode="auto">
          <a:xfrm>
            <a:off x="0" y="1367374"/>
            <a:ext cx="543084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(мұндағы x пен y- нақты айнымалшлар, ал i</a:t>
            </a:r>
            <a:endParaRPr kumimoji="0" lang="kk-KZ" altLang="ru-RU"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99"/>
          <p:cNvSpPr>
            <a:spLocks noChangeArrowheads="1"/>
          </p:cNvSpPr>
          <p:nvPr/>
        </p:nvSpPr>
        <p:spPr bwMode="auto">
          <a:xfrm>
            <a:off x="435427" y="1926654"/>
            <a:ext cx="990489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Егер формуладағы нақты айнымалы х-ті таза жорымал шама </a:t>
            </a:r>
            <a:r>
              <a:rPr kumimoji="0" lang="kk-KZ" altLang="ru-RU" sz="2000" b="0" i="1" u="none" strike="noStrike" cap="none" normalizeH="0" baseline="0" dirty="0" smtClean="0">
                <a:ln>
                  <a:noFill/>
                </a:ln>
                <a:solidFill>
                  <a:schemeClr val="tx1"/>
                </a:solidFill>
                <a:effectLst/>
                <a:latin typeface="Cambria Math" pitchFamily="18" charset="0"/>
                <a:ea typeface="PMingLiU" pitchFamily="18" charset="-120"/>
                <a:cs typeface="Times New Roman" pitchFamily="18" charset="0"/>
              </a:rPr>
              <a:t>yi </a:t>
            </a:r>
            <a:r>
              <a:rPr kumimoji="0" lang="kk-KZ" altLang="ru-RU" sz="2000" b="0" i="0" u="none" strike="noStrike" cap="none" normalizeH="0" baseline="0" dirty="0" smtClean="0">
                <a:ln>
                  <a:noFill/>
                </a:ln>
                <a:solidFill>
                  <a:schemeClr val="tx1"/>
                </a:solidFill>
                <a:effectLst/>
                <a:latin typeface="Calibri"/>
                <a:ea typeface="PMingLiU" pitchFamily="18" charset="-120"/>
                <a:cs typeface="Times New Roman" pitchFamily="18" charset="0"/>
              </a:rPr>
              <a:t>–</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мен ауыстырсақ</a:t>
            </a: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t>
            </a:r>
            <a:endParaRPr kumimoji="0" lang="kk-KZ" alt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5" name="Объект 14"/>
          <p:cNvGraphicFramePr>
            <a:graphicFrameLocks noChangeAspect="1"/>
          </p:cNvGraphicFramePr>
          <p:nvPr>
            <p:extLst>
              <p:ext uri="{D42A27DB-BD31-4B8C-83A1-F6EECF244321}">
                <p14:modId xmlns:p14="http://schemas.microsoft.com/office/powerpoint/2010/main" val="2413858180"/>
              </p:ext>
            </p:extLst>
          </p:nvPr>
        </p:nvGraphicFramePr>
        <p:xfrm>
          <a:off x="3817257" y="2503715"/>
          <a:ext cx="5669111" cy="602343"/>
        </p:xfrm>
        <a:graphic>
          <a:graphicData uri="http://schemas.openxmlformats.org/presentationml/2006/ole">
            <mc:AlternateContent xmlns:mc="http://schemas.openxmlformats.org/markup-compatibility/2006">
              <mc:Choice xmlns:v="urn:schemas-microsoft-com:vml" Requires="v">
                <p:oleObj spid="_x0000_s43151" name="Equation" r:id="rId7" imgW="4356100" imgH="495300" progId="Equation.DSMT4">
                  <p:embed/>
                </p:oleObj>
              </mc:Choice>
              <mc:Fallback>
                <p:oleObj name="Equation" r:id="rId7" imgW="4356100" imgH="495300" progId="Equation.DSMT4">
                  <p:embed/>
                  <p:pic>
                    <p:nvPicPr>
                      <p:cNvPr id="0" name="Object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7257" y="2503715"/>
                        <a:ext cx="5669111" cy="602343"/>
                      </a:xfrm>
                      <a:prstGeom prst="rect">
                        <a:avLst/>
                      </a:prstGeom>
                      <a:noFill/>
                    </p:spPr>
                  </p:pic>
                </p:oleObj>
              </mc:Fallback>
            </mc:AlternateContent>
          </a:graphicData>
        </a:graphic>
      </p:graphicFrame>
      <p:graphicFrame>
        <p:nvGraphicFramePr>
          <p:cNvPr id="16" name="Объект 15"/>
          <p:cNvGraphicFramePr>
            <a:graphicFrameLocks noChangeAspect="1"/>
          </p:cNvGraphicFramePr>
          <p:nvPr>
            <p:extLst>
              <p:ext uri="{D42A27DB-BD31-4B8C-83A1-F6EECF244321}">
                <p14:modId xmlns:p14="http://schemas.microsoft.com/office/powerpoint/2010/main" val="2573139429"/>
              </p:ext>
            </p:extLst>
          </p:nvPr>
        </p:nvGraphicFramePr>
        <p:xfrm>
          <a:off x="4847090" y="3250747"/>
          <a:ext cx="2918052" cy="779722"/>
        </p:xfrm>
        <a:graphic>
          <a:graphicData uri="http://schemas.openxmlformats.org/presentationml/2006/ole">
            <mc:AlternateContent xmlns:mc="http://schemas.openxmlformats.org/markup-compatibility/2006">
              <mc:Choice xmlns:v="urn:schemas-microsoft-com:vml" Requires="v">
                <p:oleObj spid="_x0000_s43152" name="Equation" r:id="rId9" imgW="2032000" imgH="635000" progId="Equation.DSMT4">
                  <p:embed/>
                </p:oleObj>
              </mc:Choice>
              <mc:Fallback>
                <p:oleObj name="Equation" r:id="rId9" imgW="2032000" imgH="635000" progId="Equation.DSMT4">
                  <p:embed/>
                  <p:pic>
                    <p:nvPicPr>
                      <p:cNvPr id="0" name="Object 10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47090" y="3250747"/>
                        <a:ext cx="2918052" cy="779722"/>
                      </a:xfrm>
                      <a:prstGeom prst="rect">
                        <a:avLst/>
                      </a:prstGeom>
                      <a:noFill/>
                    </p:spPr>
                  </p:pic>
                </p:oleObj>
              </mc:Fallback>
            </mc:AlternateContent>
          </a:graphicData>
        </a:graphic>
      </p:graphicFrame>
      <p:graphicFrame>
        <p:nvGraphicFramePr>
          <p:cNvPr id="17" name="Объект 16"/>
          <p:cNvGraphicFramePr>
            <a:graphicFrameLocks noChangeAspect="1"/>
          </p:cNvGraphicFramePr>
          <p:nvPr>
            <p:extLst>
              <p:ext uri="{D42A27DB-BD31-4B8C-83A1-F6EECF244321}">
                <p14:modId xmlns:p14="http://schemas.microsoft.com/office/powerpoint/2010/main" val="3492226699"/>
              </p:ext>
            </p:extLst>
          </p:nvPr>
        </p:nvGraphicFramePr>
        <p:xfrm>
          <a:off x="4836431" y="4068081"/>
          <a:ext cx="3131911" cy="693645"/>
        </p:xfrm>
        <a:graphic>
          <a:graphicData uri="http://schemas.openxmlformats.org/presentationml/2006/ole">
            <mc:AlternateContent xmlns:mc="http://schemas.openxmlformats.org/markup-compatibility/2006">
              <mc:Choice xmlns:v="urn:schemas-microsoft-com:vml" Requires="v">
                <p:oleObj spid="_x0000_s43153" name="Equation" r:id="rId11" imgW="2400300" imgH="635000" progId="Equation.DSMT4">
                  <p:embed/>
                </p:oleObj>
              </mc:Choice>
              <mc:Fallback>
                <p:oleObj name="Equation" r:id="rId11" imgW="2400300" imgH="635000" progId="Equation.DSMT4">
                  <p:embed/>
                  <p:pic>
                    <p:nvPicPr>
                      <p:cNvPr id="0" name="Object 10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36431" y="4068081"/>
                        <a:ext cx="3131911" cy="693645"/>
                      </a:xfrm>
                      <a:prstGeom prst="rect">
                        <a:avLst/>
                      </a:prstGeom>
                      <a:noFill/>
                    </p:spPr>
                  </p:pic>
                </p:oleObj>
              </mc:Fallback>
            </mc:AlternateContent>
          </a:graphicData>
        </a:graphic>
      </p:graphicFrame>
      <p:sp>
        <p:nvSpPr>
          <p:cNvPr id="18" name="Rectangle 10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9" name="Rectangle 104"/>
          <p:cNvSpPr>
            <a:spLocks noChangeArrowheads="1"/>
          </p:cNvSpPr>
          <p:nvPr/>
        </p:nvSpPr>
        <p:spPr bwMode="auto">
          <a:xfrm>
            <a:off x="0" y="9429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085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Rectangle 105"/>
          <p:cNvSpPr>
            <a:spLocks noChangeArrowheads="1"/>
          </p:cNvSpPr>
          <p:nvPr/>
        </p:nvSpPr>
        <p:spPr bwMode="auto">
          <a:xfrm>
            <a:off x="0" y="15716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18</a:t>
            </a:fld>
            <a:endParaRPr lang="ru-RU"/>
          </a:p>
        </p:txBody>
      </p:sp>
      <p:sp>
        <p:nvSpPr>
          <p:cNvPr id="7" name="Управляющая кнопка: домой 6">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Rectangle 2"/>
          <p:cNvSpPr>
            <a:spLocks noChangeArrowheads="1"/>
          </p:cNvSpPr>
          <p:nvPr/>
        </p:nvSpPr>
        <p:spPr bwMode="auto">
          <a:xfrm>
            <a:off x="304800" y="270273"/>
            <a:ext cx="11140966"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en-US"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3 </a:t>
            </a: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ДӘРЕЖЕЛІК ҚАТАРДЫҢ КЕЙБІР ҚОЛДАНЫСТАРЫ</a:t>
            </a:r>
            <a:endPar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en-US"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3.1 </a:t>
            </a: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Жуықтап есептеулердегі дәрежелік қатарлар</a:t>
            </a:r>
            <a:endPar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Егер </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f(x) функциясы кейбір аралықта Тейлор қатарына жіктелетін, яғни</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a:t>
            </a:r>
            <a:endParaRPr kumimoji="0" lang="kk-KZ" alt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9" name="Объект 8"/>
          <p:cNvGraphicFramePr>
            <a:graphicFrameLocks noChangeAspect="1"/>
          </p:cNvGraphicFramePr>
          <p:nvPr>
            <p:extLst>
              <p:ext uri="{D42A27DB-BD31-4B8C-83A1-F6EECF244321}">
                <p14:modId xmlns:p14="http://schemas.microsoft.com/office/powerpoint/2010/main" val="424053148"/>
              </p:ext>
            </p:extLst>
          </p:nvPr>
        </p:nvGraphicFramePr>
        <p:xfrm>
          <a:off x="5258426" y="1229236"/>
          <a:ext cx="1233714" cy="544286"/>
        </p:xfrm>
        <a:graphic>
          <a:graphicData uri="http://schemas.openxmlformats.org/presentationml/2006/ole">
            <mc:AlternateContent xmlns:mc="http://schemas.openxmlformats.org/markup-compatibility/2006">
              <mc:Choice xmlns:v="urn:schemas-microsoft-com:vml" Requires="v">
                <p:oleObj spid="_x0000_s47141" name="Equation" r:id="rId3" imgW="837836" imgH="431613" progId="Equation.DSMT4">
                  <p:embed/>
                </p:oleObj>
              </mc:Choice>
              <mc:Fallback>
                <p:oleObj name="Equation" r:id="rId3" imgW="837836" imgH="431613"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8426" y="1229236"/>
                        <a:ext cx="1233714" cy="544286"/>
                      </a:xfrm>
                      <a:prstGeom prst="rect">
                        <a:avLst/>
                      </a:prstGeom>
                      <a:noFill/>
                    </p:spPr>
                  </p:pic>
                </p:oleObj>
              </mc:Fallback>
            </mc:AlternateContent>
          </a:graphicData>
        </a:graphic>
      </p:graphicFrame>
      <p:sp>
        <p:nvSpPr>
          <p:cNvPr id="10" name="Rectangle 3"/>
          <p:cNvSpPr>
            <a:spLocks noChangeArrowheads="1"/>
          </p:cNvSpPr>
          <p:nvPr/>
        </p:nvSpPr>
        <p:spPr bwMode="auto">
          <a:xfrm>
            <a:off x="0" y="8858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ru-RU" sz="14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                                                  </a:t>
            </a:r>
            <a:r>
              <a:rPr kumimoji="0" lang="ru-RU" altLang="ru-RU" sz="1100" b="0" i="0" u="none" strike="noStrike" cap="none" normalizeH="0" baseline="0" smtClean="0">
                <a:ln>
                  <a:noFill/>
                </a:ln>
                <a:solidFill>
                  <a:schemeClr val="tx1"/>
                </a:solidFill>
                <a:effectLst/>
                <a:latin typeface="Arial" pitchFamily="34" charset="0"/>
                <a:cs typeface="Arial" pitchFamily="34" charset="0"/>
              </a:rPr>
              <a:t> </a:t>
            </a: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ectangle 5"/>
          <p:cNvSpPr>
            <a:spLocks noChangeArrowheads="1"/>
          </p:cNvSpPr>
          <p:nvPr/>
        </p:nvSpPr>
        <p:spPr bwMode="auto">
          <a:xfrm>
            <a:off x="304800" y="1902024"/>
            <a:ext cx="9959521"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Болса, қатардың жинақталыс аралығында ол функцияның жуық мәні үшін қатардың </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a:t>
            </a:r>
            <a:endParaRPr kumimoji="0" lang="kk-KZ" alt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3" name="Объект 12"/>
          <p:cNvGraphicFramePr>
            <a:graphicFrameLocks noChangeAspect="1"/>
          </p:cNvGraphicFramePr>
          <p:nvPr>
            <p:extLst>
              <p:ext uri="{D42A27DB-BD31-4B8C-83A1-F6EECF244321}">
                <p14:modId xmlns:p14="http://schemas.microsoft.com/office/powerpoint/2010/main" val="837401471"/>
              </p:ext>
            </p:extLst>
          </p:nvPr>
        </p:nvGraphicFramePr>
        <p:xfrm>
          <a:off x="5265682" y="2404862"/>
          <a:ext cx="1622946" cy="570567"/>
        </p:xfrm>
        <a:graphic>
          <a:graphicData uri="http://schemas.openxmlformats.org/presentationml/2006/ole">
            <mc:AlternateContent xmlns:mc="http://schemas.openxmlformats.org/markup-compatibility/2006">
              <mc:Choice xmlns:v="urn:schemas-microsoft-com:vml" Requires="v">
                <p:oleObj spid="_x0000_s47142" name="Equation" r:id="rId5" imgW="914400" imgH="431800" progId="Equation.DSMT4">
                  <p:embed/>
                </p:oleObj>
              </mc:Choice>
              <mc:Fallback>
                <p:oleObj name="Equation" r:id="rId5" imgW="914400" imgH="43180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65682" y="2404862"/>
                        <a:ext cx="1622946" cy="570567"/>
                      </a:xfrm>
                      <a:prstGeom prst="rect">
                        <a:avLst/>
                      </a:prstGeom>
                      <a:noFill/>
                    </p:spPr>
                  </p:pic>
                </p:oleObj>
              </mc:Fallback>
            </mc:AlternateContent>
          </a:graphicData>
        </a:graphic>
      </p:graphicFrame>
      <p:sp>
        <p:nvSpPr>
          <p:cNvPr id="14" name="Rectangle 6"/>
          <p:cNvSpPr>
            <a:spLocks noChangeArrowheads="1"/>
          </p:cNvSpPr>
          <p:nvPr/>
        </p:nvSpPr>
        <p:spPr bwMode="auto">
          <a:xfrm>
            <a:off x="152400" y="10382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ru-RU" sz="14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                                              </a:t>
            </a:r>
            <a:r>
              <a:rPr kumimoji="0" lang="ru-RU" altLang="ru-RU" sz="1100" b="0" i="0" u="none" strike="noStrike" cap="none" normalizeH="0" baseline="0" smtClean="0">
                <a:ln>
                  <a:noFill/>
                </a:ln>
                <a:solidFill>
                  <a:schemeClr val="tx1"/>
                </a:solidFill>
                <a:effectLst/>
                <a:latin typeface="Arial" pitchFamily="34" charset="0"/>
                <a:cs typeface="Arial" pitchFamily="34" charset="0"/>
              </a:rPr>
              <a:t> </a:t>
            </a: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8"/>
          <p:cNvSpPr>
            <a:spLocks noChangeArrowheads="1"/>
          </p:cNvSpPr>
          <p:nvPr/>
        </p:nvSpPr>
        <p:spPr bwMode="auto">
          <a:xfrm>
            <a:off x="304800" y="2867224"/>
            <a:ext cx="4133311"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дербес қосындысын алуға, яғни</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a:t>
            </a:r>
            <a:endParaRPr kumimoji="0" lang="kk-KZ" alt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7" name="Объект 16"/>
          <p:cNvGraphicFramePr>
            <a:graphicFrameLocks noChangeAspect="1"/>
          </p:cNvGraphicFramePr>
          <p:nvPr>
            <p:extLst>
              <p:ext uri="{D42A27DB-BD31-4B8C-83A1-F6EECF244321}">
                <p14:modId xmlns:p14="http://schemas.microsoft.com/office/powerpoint/2010/main" val="3089215914"/>
              </p:ext>
            </p:extLst>
          </p:nvPr>
        </p:nvGraphicFramePr>
        <p:xfrm>
          <a:off x="5400675" y="3311327"/>
          <a:ext cx="1014639" cy="500370"/>
        </p:xfrm>
        <a:graphic>
          <a:graphicData uri="http://schemas.openxmlformats.org/presentationml/2006/ole">
            <mc:AlternateContent xmlns:mc="http://schemas.openxmlformats.org/markup-compatibility/2006">
              <mc:Choice xmlns:v="urn:schemas-microsoft-com:vml" Requires="v">
                <p:oleObj spid="_x0000_s47143" name="Equation" r:id="rId7" imgW="545626" imgH="266469" progId="Equation.DSMT4">
                  <p:embed/>
                </p:oleObj>
              </mc:Choice>
              <mc:Fallback>
                <p:oleObj name="Equation" r:id="rId7" imgW="545626" imgH="266469"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00675" y="3311327"/>
                        <a:ext cx="1014639" cy="500370"/>
                      </a:xfrm>
                      <a:prstGeom prst="rect">
                        <a:avLst/>
                      </a:prstGeom>
                      <a:noFill/>
                    </p:spPr>
                  </p:pic>
                </p:oleObj>
              </mc:Fallback>
            </mc:AlternateContent>
          </a:graphicData>
        </a:graphic>
      </p:graphicFrame>
      <p:sp>
        <p:nvSpPr>
          <p:cNvPr id="18" name="Rectangle 9"/>
          <p:cNvSpPr>
            <a:spLocks noChangeArrowheads="1"/>
          </p:cNvSpPr>
          <p:nvPr/>
        </p:nvSpPr>
        <p:spPr bwMode="auto">
          <a:xfrm>
            <a:off x="0" y="800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ru-RU" sz="14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                                                    </a:t>
            </a:r>
            <a:r>
              <a:rPr kumimoji="0" lang="ru-RU" altLang="ru-RU" sz="1100" b="0" i="0" u="none" strike="noStrike" cap="none" normalizeH="0" baseline="0" smtClean="0">
                <a:ln>
                  <a:noFill/>
                </a:ln>
                <a:solidFill>
                  <a:schemeClr val="tx1"/>
                </a:solidFill>
                <a:effectLst/>
                <a:latin typeface="Arial" pitchFamily="34" charset="0"/>
                <a:cs typeface="Arial" pitchFamily="34" charset="0"/>
              </a:rPr>
              <a:t> </a:t>
            </a: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Rectangle 11"/>
          <p:cNvSpPr>
            <a:spLocks noChangeArrowheads="1"/>
          </p:cNvSpPr>
          <p:nvPr/>
        </p:nvSpPr>
        <p:spPr bwMode="auto">
          <a:xfrm>
            <a:off x="304800" y="3883224"/>
            <a:ext cx="11484362"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деуге болады.  Осылайша алғанда біздің жіберетін қатеміз қалдықтың абсолют шамасына тең, яғн</a:t>
            </a:r>
            <a:r>
              <a:rPr lang="kk-KZ" altLang="ru-RU" sz="2000" dirty="0">
                <a:latin typeface="Times New Roman" pitchFamily="18" charset="0"/>
                <a:ea typeface="PMingLiU" pitchFamily="18" charset="-120"/>
                <a:cs typeface="Times New Roman" pitchFamily="18" charset="0"/>
              </a:rPr>
              <a:t>и</a:t>
            </a:r>
            <a:endPar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a:t>
            </a:r>
            <a:endParaRPr kumimoji="0" lang="kk-KZ" alt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1" name="Объект 20"/>
          <p:cNvGraphicFramePr>
            <a:graphicFrameLocks noChangeAspect="1"/>
          </p:cNvGraphicFramePr>
          <p:nvPr>
            <p:extLst>
              <p:ext uri="{D42A27DB-BD31-4B8C-83A1-F6EECF244321}">
                <p14:modId xmlns:p14="http://schemas.microsoft.com/office/powerpoint/2010/main" val="749547481"/>
              </p:ext>
            </p:extLst>
          </p:nvPr>
        </p:nvGraphicFramePr>
        <p:xfrm>
          <a:off x="5284560" y="4308277"/>
          <a:ext cx="1876804" cy="524980"/>
        </p:xfrm>
        <a:graphic>
          <a:graphicData uri="http://schemas.openxmlformats.org/presentationml/2006/ole">
            <mc:AlternateContent xmlns:mc="http://schemas.openxmlformats.org/markup-compatibility/2006">
              <mc:Choice xmlns:v="urn:schemas-microsoft-com:vml" Requires="v">
                <p:oleObj spid="_x0000_s47144" name="Equation" r:id="rId9" imgW="1155700" imgH="330200" progId="Equation.DSMT4">
                  <p:embed/>
                </p:oleObj>
              </mc:Choice>
              <mc:Fallback>
                <p:oleObj name="Equation" r:id="rId9" imgW="1155700" imgH="330200" progId="Equation.DSMT4">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84560" y="4308277"/>
                        <a:ext cx="1876804" cy="524980"/>
                      </a:xfrm>
                      <a:prstGeom prst="rect">
                        <a:avLst/>
                      </a:prstGeom>
                      <a:noFill/>
                    </p:spPr>
                  </p:pic>
                </p:oleObj>
              </mc:Fallback>
            </mc:AlternateContent>
          </a:graphicData>
        </a:graphic>
      </p:graphicFrame>
      <p:sp>
        <p:nvSpPr>
          <p:cNvPr id="22" name="Rectangle 12"/>
          <p:cNvSpPr>
            <a:spLocks noChangeArrowheads="1"/>
          </p:cNvSpPr>
          <p:nvPr/>
        </p:nvSpPr>
        <p:spPr bwMode="auto">
          <a:xfrm>
            <a:off x="0" y="838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ru-RU" sz="14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                                         </a:t>
            </a:r>
            <a:r>
              <a:rPr kumimoji="0" lang="ru-RU" altLang="ru-RU" sz="1100" b="0" i="0" u="none" strike="noStrike" cap="none" normalizeH="0" baseline="0" smtClean="0">
                <a:ln>
                  <a:noFill/>
                </a:ln>
                <a:solidFill>
                  <a:schemeClr val="tx1"/>
                </a:solidFill>
                <a:effectLst/>
                <a:latin typeface="Arial" pitchFamily="34" charset="0"/>
                <a:cs typeface="Arial" pitchFamily="34" charset="0"/>
              </a:rPr>
              <a:t> </a:t>
            </a: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4" name="Прямоугольник 23"/>
          <p:cNvSpPr/>
          <p:nvPr/>
        </p:nvSpPr>
        <p:spPr>
          <a:xfrm>
            <a:off x="718456" y="4881205"/>
            <a:ext cx="11070705" cy="1015663"/>
          </a:xfrm>
          <a:prstGeom prst="rect">
            <a:avLst/>
          </a:prstGeom>
        </p:spPr>
        <p:txBody>
          <a:bodyPr wrap="square">
            <a:spAutoFit/>
          </a:bodyPr>
          <a:lstStyle/>
          <a:p>
            <a:r>
              <a:rPr lang="kk-KZ" sz="2000" dirty="0">
                <a:latin typeface="Times New Roman" panose="02020603050405020304" pitchFamily="18" charset="0"/>
                <a:cs typeface="Times New Roman" panose="02020603050405020304" pitchFamily="18" charset="0"/>
              </a:rPr>
              <a:t>болар еді.  Сөз жоқ, n нөмірін үлкенірек алған сайын </a:t>
            </a:r>
            <a:r>
              <a:rPr lang="kk-KZ" sz="2000" dirty="0">
                <a:latin typeface="Times New Roman" panose="02020603050405020304" pitchFamily="18" charset="0"/>
                <a:cs typeface="Times New Roman" panose="02020603050405020304" pitchFamily="18" charset="0"/>
              </a:rPr>
              <a:t> </a:t>
            </a:r>
            <a:r>
              <a:rPr lang="kk-KZ" sz="2000" dirty="0" smtClean="0">
                <a:latin typeface="Times New Roman" panose="02020603050405020304" pitchFamily="18" charset="0"/>
                <a:cs typeface="Times New Roman" panose="02020603050405020304" pitchFamily="18" charset="0"/>
              </a:rPr>
              <a:t>қате </a:t>
            </a:r>
            <a:r>
              <a:rPr lang="kk-KZ" sz="2000" dirty="0">
                <a:latin typeface="Times New Roman" panose="02020603050405020304" pitchFamily="18" charset="0"/>
                <a:cs typeface="Times New Roman" panose="02020603050405020304" pitchFamily="18" charset="0"/>
              </a:rPr>
              <a:t>кішірейе түсетіні айқын. Демек, f(x)-тің жуық мәнінің дәлдігі Тейлор қатарының ол функцияға жуықтау мінезіне тәуелді болып шықты. Егер бұл қатар тез жинақталса, оның дербес қосындысына азырақ сүшелер енер еді.</a:t>
            </a:r>
            <a:endParaRPr lang="ru-RU"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19</a:t>
            </a:fld>
            <a:endParaRPr lang="ru-RU"/>
          </a:p>
        </p:txBody>
      </p:sp>
      <p:sp>
        <p:nvSpPr>
          <p:cNvPr id="7" name="Rectangle 2"/>
          <p:cNvSpPr>
            <a:spLocks noChangeArrowheads="1"/>
          </p:cNvSpPr>
          <p:nvPr/>
        </p:nvSpPr>
        <p:spPr bwMode="auto">
          <a:xfrm>
            <a:off x="310365" y="465424"/>
            <a:ext cx="420357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1-мысaл.</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a:t>
            </a:r>
            <a:r>
              <a:rPr kumimoji="0" lang="kk-KZ" altLang="ru-RU" sz="2000" b="0" i="0" u="none" strike="noStrike" cap="none" normalizeH="0" dirty="0" smtClean="0">
                <a:ln>
                  <a:noFill/>
                </a:ln>
                <a:solidFill>
                  <a:schemeClr val="tx1"/>
                </a:solidFill>
                <a:effectLst/>
                <a:latin typeface="Times New Roman" pitchFamily="18" charset="0"/>
                <a:ea typeface="PMingLiU" pitchFamily="18" charset="-120"/>
                <a:cs typeface="Times New Roman" pitchFamily="18" charset="0"/>
              </a:rPr>
              <a:t> </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a:t>
            </a:r>
            <a:endParaRPr kumimoji="0" lang="kk-KZ" altLang="ru-RU"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Прямоугольник 9"/>
          <p:cNvSpPr/>
          <p:nvPr/>
        </p:nvSpPr>
        <p:spPr>
          <a:xfrm>
            <a:off x="3610354" y="451878"/>
            <a:ext cx="2561920" cy="400110"/>
          </a:xfrm>
          <a:prstGeom prst="rect">
            <a:avLst/>
          </a:prstGeom>
        </p:spPr>
        <p:txBody>
          <a:bodyPr wrap="none">
            <a:spAutoFit/>
          </a:bodyPr>
          <a:lstStyle/>
          <a:p>
            <a:pPr lvl="0" indent="450850" algn="just"/>
            <a:r>
              <a:rPr lang="kk-KZ" altLang="ru-RU" sz="2000" dirty="0">
                <a:latin typeface="Times New Roman" pitchFamily="18" charset="0"/>
                <a:ea typeface="PMingLiU" pitchFamily="18" charset="-120"/>
                <a:cs typeface="Times New Roman" pitchFamily="18" charset="0"/>
              </a:rPr>
              <a:t>дәлдiкпен еептеу</a:t>
            </a:r>
            <a:r>
              <a:rPr lang="kk-KZ" altLang="ru-RU" dirty="0">
                <a:latin typeface="Times New Roman" pitchFamily="18" charset="0"/>
                <a:ea typeface="PMingLiU" pitchFamily="18" charset="-120"/>
                <a:cs typeface="Times New Roman" pitchFamily="18" charset="0"/>
              </a:rPr>
              <a:t>.</a:t>
            </a:r>
            <a:endParaRPr lang="ru-RU" altLang="ru-RU" dirty="0">
              <a:latin typeface="Times New Roman" panose="02020603050405020304" pitchFamily="18" charset="0"/>
              <a:cs typeface="Times New Roman" panose="02020603050405020304" pitchFamily="18" charset="0"/>
            </a:endParaRPr>
          </a:p>
        </p:txBody>
      </p:sp>
      <p:graphicFrame>
        <p:nvGraphicFramePr>
          <p:cNvPr id="12" name="Объект 11"/>
          <p:cNvGraphicFramePr>
            <a:graphicFrameLocks noChangeAspect="1"/>
          </p:cNvGraphicFramePr>
          <p:nvPr>
            <p:extLst>
              <p:ext uri="{D42A27DB-BD31-4B8C-83A1-F6EECF244321}">
                <p14:modId xmlns:p14="http://schemas.microsoft.com/office/powerpoint/2010/main" val="854088616"/>
              </p:ext>
            </p:extLst>
          </p:nvPr>
        </p:nvGraphicFramePr>
        <p:xfrm>
          <a:off x="1938792" y="443395"/>
          <a:ext cx="2110694" cy="422139"/>
        </p:xfrm>
        <a:graphic>
          <a:graphicData uri="http://schemas.openxmlformats.org/presentationml/2006/ole">
            <mc:AlternateContent xmlns:mc="http://schemas.openxmlformats.org/markup-compatibility/2006">
              <mc:Choice xmlns:v="urn:schemas-microsoft-com:vml" Requires="v">
                <p:oleObj spid="_x0000_s48176" name="Equation" r:id="rId3" imgW="1666385" imgH="333892" progId="Equation.DSMT4">
                  <p:embed/>
                </p:oleObj>
              </mc:Choice>
              <mc:Fallback>
                <p:oleObj name="Equation" r:id="rId3" imgW="1666385" imgH="333892" progId="Equation.DSMT4">
                  <p:embed/>
                  <p:pic>
                    <p:nvPicPr>
                      <p:cNvPr id="0" name=""/>
                      <p:cNvPicPr/>
                      <p:nvPr/>
                    </p:nvPicPr>
                    <p:blipFill>
                      <a:blip r:embed="rId4"/>
                      <a:stretch>
                        <a:fillRect/>
                      </a:stretch>
                    </p:blipFill>
                    <p:spPr>
                      <a:xfrm>
                        <a:off x="1938792" y="443395"/>
                        <a:ext cx="2110694" cy="422139"/>
                      </a:xfrm>
                      <a:prstGeom prst="rect">
                        <a:avLst/>
                      </a:prstGeom>
                    </p:spPr>
                  </p:pic>
                </p:oleObj>
              </mc:Fallback>
            </mc:AlternateContent>
          </a:graphicData>
        </a:graphic>
      </p:graphicFrame>
      <p:sp>
        <p:nvSpPr>
          <p:cNvPr id="14" name="Rectangle 5"/>
          <p:cNvSpPr>
            <a:spLocks noChangeArrowheads="1"/>
          </p:cNvSpPr>
          <p:nvPr/>
        </p:nvSpPr>
        <p:spPr bwMode="auto">
          <a:xfrm>
            <a:off x="0" y="996163"/>
            <a:ext cx="11277600"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x=1/2 деп қабылдайтын, е</a:t>
            </a:r>
            <a:r>
              <a:rPr kumimoji="0" lang="kk-KZ" altLang="ru-RU" sz="2000" b="0" i="0" u="none" strike="noStrike" cap="none" normalizeH="0" baseline="30000" dirty="0" smtClean="0">
                <a:ln>
                  <a:noFill/>
                </a:ln>
                <a:solidFill>
                  <a:schemeClr val="tx1"/>
                </a:solidFill>
                <a:effectLst/>
                <a:latin typeface="Times New Roman" pitchFamily="18" charset="0"/>
                <a:ea typeface="PMingLiU" pitchFamily="18" charset="-120"/>
                <a:cs typeface="Times New Roman" pitchFamily="18" charset="0"/>
              </a:rPr>
              <a:t>х</a:t>
            </a:r>
            <a:r>
              <a:rPr kumimoji="0" lang="kk-KZ" altLang="ru-RU" sz="2000" b="1" i="0" u="none" strike="noStrike" cap="none" normalizeH="0" baseline="30000" dirty="0" smtClean="0">
                <a:ln>
                  <a:noFill/>
                </a:ln>
                <a:solidFill>
                  <a:schemeClr val="tx1"/>
                </a:solidFill>
                <a:effectLst/>
                <a:latin typeface="Times New Roman" pitchFamily="18" charset="0"/>
                <a:ea typeface="PMingLiU" pitchFamily="18" charset="-120"/>
                <a:cs typeface="Times New Roman" pitchFamily="18" charset="0"/>
              </a:rPr>
              <a:t> </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функцияларының (3.23) формуланы қараңыз) дәрежелік қатарына жіктеуді пайдаланымз. Сол уақытта мынаны аламыз:</a:t>
            </a:r>
            <a:endPar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5" name="Объект 14"/>
          <p:cNvGraphicFramePr>
            <a:graphicFrameLocks noChangeAspect="1"/>
          </p:cNvGraphicFramePr>
          <p:nvPr>
            <p:extLst>
              <p:ext uri="{D42A27DB-BD31-4B8C-83A1-F6EECF244321}">
                <p14:modId xmlns:p14="http://schemas.microsoft.com/office/powerpoint/2010/main" val="4259565622"/>
              </p:ext>
            </p:extLst>
          </p:nvPr>
        </p:nvGraphicFramePr>
        <p:xfrm>
          <a:off x="4891314" y="1650848"/>
          <a:ext cx="2949028" cy="660400"/>
        </p:xfrm>
        <a:graphic>
          <a:graphicData uri="http://schemas.openxmlformats.org/presentationml/2006/ole">
            <mc:AlternateContent xmlns:mc="http://schemas.openxmlformats.org/markup-compatibility/2006">
              <mc:Choice xmlns:v="urn:schemas-microsoft-com:vml" Requires="v">
                <p:oleObj spid="_x0000_s48177" name="Equation" r:id="rId5" imgW="2133600" imgH="469900" progId="Equation.DSMT4">
                  <p:embed/>
                </p:oleObj>
              </mc:Choice>
              <mc:Fallback>
                <p:oleObj name="Equation" r:id="rId5" imgW="2133600" imgH="46990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91314" y="1650848"/>
                        <a:ext cx="2949028" cy="660400"/>
                      </a:xfrm>
                      <a:prstGeom prst="rect">
                        <a:avLst/>
                      </a:prstGeom>
                      <a:noFill/>
                    </p:spPr>
                  </p:pic>
                </p:oleObj>
              </mc:Fallback>
            </mc:AlternateContent>
          </a:graphicData>
        </a:graphic>
      </p:graphicFrame>
      <p:sp>
        <p:nvSpPr>
          <p:cNvPr id="17" name="Rectangle 7"/>
          <p:cNvSpPr>
            <a:spLocks noChangeArrowheads="1"/>
          </p:cNvSpPr>
          <p:nvPr/>
        </p:nvSpPr>
        <p:spPr bwMode="auto">
          <a:xfrm>
            <a:off x="-170470" y="1981048"/>
            <a:ext cx="4118355"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Осы қатардың қалдығы</a:t>
            </a:r>
            <a:endPar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8" name="Объект 17"/>
          <p:cNvGraphicFramePr>
            <a:graphicFrameLocks noChangeAspect="1"/>
          </p:cNvGraphicFramePr>
          <p:nvPr>
            <p:extLst>
              <p:ext uri="{D42A27DB-BD31-4B8C-83A1-F6EECF244321}">
                <p14:modId xmlns:p14="http://schemas.microsoft.com/office/powerpoint/2010/main" val="210544993"/>
              </p:ext>
            </p:extLst>
          </p:nvPr>
        </p:nvGraphicFramePr>
        <p:xfrm>
          <a:off x="4513942" y="2356057"/>
          <a:ext cx="3686628" cy="604197"/>
        </p:xfrm>
        <a:graphic>
          <a:graphicData uri="http://schemas.openxmlformats.org/presentationml/2006/ole">
            <mc:AlternateContent xmlns:mc="http://schemas.openxmlformats.org/markup-compatibility/2006">
              <mc:Choice xmlns:v="urn:schemas-microsoft-com:vml" Requires="v">
                <p:oleObj spid="_x0000_s48178" name="Equation" r:id="rId7" imgW="3276600" imgH="533400" progId="Equation.DSMT4">
                  <p:embed/>
                </p:oleObj>
              </mc:Choice>
              <mc:Fallback>
                <p:oleObj name="Equation" r:id="rId7" imgW="3276600" imgH="5334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13942" y="2356057"/>
                        <a:ext cx="3686628" cy="604197"/>
                      </a:xfrm>
                      <a:prstGeom prst="rect">
                        <a:avLst/>
                      </a:prstGeom>
                      <a:noFill/>
                    </p:spPr>
                  </p:pic>
                </p:oleObj>
              </mc:Fallback>
            </mc:AlternateContent>
          </a:graphicData>
        </a:graphic>
      </p:graphicFrame>
      <p:sp>
        <p:nvSpPr>
          <p:cNvPr id="20" name="Rectangle 9"/>
          <p:cNvSpPr>
            <a:spLocks noChangeArrowheads="1"/>
          </p:cNvSpPr>
          <p:nvPr/>
        </p:nvSpPr>
        <p:spPr bwMode="auto">
          <a:xfrm>
            <a:off x="-128779" y="3047517"/>
            <a:ext cx="201748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өйткені </a:t>
            </a:r>
            <a:endParaRPr kumimoji="0" lang="kk-KZ" altLang="ru-RU" sz="2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1" name="Объект 20"/>
          <p:cNvGraphicFramePr>
            <a:graphicFrameLocks noChangeAspect="1"/>
          </p:cNvGraphicFramePr>
          <p:nvPr>
            <p:extLst>
              <p:ext uri="{D42A27DB-BD31-4B8C-83A1-F6EECF244321}">
                <p14:modId xmlns:p14="http://schemas.microsoft.com/office/powerpoint/2010/main" val="2075710583"/>
              </p:ext>
            </p:extLst>
          </p:nvPr>
        </p:nvGraphicFramePr>
        <p:xfrm>
          <a:off x="1306286" y="3047517"/>
          <a:ext cx="4122057" cy="596208"/>
        </p:xfrm>
        <a:graphic>
          <a:graphicData uri="http://schemas.openxmlformats.org/presentationml/2006/ole">
            <mc:AlternateContent xmlns:mc="http://schemas.openxmlformats.org/markup-compatibility/2006">
              <mc:Choice xmlns:v="urn:schemas-microsoft-com:vml" Requires="v">
                <p:oleObj spid="_x0000_s48179" name="Equation" r:id="rId9" imgW="3302000" imgH="469900" progId="Equation.DSMT4">
                  <p:embed/>
                </p:oleObj>
              </mc:Choice>
              <mc:Fallback>
                <p:oleObj name="Equation" r:id="rId9" imgW="3302000" imgH="469900" progId="Equation.DSMT4">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06286" y="3047517"/>
                        <a:ext cx="4122057" cy="596208"/>
                      </a:xfrm>
                      <a:prstGeom prst="rect">
                        <a:avLst/>
                      </a:prstGeom>
                      <a:noFill/>
                    </p:spPr>
                  </p:pic>
                </p:oleObj>
              </mc:Fallback>
            </mc:AlternateContent>
          </a:graphicData>
        </a:graphic>
      </p:graphicFrame>
      <p:graphicFrame>
        <p:nvGraphicFramePr>
          <p:cNvPr id="22" name="Объект 21"/>
          <p:cNvGraphicFramePr>
            <a:graphicFrameLocks noChangeAspect="1"/>
          </p:cNvGraphicFramePr>
          <p:nvPr>
            <p:extLst>
              <p:ext uri="{D42A27DB-BD31-4B8C-83A1-F6EECF244321}">
                <p14:modId xmlns:p14="http://schemas.microsoft.com/office/powerpoint/2010/main" val="4011640954"/>
              </p:ext>
            </p:extLst>
          </p:nvPr>
        </p:nvGraphicFramePr>
        <p:xfrm>
          <a:off x="5074102" y="3803649"/>
          <a:ext cx="2647497" cy="536063"/>
        </p:xfrm>
        <a:graphic>
          <a:graphicData uri="http://schemas.openxmlformats.org/presentationml/2006/ole">
            <mc:AlternateContent xmlns:mc="http://schemas.openxmlformats.org/markup-compatibility/2006">
              <mc:Choice xmlns:v="urn:schemas-microsoft-com:vml" Requires="v">
                <p:oleObj spid="_x0000_s48180" name="Equation" r:id="rId11" imgW="2304506" imgH="467304" progId="Equation.DSMT4">
                  <p:embed/>
                </p:oleObj>
              </mc:Choice>
              <mc:Fallback>
                <p:oleObj name="Equation" r:id="rId11" imgW="2304506" imgH="467304" progId="Equation.DSMT4">
                  <p:embed/>
                  <p:pic>
                    <p:nvPicPr>
                      <p:cNvPr id="0" name=""/>
                      <p:cNvPicPr/>
                      <p:nvPr/>
                    </p:nvPicPr>
                    <p:blipFill>
                      <a:blip r:embed="rId12"/>
                      <a:stretch>
                        <a:fillRect/>
                      </a:stretch>
                    </p:blipFill>
                    <p:spPr>
                      <a:xfrm>
                        <a:off x="5074102" y="3803649"/>
                        <a:ext cx="2647497" cy="536063"/>
                      </a:xfrm>
                      <a:prstGeom prst="rect">
                        <a:avLst/>
                      </a:prstGeom>
                    </p:spPr>
                  </p:pic>
                </p:oleObj>
              </mc:Fallback>
            </mc:AlternateContent>
          </a:graphicData>
        </a:graphic>
      </p:graphicFrame>
      <p:sp>
        <p:nvSpPr>
          <p:cNvPr id="23" name="TextBox 22"/>
          <p:cNvSpPr txBox="1"/>
          <p:nvPr/>
        </p:nvSpPr>
        <p:spPr>
          <a:xfrm>
            <a:off x="435429" y="3730171"/>
            <a:ext cx="893193" cy="400110"/>
          </a:xfrm>
          <a:prstGeom prst="rect">
            <a:avLst/>
          </a:prstGeom>
          <a:noFill/>
        </p:spPr>
        <p:txBody>
          <a:bodyPr wrap="none" rtlCol="0">
            <a:spAutoFit/>
          </a:bodyPr>
          <a:lstStyle/>
          <a:p>
            <a:r>
              <a:rPr lang="kk-KZ" sz="2000" dirty="0" smtClean="0">
                <a:latin typeface="Times New Roman" panose="02020603050405020304" pitchFamily="18" charset="0"/>
                <a:cs typeface="Times New Roman" panose="02020603050405020304" pitchFamily="18" charset="0"/>
              </a:rPr>
              <a:t>демек,</a:t>
            </a:r>
            <a:endParaRPr lang="ru-RU" sz="2000" dirty="0">
              <a:latin typeface="Times New Roman" panose="02020603050405020304" pitchFamily="18" charset="0"/>
              <a:cs typeface="Times New Roman" panose="02020603050405020304" pitchFamily="18" charset="0"/>
            </a:endParaRPr>
          </a:p>
        </p:txBody>
      </p:sp>
      <p:sp>
        <p:nvSpPr>
          <p:cNvPr id="25" name="Прямоугольник 24"/>
          <p:cNvSpPr/>
          <p:nvPr/>
        </p:nvSpPr>
        <p:spPr>
          <a:xfrm>
            <a:off x="281335" y="4317164"/>
            <a:ext cx="11634893" cy="707886"/>
          </a:xfrm>
          <a:prstGeom prst="rect">
            <a:avLst/>
          </a:prstGeom>
        </p:spPr>
        <p:txBody>
          <a:bodyPr wrap="square">
            <a:spAutoFit/>
          </a:bodyPr>
          <a:lstStyle/>
          <a:p>
            <a:r>
              <a:rPr lang="kk-KZ" sz="2000" dirty="0">
                <a:latin typeface="Times New Roman" panose="02020603050405020304" pitchFamily="18" charset="0"/>
                <a:cs typeface="Times New Roman" panose="02020603050405020304" pitchFamily="18" charset="0"/>
              </a:rPr>
              <a:t>Есептеудің  берілген нүктесін қамтамасыз ететін қатар мүшелерінің санын анықтау үшін, Маклорен формуласының қалдық мүшесін пайдалануға болады</a:t>
            </a:r>
            <a:endParaRPr lang="ru-RU" sz="2000" dirty="0">
              <a:latin typeface="Times New Roman" panose="02020603050405020304" pitchFamily="18" charset="0"/>
              <a:cs typeface="Times New Roman" panose="02020603050405020304" pitchFamily="18" charset="0"/>
            </a:endParaRPr>
          </a:p>
        </p:txBody>
      </p:sp>
      <p:graphicFrame>
        <p:nvGraphicFramePr>
          <p:cNvPr id="26" name="Объект 25"/>
          <p:cNvGraphicFramePr>
            <a:graphicFrameLocks noChangeAspect="1"/>
          </p:cNvGraphicFramePr>
          <p:nvPr>
            <p:extLst>
              <p:ext uri="{D42A27DB-BD31-4B8C-83A1-F6EECF244321}">
                <p14:modId xmlns:p14="http://schemas.microsoft.com/office/powerpoint/2010/main" val="4079661756"/>
              </p:ext>
            </p:extLst>
          </p:nvPr>
        </p:nvGraphicFramePr>
        <p:xfrm>
          <a:off x="5638800" y="5025050"/>
          <a:ext cx="1664548" cy="691737"/>
        </p:xfrm>
        <a:graphic>
          <a:graphicData uri="http://schemas.openxmlformats.org/presentationml/2006/ole">
            <mc:AlternateContent xmlns:mc="http://schemas.openxmlformats.org/markup-compatibility/2006">
              <mc:Choice xmlns:v="urn:schemas-microsoft-com:vml" Requires="v">
                <p:oleObj spid="_x0000_s48181" name="Equation" r:id="rId13" imgW="1447559" imgH="601077" progId="Equation.DSMT4">
                  <p:embed/>
                </p:oleObj>
              </mc:Choice>
              <mc:Fallback>
                <p:oleObj name="Equation" r:id="rId13" imgW="1447559" imgH="601077" progId="Equation.DSMT4">
                  <p:embed/>
                  <p:pic>
                    <p:nvPicPr>
                      <p:cNvPr id="0" name=""/>
                      <p:cNvPicPr/>
                      <p:nvPr/>
                    </p:nvPicPr>
                    <p:blipFill>
                      <a:blip r:embed="rId14"/>
                      <a:stretch>
                        <a:fillRect/>
                      </a:stretch>
                    </p:blipFill>
                    <p:spPr>
                      <a:xfrm>
                        <a:off x="5638800" y="5025050"/>
                        <a:ext cx="1664548" cy="691737"/>
                      </a:xfrm>
                      <a:prstGeom prst="rect">
                        <a:avLst/>
                      </a:prstGeom>
                    </p:spPr>
                  </p:pic>
                </p:oleObj>
              </mc:Fallback>
            </mc:AlternateContent>
          </a:graphicData>
        </a:graphic>
      </p:graphicFrame>
      <p:graphicFrame>
        <p:nvGraphicFramePr>
          <p:cNvPr id="31" name="Объект 30"/>
          <p:cNvGraphicFramePr>
            <a:graphicFrameLocks noChangeAspect="1"/>
          </p:cNvGraphicFramePr>
          <p:nvPr>
            <p:extLst>
              <p:ext uri="{D42A27DB-BD31-4B8C-83A1-F6EECF244321}">
                <p14:modId xmlns:p14="http://schemas.microsoft.com/office/powerpoint/2010/main" val="2115856268"/>
              </p:ext>
            </p:extLst>
          </p:nvPr>
        </p:nvGraphicFramePr>
        <p:xfrm>
          <a:off x="5638800" y="5724977"/>
          <a:ext cx="2128384" cy="617628"/>
        </p:xfrm>
        <a:graphic>
          <a:graphicData uri="http://schemas.openxmlformats.org/presentationml/2006/ole">
            <mc:AlternateContent xmlns:mc="http://schemas.openxmlformats.org/markup-compatibility/2006">
              <mc:Choice xmlns:v="urn:schemas-microsoft-com:vml" Requires="v">
                <p:oleObj spid="_x0000_s48182" name="Equation" r:id="rId15" imgW="1875852" imgH="543746" progId="Equation.DSMT4">
                  <p:embed/>
                </p:oleObj>
              </mc:Choice>
              <mc:Fallback>
                <p:oleObj name="Equation" r:id="rId15" imgW="1875852" imgH="543746" progId="Equation.DSMT4">
                  <p:embed/>
                  <p:pic>
                    <p:nvPicPr>
                      <p:cNvPr id="0" name=""/>
                      <p:cNvPicPr/>
                      <p:nvPr/>
                    </p:nvPicPr>
                    <p:blipFill>
                      <a:blip r:embed="rId16"/>
                      <a:stretch>
                        <a:fillRect/>
                      </a:stretch>
                    </p:blipFill>
                    <p:spPr>
                      <a:xfrm>
                        <a:off x="5638800" y="5724977"/>
                        <a:ext cx="2128384" cy="617628"/>
                      </a:xfrm>
                      <a:prstGeom prst="rect">
                        <a:avLst/>
                      </a:prstGeom>
                    </p:spPr>
                  </p:pic>
                </p:oleObj>
              </mc:Fallback>
            </mc:AlternateContent>
          </a:graphicData>
        </a:graphic>
      </p:graphicFrame>
    </p:spTree>
    <p:extLst>
      <p:ext uri="{BB962C8B-B14F-4D97-AF65-F5344CB8AC3E}">
        <p14:creationId xmlns:p14="http://schemas.microsoft.com/office/powerpoint/2010/main" val="39315394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pPr>
              <a:defRPr/>
            </a:pPr>
            <a:fld id="{C796EBF7-C9DE-4B99-A442-697CE066F6D5}" type="slidenum">
              <a:rPr lang="ru-RU" smtClean="0"/>
              <a:pPr>
                <a:defRPr/>
              </a:pPr>
              <a:t>2</a:t>
            </a:fld>
            <a:endParaRPr lang="ru-RU"/>
          </a:p>
        </p:txBody>
      </p:sp>
      <p:sp>
        <p:nvSpPr>
          <p:cNvPr id="7" name="Прямоугольник 6"/>
          <p:cNvSpPr/>
          <p:nvPr/>
        </p:nvSpPr>
        <p:spPr>
          <a:xfrm>
            <a:off x="5070566" y="0"/>
            <a:ext cx="1965960" cy="461665"/>
          </a:xfrm>
          <a:prstGeom prst="rect">
            <a:avLst/>
          </a:prstGeom>
        </p:spPr>
        <p:txBody>
          <a:bodyPr wrap="square">
            <a:spAutoFit/>
          </a:bodyPr>
          <a:lstStyle/>
          <a:p>
            <a:pPr algn="ctr"/>
            <a:r>
              <a:rPr lang="kk-KZ" sz="2400" b="1" dirty="0" smtClean="0">
                <a:solidFill>
                  <a:srgbClr val="FF0000"/>
                </a:solidFill>
              </a:rPr>
              <a:t>Мазмұны</a:t>
            </a:r>
            <a:endParaRPr lang="ru-RU" sz="2400" dirty="0">
              <a:solidFill>
                <a:srgbClr val="FF0000"/>
              </a:solidFill>
            </a:endParaRPr>
          </a:p>
        </p:txBody>
      </p:sp>
      <p:graphicFrame>
        <p:nvGraphicFramePr>
          <p:cNvPr id="5" name="Таблица 4"/>
          <p:cNvGraphicFramePr>
            <a:graphicFrameLocks noGrp="1"/>
          </p:cNvGraphicFramePr>
          <p:nvPr>
            <p:extLst>
              <p:ext uri="{D42A27DB-BD31-4B8C-83A1-F6EECF244321}">
                <p14:modId xmlns:p14="http://schemas.microsoft.com/office/powerpoint/2010/main" val="3165518494"/>
              </p:ext>
            </p:extLst>
          </p:nvPr>
        </p:nvGraphicFramePr>
        <p:xfrm>
          <a:off x="2665178" y="461664"/>
          <a:ext cx="6191439" cy="6229096"/>
        </p:xfrm>
        <a:graphic>
          <a:graphicData uri="http://schemas.openxmlformats.org/drawingml/2006/table">
            <a:tbl>
              <a:tblPr>
                <a:tableStyleId>{5C22544A-7EE6-4342-B048-85BDC9FD1C3A}</a:tableStyleId>
              </a:tblPr>
              <a:tblGrid>
                <a:gridCol w="388519"/>
                <a:gridCol w="5500186"/>
                <a:gridCol w="302734"/>
              </a:tblGrid>
              <a:tr h="316234">
                <a:tc>
                  <a:txBody>
                    <a:bodyPr/>
                    <a:lstStyle/>
                    <a:p>
                      <a:pPr algn="just">
                        <a:lnSpc>
                          <a:spcPct val="150000"/>
                        </a:lnSpc>
                        <a:spcAft>
                          <a:spcPts val="0"/>
                        </a:spcAft>
                      </a:pPr>
                      <a:r>
                        <a:rPr lang="be-BY"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PMingLiU"/>
                        <a:cs typeface="Times New Roman" panose="02020603050405020304" pitchFamily="18" charset="0"/>
                      </a:endParaRPr>
                    </a:p>
                  </a:txBody>
                  <a:tcPr marL="31607" marR="31607" marT="0" marB="0"/>
                </a:tc>
                <a:tc>
                  <a:txBody>
                    <a:bodyPr/>
                    <a:lstStyle/>
                    <a:p>
                      <a:pPr>
                        <a:lnSpc>
                          <a:spcPct val="150000"/>
                        </a:lnSpc>
                        <a:spcAft>
                          <a:spcPts val="0"/>
                        </a:spcAft>
                      </a:pPr>
                      <a:r>
                        <a:rPr lang="be-BY" sz="1400">
                          <a:effectLst/>
                          <a:latin typeface="Times New Roman" panose="02020603050405020304" pitchFamily="18" charset="0"/>
                          <a:cs typeface="Times New Roman" panose="02020603050405020304" pitchFamily="18" charset="0"/>
                        </a:rPr>
                        <a:t>КІРІСПЕ</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50000"/>
                        </a:lnSpc>
                        <a:spcAft>
                          <a:spcPts val="0"/>
                        </a:spcAft>
                      </a:pPr>
                      <a:r>
                        <a:rPr lang="be-BY" sz="1400">
                          <a:effectLst/>
                          <a:latin typeface="Times New Roman" panose="02020603050405020304" pitchFamily="18" charset="0"/>
                          <a:cs typeface="Times New Roman" panose="02020603050405020304" pitchFamily="18" charset="0"/>
                        </a:rPr>
                        <a:t>6</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316234">
                <a:tc>
                  <a:txBody>
                    <a:bodyPr/>
                    <a:lstStyle/>
                    <a:p>
                      <a:pPr algn="ctr">
                        <a:lnSpc>
                          <a:spcPct val="150000"/>
                        </a:lnSpc>
                        <a:spcAft>
                          <a:spcPts val="0"/>
                        </a:spcAft>
                      </a:pPr>
                      <a:r>
                        <a:rPr lang="be-BY" sz="1400">
                          <a:effectLst/>
                          <a:latin typeface="Times New Roman" panose="02020603050405020304" pitchFamily="18" charset="0"/>
                          <a:cs typeface="Times New Roman" panose="02020603050405020304" pitchFamily="18" charset="0"/>
                        </a:rPr>
                        <a:t>1</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nSpc>
                          <a:spcPct val="150000"/>
                        </a:lnSpc>
                        <a:spcAft>
                          <a:spcPts val="0"/>
                        </a:spcAft>
                      </a:pPr>
                      <a:r>
                        <a:rPr lang="kk-KZ" sz="1400">
                          <a:effectLst/>
                          <a:latin typeface="Times New Roman" panose="02020603050405020304" pitchFamily="18" charset="0"/>
                          <a:cs typeface="Times New Roman" panose="02020603050405020304" pitchFamily="18" charset="0"/>
                        </a:rPr>
                        <a:t>ҚАТАРЛАР ТУРАЛЫ ТАРИХИ МӘЛІМЕТТЕР</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50000"/>
                        </a:lnSpc>
                        <a:spcAft>
                          <a:spcPts val="0"/>
                        </a:spcAft>
                      </a:pPr>
                      <a:r>
                        <a:rPr lang="be-BY" sz="1400">
                          <a:effectLst/>
                          <a:latin typeface="Times New Roman" panose="02020603050405020304" pitchFamily="18" charset="0"/>
                          <a:cs typeface="Times New Roman" panose="02020603050405020304" pitchFamily="18" charset="0"/>
                        </a:rPr>
                        <a:t>8</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316234">
                <a:tc>
                  <a:txBody>
                    <a:bodyPr/>
                    <a:lstStyle/>
                    <a:p>
                      <a:pPr algn="ctr">
                        <a:lnSpc>
                          <a:spcPct val="150000"/>
                        </a:lnSpc>
                        <a:spcAft>
                          <a:spcPts val="0"/>
                        </a:spcAft>
                      </a:pPr>
                      <a:r>
                        <a:rPr lang="kk-KZ" sz="1400">
                          <a:effectLst/>
                          <a:latin typeface="Times New Roman" panose="02020603050405020304" pitchFamily="18" charset="0"/>
                          <a:cs typeface="Times New Roman" panose="02020603050405020304" pitchFamily="18" charset="0"/>
                        </a:rPr>
                        <a:t>1.1</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Қатарлар теориясының даму тарихы жайлы деректер</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50000"/>
                        </a:lnSpc>
                        <a:spcAft>
                          <a:spcPts val="0"/>
                        </a:spcAft>
                      </a:pPr>
                      <a:r>
                        <a:rPr lang="be-BY" sz="1400">
                          <a:effectLst/>
                          <a:latin typeface="Times New Roman" panose="02020603050405020304" pitchFamily="18" charset="0"/>
                          <a:cs typeface="Times New Roman" panose="02020603050405020304" pitchFamily="18" charset="0"/>
                        </a:rPr>
                        <a:t>8</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242446">
                <a:tc>
                  <a:txBody>
                    <a:bodyPr/>
                    <a:lstStyle/>
                    <a:p>
                      <a:pPr algn="ctr">
                        <a:lnSpc>
                          <a:spcPct val="115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1.2</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nSpc>
                          <a:spcPct val="115000"/>
                        </a:lnSpc>
                        <a:spcAft>
                          <a:spcPts val="0"/>
                        </a:spcAft>
                        <a:tabLst>
                          <a:tab pos="630555" algn="l"/>
                        </a:tabLst>
                      </a:pPr>
                      <a:r>
                        <a:rPr lang="be-BY" sz="1400">
                          <a:effectLst/>
                          <a:latin typeface="Times New Roman" panose="02020603050405020304" pitchFamily="18" charset="0"/>
                          <a:cs typeface="Times New Roman" panose="02020603050405020304" pitchFamily="18" charset="0"/>
                        </a:rPr>
                        <a:t>Функциялық қатар ұғымы. Бірқалыпты жинақталуының белгісі</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15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20</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684170">
                <a:tc>
                  <a:txBody>
                    <a:bodyPr/>
                    <a:lstStyle/>
                    <a:p>
                      <a:pPr marL="36830" algn="ctr">
                        <a:lnSpc>
                          <a:spcPct val="150000"/>
                        </a:lnSpc>
                        <a:spcAft>
                          <a:spcPts val="0"/>
                        </a:spcAft>
                        <a:tabLst>
                          <a:tab pos="630555" algn="l"/>
                        </a:tabLst>
                      </a:pPr>
                      <a:r>
                        <a:rPr lang="be-BY" sz="1400">
                          <a:effectLst/>
                          <a:latin typeface="Times New Roman" panose="02020603050405020304" pitchFamily="18" charset="0"/>
                          <a:cs typeface="Times New Roman" panose="02020603050405020304" pitchFamily="18" charset="0"/>
                        </a:rPr>
                        <a:t>1.3</a:t>
                      </a:r>
                      <a:endParaRPr lang="ru-RU" sz="1400">
                        <a:effectLst/>
                        <a:latin typeface="Times New Roman" panose="02020603050405020304" pitchFamily="18" charset="0"/>
                        <a:cs typeface="Times New Roman" panose="02020603050405020304" pitchFamily="18" charset="0"/>
                      </a:endParaRPr>
                    </a:p>
                    <a:p>
                      <a:pPr algn="ct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 </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nSpc>
                          <a:spcPct val="150000"/>
                        </a:lnSpc>
                        <a:spcAft>
                          <a:spcPts val="0"/>
                        </a:spcAft>
                        <a:tabLst>
                          <a:tab pos="630555" algn="l"/>
                        </a:tabLst>
                      </a:pPr>
                      <a:r>
                        <a:rPr lang="kk-KZ" sz="1400" dirty="0">
                          <a:effectLst/>
                          <a:latin typeface="Times New Roman" panose="02020603050405020304" pitchFamily="18" charset="0"/>
                          <a:cs typeface="Times New Roman" panose="02020603050405020304" pitchFamily="18" charset="0"/>
                        </a:rPr>
                        <a:t>Функциялық қатардың қосындысының үзіліссіздігі. Функциялық </a:t>
                      </a:r>
                      <a:endParaRPr lang="ru-RU" sz="1400" dirty="0">
                        <a:effectLst/>
                        <a:latin typeface="Times New Roman" panose="02020603050405020304" pitchFamily="18" charset="0"/>
                        <a:cs typeface="Times New Roman" panose="02020603050405020304" pitchFamily="18" charset="0"/>
                      </a:endParaRPr>
                    </a:p>
                    <a:p>
                      <a:pPr>
                        <a:lnSpc>
                          <a:spcPct val="150000"/>
                        </a:lnSpc>
                        <a:spcAft>
                          <a:spcPts val="0"/>
                        </a:spcAft>
                        <a:tabLst>
                          <a:tab pos="630555" algn="l"/>
                        </a:tabLst>
                      </a:pPr>
                      <a:r>
                        <a:rPr lang="kk-KZ" sz="1400" dirty="0">
                          <a:effectLst/>
                          <a:latin typeface="Times New Roman" panose="02020603050405020304" pitchFamily="18" charset="0"/>
                          <a:cs typeface="Times New Roman" panose="02020603050405020304" pitchFamily="18" charset="0"/>
                        </a:rPr>
                        <a:t>қатарларды интегралдау</a:t>
                      </a:r>
                      <a:endParaRPr lang="ru-RU" sz="1400" dirty="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15000"/>
                        </a:lnSpc>
                        <a:spcAft>
                          <a:spcPts val="1000"/>
                        </a:spcAft>
                      </a:pPr>
                      <a:r>
                        <a:rPr lang="kk-KZ" sz="1400">
                          <a:effectLst/>
                          <a:latin typeface="Times New Roman" panose="02020603050405020304" pitchFamily="18" charset="0"/>
                          <a:cs typeface="Times New Roman" panose="02020603050405020304" pitchFamily="18" charset="0"/>
                        </a:rPr>
                        <a:t>26</a:t>
                      </a:r>
                      <a:endParaRPr lang="ru-RU" sz="1400">
                        <a:effectLst/>
                        <a:latin typeface="Times New Roman" panose="02020603050405020304" pitchFamily="18" charset="0"/>
                        <a:cs typeface="Times New Roman" panose="02020603050405020304" pitchFamily="18" charset="0"/>
                      </a:endParaRPr>
                    </a:p>
                    <a:p>
                      <a:pPr algn="ct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 </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316234">
                <a:tc>
                  <a:txBody>
                    <a:bodyPr/>
                    <a:lstStyle/>
                    <a:p>
                      <a:pPr algn="ct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2</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ДӘРЕЖЕЛІК ҚАТАРЛАР ТУРАЛЫ НЕГІЗГІ МАҒЛҰМАТТАР</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50000"/>
                        </a:lnSpc>
                        <a:spcAft>
                          <a:spcPts val="0"/>
                        </a:spcAft>
                        <a:tabLst>
                          <a:tab pos="630555" algn="l"/>
                        </a:tabLst>
                      </a:pPr>
                      <a:r>
                        <a:rPr lang="be-BY" sz="1400">
                          <a:effectLst/>
                          <a:latin typeface="Times New Roman" panose="02020603050405020304" pitchFamily="18" charset="0"/>
                          <a:cs typeface="Times New Roman" panose="02020603050405020304" pitchFamily="18" charset="0"/>
                        </a:rPr>
                        <a:t>30</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632468">
                <a:tc>
                  <a:txBody>
                    <a:bodyPr/>
                    <a:lstStyle/>
                    <a:p>
                      <a:pPr marL="36830" algn="ctr">
                        <a:lnSpc>
                          <a:spcPct val="150000"/>
                        </a:lnSpc>
                        <a:spcAft>
                          <a:spcPts val="0"/>
                        </a:spcAft>
                      </a:pPr>
                      <a:r>
                        <a:rPr lang="kk-KZ" sz="1400">
                          <a:effectLst/>
                          <a:latin typeface="Times New Roman" panose="02020603050405020304" pitchFamily="18" charset="0"/>
                          <a:cs typeface="Times New Roman" panose="02020603050405020304" pitchFamily="18" charset="0"/>
                        </a:rPr>
                        <a:t>2.1</a:t>
                      </a:r>
                      <a:endParaRPr lang="ru-RU" sz="1400">
                        <a:effectLst/>
                        <a:latin typeface="Times New Roman" panose="02020603050405020304" pitchFamily="18" charset="0"/>
                        <a:cs typeface="Times New Roman" panose="02020603050405020304" pitchFamily="18" charset="0"/>
                      </a:endParaRPr>
                    </a:p>
                    <a:p>
                      <a:pPr algn="ctr">
                        <a:lnSpc>
                          <a:spcPct val="150000"/>
                        </a:lnSpc>
                        <a:spcAft>
                          <a:spcPts val="0"/>
                        </a:spcAft>
                      </a:pPr>
                      <a:r>
                        <a:rPr lang="kk-KZ" sz="1400">
                          <a:effectLst/>
                          <a:latin typeface="Times New Roman" panose="02020603050405020304" pitchFamily="18" charset="0"/>
                          <a:cs typeface="Times New Roman" panose="02020603050405020304" pitchFamily="18" charset="0"/>
                        </a:rPr>
                        <a:t> </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nSpc>
                          <a:spcPct val="150000"/>
                        </a:lnSpc>
                        <a:spcAft>
                          <a:spcPts val="0"/>
                        </a:spcAft>
                      </a:pPr>
                      <a:r>
                        <a:rPr lang="kk-KZ" sz="1400">
                          <a:effectLst/>
                          <a:latin typeface="Times New Roman" panose="02020603050405020304" pitchFamily="18" charset="0"/>
                          <a:cs typeface="Times New Roman" panose="02020603050405020304" pitchFamily="18" charset="0"/>
                        </a:rPr>
                        <a:t>Дәрежелік қатар ұғымы. Дәрежелік қатардың жинақталу аралығы мен </a:t>
                      </a:r>
                      <a:endParaRPr lang="ru-RU" sz="1400">
                        <a:effectLst/>
                        <a:latin typeface="Times New Roman" panose="02020603050405020304" pitchFamily="18" charset="0"/>
                        <a:cs typeface="Times New Roman" panose="02020603050405020304" pitchFamily="18" charset="0"/>
                      </a:endParaRPr>
                    </a:p>
                    <a:p>
                      <a:pPr>
                        <a:lnSpc>
                          <a:spcPct val="150000"/>
                        </a:lnSpc>
                        <a:spcAft>
                          <a:spcPts val="0"/>
                        </a:spcAft>
                      </a:pPr>
                      <a:r>
                        <a:rPr lang="kk-KZ" sz="1400">
                          <a:effectLst/>
                          <a:latin typeface="Times New Roman" panose="02020603050405020304" pitchFamily="18" charset="0"/>
                          <a:cs typeface="Times New Roman" panose="02020603050405020304" pitchFamily="18" charset="0"/>
                        </a:rPr>
                        <a:t>жинақталу радиусы</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50000"/>
                        </a:lnSpc>
                        <a:spcAft>
                          <a:spcPts val="0"/>
                        </a:spcAft>
                      </a:pPr>
                      <a:r>
                        <a:rPr lang="kk-KZ" sz="1400">
                          <a:effectLst/>
                          <a:latin typeface="Times New Roman" panose="02020603050405020304" pitchFamily="18" charset="0"/>
                          <a:cs typeface="Times New Roman" panose="02020603050405020304" pitchFamily="18" charset="0"/>
                        </a:rPr>
                        <a:t>30</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316234">
                <a:tc>
                  <a:txBody>
                    <a:bodyPr/>
                    <a:lstStyle/>
                    <a:p>
                      <a:pPr algn="ct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2.2</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Дәрежелік қатардың қосындысының үзіліссіздігі</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32</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316234">
                <a:tc>
                  <a:txBody>
                    <a:bodyPr/>
                    <a:lstStyle/>
                    <a:p>
                      <a:pPr algn="ct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2.3</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Дәрежелік қатарларды мүшелеп интегралдау</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33</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316234">
                <a:tc>
                  <a:txBody>
                    <a:bodyPr/>
                    <a:lstStyle/>
                    <a:p>
                      <a:pPr algn="ct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2.4</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Элементар функцияларды дәрежелік қатарға жіктеу</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35</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316234">
                <a:tc>
                  <a:txBody>
                    <a:bodyPr/>
                    <a:lstStyle/>
                    <a:p>
                      <a:pPr algn="ct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2.5</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Мүшелері комплекс шамалар болатын қатарлар. Эйлер формулалары</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50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37</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632468">
                <a:tc>
                  <a:txBody>
                    <a:bodyPr/>
                    <a:lstStyle/>
                    <a:p>
                      <a:pPr marL="457200" algn="ctr">
                        <a:lnSpc>
                          <a:spcPct val="150000"/>
                        </a:lnSpc>
                        <a:spcAft>
                          <a:spcPts val="0"/>
                        </a:spcAft>
                      </a:pPr>
                      <a:r>
                        <a:rPr lang="kk-KZ" sz="1400">
                          <a:effectLst/>
                          <a:latin typeface="Times New Roman" panose="02020603050405020304" pitchFamily="18" charset="0"/>
                          <a:cs typeface="Times New Roman" panose="02020603050405020304" pitchFamily="18" charset="0"/>
                        </a:rPr>
                        <a:t>3</a:t>
                      </a:r>
                      <a:endParaRPr lang="ru-RU" sz="1400">
                        <a:effectLst/>
                        <a:latin typeface="Times New Roman" panose="02020603050405020304" pitchFamily="18" charset="0"/>
                        <a:ea typeface="Calibri"/>
                        <a:cs typeface="Times New Roman" panose="02020603050405020304" pitchFamily="18" charset="0"/>
                      </a:endParaRPr>
                    </a:p>
                  </a:txBody>
                  <a:tcPr marL="31607" marR="31607" marT="0" marB="0" anchor="ctr"/>
                </a:tc>
                <a:tc>
                  <a:txBody>
                    <a:bodyPr/>
                    <a:lstStyle/>
                    <a:p>
                      <a:pPr marL="457200">
                        <a:lnSpc>
                          <a:spcPct val="150000"/>
                        </a:lnSpc>
                        <a:spcAft>
                          <a:spcPts val="0"/>
                        </a:spcAft>
                      </a:pPr>
                      <a:r>
                        <a:rPr lang="kk-KZ" sz="1400">
                          <a:effectLst/>
                          <a:latin typeface="Times New Roman" panose="02020603050405020304" pitchFamily="18" charset="0"/>
                          <a:cs typeface="Times New Roman" panose="02020603050405020304" pitchFamily="18" charset="0"/>
                        </a:rPr>
                        <a:t>ДӘРЕЖЕЛІК ҚАТАРДЫҢ КЕЙБІР ҚОЛДАНЫСТАРЫ</a:t>
                      </a:r>
                      <a:endParaRPr lang="ru-RU" sz="1400">
                        <a:effectLst/>
                        <a:latin typeface="Times New Roman" panose="02020603050405020304" pitchFamily="18" charset="0"/>
                        <a:ea typeface="Calibri"/>
                        <a:cs typeface="Times New Roman" panose="02020603050405020304" pitchFamily="18" charset="0"/>
                      </a:endParaRPr>
                    </a:p>
                  </a:txBody>
                  <a:tcPr marL="31607" marR="31607" marT="0" marB="0" anchor="ctr"/>
                </a:tc>
                <a:tc>
                  <a:txBody>
                    <a:bodyPr/>
                    <a:lstStyle/>
                    <a:p>
                      <a:pPr marL="457200" algn="ctr">
                        <a:lnSpc>
                          <a:spcPct val="150000"/>
                        </a:lnSpc>
                        <a:spcAft>
                          <a:spcPts val="0"/>
                        </a:spcAft>
                      </a:pPr>
                      <a:r>
                        <a:rPr lang="kk-KZ" sz="1400">
                          <a:effectLst/>
                          <a:latin typeface="Times New Roman" panose="02020603050405020304" pitchFamily="18" charset="0"/>
                          <a:cs typeface="Times New Roman" panose="02020603050405020304" pitchFamily="18" charset="0"/>
                        </a:rPr>
                        <a:t>40</a:t>
                      </a:r>
                      <a:endParaRPr lang="ru-RU" sz="1400">
                        <a:effectLst/>
                        <a:latin typeface="Times New Roman" panose="02020603050405020304" pitchFamily="18" charset="0"/>
                        <a:ea typeface="Calibri"/>
                        <a:cs typeface="Times New Roman" panose="02020603050405020304" pitchFamily="18" charset="0"/>
                      </a:endParaRPr>
                    </a:p>
                  </a:txBody>
                  <a:tcPr marL="31607" marR="31607" marT="0" marB="0" anchor="ctr"/>
                </a:tc>
              </a:tr>
              <a:tr h="242446">
                <a:tc>
                  <a:txBody>
                    <a:bodyPr/>
                    <a:lstStyle/>
                    <a:p>
                      <a:pPr algn="ctr">
                        <a:lnSpc>
                          <a:spcPct val="115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3.1</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nSpc>
                          <a:spcPct val="115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Жуықтап есептеулердегі дәрежелік қатарлар</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15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40</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242446">
                <a:tc>
                  <a:txBody>
                    <a:bodyPr/>
                    <a:lstStyle/>
                    <a:p>
                      <a:pPr algn="ctr">
                        <a:lnSpc>
                          <a:spcPct val="115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3.2</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nSpc>
                          <a:spcPct val="115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Дәрежелік қатарлар  көмегімен  интегралды есептеу</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15000"/>
                        </a:lnSpc>
                        <a:spcAft>
                          <a:spcPts val="0"/>
                        </a:spcAft>
                        <a:tabLst>
                          <a:tab pos="630555" algn="l"/>
                        </a:tabLst>
                      </a:pPr>
                      <a:r>
                        <a:rPr lang="kk-KZ" sz="1400">
                          <a:effectLst/>
                          <a:latin typeface="Times New Roman" panose="02020603050405020304" pitchFamily="18" charset="0"/>
                          <a:cs typeface="Times New Roman" panose="02020603050405020304" pitchFamily="18" charset="0"/>
                        </a:rPr>
                        <a:t>47</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316234">
                <a:tc>
                  <a:txBody>
                    <a:bodyPr/>
                    <a:lstStyle/>
                    <a:p>
                      <a:pPr algn="ctr">
                        <a:lnSpc>
                          <a:spcPct val="150000"/>
                        </a:lnSpc>
                        <a:spcAft>
                          <a:spcPts val="0"/>
                        </a:spcAft>
                      </a:pPr>
                      <a:r>
                        <a:rPr lang="kk-KZ" sz="1400">
                          <a:effectLst/>
                          <a:latin typeface="Times New Roman" panose="02020603050405020304" pitchFamily="18" charset="0"/>
                          <a:cs typeface="Times New Roman" panose="02020603050405020304" pitchFamily="18" charset="0"/>
                        </a:rPr>
                        <a:t>3.3</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nSpc>
                          <a:spcPct val="150000"/>
                        </a:lnSpc>
                        <a:spcAft>
                          <a:spcPts val="0"/>
                        </a:spcAft>
                      </a:pPr>
                      <a:r>
                        <a:rPr lang="kk-KZ" sz="1400">
                          <a:effectLst/>
                          <a:latin typeface="Times New Roman" panose="02020603050405020304" pitchFamily="18" charset="0"/>
                          <a:cs typeface="Times New Roman" panose="02020603050405020304" pitchFamily="18" charset="0"/>
                        </a:rPr>
                        <a:t>Дәрежелік қатарлар  көмегімен  шектерді есептеу</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50000"/>
                        </a:lnSpc>
                        <a:spcAft>
                          <a:spcPts val="0"/>
                        </a:spcAft>
                      </a:pPr>
                      <a:r>
                        <a:rPr lang="kk-KZ" sz="1400">
                          <a:effectLst/>
                          <a:latin typeface="Times New Roman" panose="02020603050405020304" pitchFamily="18" charset="0"/>
                          <a:cs typeface="Times New Roman" panose="02020603050405020304" pitchFamily="18" charset="0"/>
                        </a:rPr>
                        <a:t>49</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316234">
                <a:tc>
                  <a:txBody>
                    <a:bodyPr/>
                    <a:lstStyle/>
                    <a:p>
                      <a:pPr algn="just">
                        <a:lnSpc>
                          <a:spcPct val="150000"/>
                        </a:lnSpc>
                        <a:spcAft>
                          <a:spcPts val="0"/>
                        </a:spcAft>
                      </a:pPr>
                      <a:r>
                        <a:rPr lang="kk-KZ" sz="1400">
                          <a:effectLst/>
                          <a:latin typeface="Times New Roman" panose="02020603050405020304" pitchFamily="18" charset="0"/>
                          <a:cs typeface="Times New Roman" panose="02020603050405020304" pitchFamily="18" charset="0"/>
                        </a:rPr>
                        <a:t> </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tc>
                <a:tc>
                  <a:txBody>
                    <a:bodyPr/>
                    <a:lstStyle/>
                    <a:p>
                      <a:pPr>
                        <a:lnSpc>
                          <a:spcPct val="150000"/>
                        </a:lnSpc>
                        <a:spcAft>
                          <a:spcPts val="0"/>
                        </a:spcAft>
                      </a:pPr>
                      <a:r>
                        <a:rPr lang="kk-KZ" sz="1400">
                          <a:effectLst/>
                          <a:latin typeface="Times New Roman" panose="02020603050405020304" pitchFamily="18" charset="0"/>
                          <a:cs typeface="Times New Roman" panose="02020603050405020304" pitchFamily="18" charset="0"/>
                        </a:rPr>
                        <a:t>ҚОРЫТЫНДЫ</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c>
                  <a:txBody>
                    <a:bodyPr/>
                    <a:lstStyle/>
                    <a:p>
                      <a:pPr algn="ctr">
                        <a:lnSpc>
                          <a:spcPct val="150000"/>
                        </a:lnSpc>
                        <a:spcAft>
                          <a:spcPts val="0"/>
                        </a:spcAft>
                      </a:pPr>
                      <a:r>
                        <a:rPr lang="kk-KZ" sz="1400">
                          <a:effectLst/>
                          <a:latin typeface="Times New Roman" panose="02020603050405020304" pitchFamily="18" charset="0"/>
                          <a:cs typeface="Times New Roman" panose="02020603050405020304" pitchFamily="18" charset="0"/>
                        </a:rPr>
                        <a:t>56</a:t>
                      </a:r>
                      <a:endParaRPr lang="ru-RU" sz="1400">
                        <a:effectLst/>
                        <a:latin typeface="Times New Roman" panose="02020603050405020304" pitchFamily="18" charset="0"/>
                        <a:ea typeface="PMingLiU"/>
                        <a:cs typeface="Times New Roman" panose="02020603050405020304" pitchFamily="18" charset="0"/>
                      </a:endParaRPr>
                    </a:p>
                  </a:txBody>
                  <a:tcPr marL="31607" marR="31607" marT="0" marB="0" anchor="ctr"/>
                </a:tc>
              </a:tr>
              <a:tr h="316234">
                <a:tc>
                  <a:txBody>
                    <a:bodyPr/>
                    <a:lstStyle/>
                    <a:p>
                      <a:pPr algn="just">
                        <a:lnSpc>
                          <a:spcPct val="150000"/>
                        </a:lnSpc>
                        <a:spcAft>
                          <a:spcPts val="0"/>
                        </a:spcAft>
                      </a:pPr>
                      <a:r>
                        <a:rPr lang="kk-KZ" sz="1400">
                          <a:effectLst/>
                          <a:latin typeface="Times New Roman" panose="02020603050405020304" pitchFamily="18" charset="0"/>
                          <a:cs typeface="Times New Roman" panose="02020603050405020304" pitchFamily="18" charset="0"/>
                        </a:rPr>
                        <a:t> </a:t>
                      </a:r>
                      <a:endParaRPr lang="ru-RU" sz="1400">
                        <a:effectLst/>
                        <a:latin typeface="Times New Roman" panose="02020603050405020304" pitchFamily="18" charset="0"/>
                        <a:cs typeface="Times New Roman" panose="02020603050405020304" pitchFamily="18" charset="0"/>
                      </a:endParaRPr>
                    </a:p>
                  </a:txBody>
                  <a:tcPr marL="31607" marR="31607" marT="0" marB="0"/>
                </a:tc>
                <a:tc>
                  <a:txBody>
                    <a:bodyPr/>
                    <a:lstStyle/>
                    <a:p>
                      <a:pPr>
                        <a:lnSpc>
                          <a:spcPct val="150000"/>
                        </a:lnSpc>
                        <a:spcAft>
                          <a:spcPts val="0"/>
                        </a:spcAft>
                      </a:pPr>
                      <a:r>
                        <a:rPr lang="kk-KZ" sz="1400" dirty="0">
                          <a:effectLst/>
                          <a:latin typeface="Times New Roman" panose="02020603050405020304" pitchFamily="18" charset="0"/>
                          <a:cs typeface="Times New Roman" panose="02020603050405020304" pitchFamily="18" charset="0"/>
                        </a:rPr>
                        <a:t>ПАЙДАЛАНҒАН ӘДЕБИЕТТЕР ТІЗІМІ</a:t>
                      </a:r>
                      <a:endParaRPr lang="ru-RU" sz="1400" dirty="0">
                        <a:effectLst/>
                        <a:latin typeface="Times New Roman" panose="02020603050405020304" pitchFamily="18" charset="0"/>
                        <a:cs typeface="Times New Roman" panose="02020603050405020304" pitchFamily="18" charset="0"/>
                      </a:endParaRPr>
                    </a:p>
                  </a:txBody>
                  <a:tcPr marL="31607" marR="31607" marT="0" marB="0" anchor="ctr"/>
                </a:tc>
                <a:tc>
                  <a:txBody>
                    <a:bodyPr/>
                    <a:lstStyle/>
                    <a:p>
                      <a:pPr algn="ctr">
                        <a:lnSpc>
                          <a:spcPct val="150000"/>
                        </a:lnSpc>
                        <a:spcAft>
                          <a:spcPts val="0"/>
                        </a:spcAft>
                      </a:pPr>
                      <a:r>
                        <a:rPr lang="kk-KZ" sz="1400" dirty="0">
                          <a:effectLst/>
                          <a:latin typeface="Times New Roman" panose="02020603050405020304" pitchFamily="18" charset="0"/>
                          <a:cs typeface="Times New Roman" panose="02020603050405020304" pitchFamily="18" charset="0"/>
                        </a:rPr>
                        <a:t>58</a:t>
                      </a:r>
                      <a:endParaRPr lang="ru-RU" sz="1400" dirty="0">
                        <a:effectLst/>
                        <a:latin typeface="Times New Roman" panose="02020603050405020304" pitchFamily="18" charset="0"/>
                        <a:cs typeface="Times New Roman" panose="02020603050405020304" pitchFamily="18" charset="0"/>
                      </a:endParaRPr>
                    </a:p>
                  </a:txBody>
                  <a:tcPr marL="31607" marR="31607" marT="0" marB="0" anchor="ct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20</a:t>
            </a:fld>
            <a:endParaRPr lang="ru-RU"/>
          </a:p>
        </p:txBody>
      </p:sp>
      <p:sp>
        <p:nvSpPr>
          <p:cNvPr id="15" name="Прямоугольник 14"/>
          <p:cNvSpPr/>
          <p:nvPr/>
        </p:nvSpPr>
        <p:spPr>
          <a:xfrm>
            <a:off x="188685" y="250708"/>
            <a:ext cx="11596914" cy="1323439"/>
          </a:xfrm>
          <a:prstGeom prst="rect">
            <a:avLst/>
          </a:prstGeom>
        </p:spPr>
        <p:txBody>
          <a:bodyPr wrap="square">
            <a:spAutoFit/>
          </a:bodyPr>
          <a:lstStyle/>
          <a:p>
            <a:pPr algn="just"/>
            <a:r>
              <a:rPr lang="kk-KZ" sz="2000" b="1" dirty="0" smtClean="0">
                <a:latin typeface="Times New Roman" panose="02020603050405020304" pitchFamily="18" charset="0"/>
                <a:cs typeface="Times New Roman" panose="02020603050405020304" pitchFamily="18" charset="0"/>
              </a:rPr>
              <a:t>3.2  Дәрежелік қатарлар  көмегімен  интегралды есептеу</a:t>
            </a:r>
            <a:endParaRPr lang="ru-RU" sz="2000" dirty="0" smtClean="0">
              <a:latin typeface="Times New Roman" panose="02020603050405020304" pitchFamily="18" charset="0"/>
              <a:cs typeface="Times New Roman" panose="02020603050405020304" pitchFamily="18" charset="0"/>
            </a:endParaRPr>
          </a:p>
          <a:p>
            <a:pPr algn="just"/>
            <a:r>
              <a:rPr lang="kk-KZ" sz="2000" dirty="0" smtClean="0">
                <a:latin typeface="Times New Roman" panose="02020603050405020304" pitchFamily="18" charset="0"/>
                <a:cs typeface="Times New Roman" panose="02020603050405020304" pitchFamily="18" charset="0"/>
              </a:rPr>
              <a:t>Анықталмаған интеграл және анықталған интегралдардың алғашқы функциядары элементар функциялар арқылы өрнектелмесе немесе алғашқы функцияларды табу күрделі болған жағдайда  шексіз қатарларды </a:t>
            </a:r>
            <a:endParaRPr lang="ru-RU" sz="2000" dirty="0">
              <a:latin typeface="Times New Roman" panose="02020603050405020304" pitchFamily="18" charset="0"/>
              <a:cs typeface="Times New Roman" panose="02020603050405020304" pitchFamily="18" charset="0"/>
            </a:endParaRPr>
          </a:p>
        </p:txBody>
      </p:sp>
      <p:sp>
        <p:nvSpPr>
          <p:cNvPr id="22" name="Rectangle 13"/>
          <p:cNvSpPr>
            <a:spLocks noChangeArrowheads="1"/>
          </p:cNvSpPr>
          <p:nvPr/>
        </p:nvSpPr>
        <p:spPr bwMode="auto">
          <a:xfrm>
            <a:off x="1669157" y="1168959"/>
            <a:ext cx="177625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қолданылады.</a:t>
            </a:r>
            <a:r>
              <a:rPr kumimoji="0" lang="kk-KZ" altLang="ru-RU"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endParaRPr kumimoji="0" lang="kk-KZ" alt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3" name="Объект 22"/>
          <p:cNvGraphicFramePr>
            <a:graphicFrameLocks noChangeAspect="1"/>
          </p:cNvGraphicFramePr>
          <p:nvPr>
            <p:extLst>
              <p:ext uri="{D42A27DB-BD31-4B8C-83A1-F6EECF244321}">
                <p14:modId xmlns:p14="http://schemas.microsoft.com/office/powerpoint/2010/main" val="2703098075"/>
              </p:ext>
            </p:extLst>
          </p:nvPr>
        </p:nvGraphicFramePr>
        <p:xfrm>
          <a:off x="3445412" y="1238749"/>
          <a:ext cx="653143" cy="335398"/>
        </p:xfrm>
        <a:graphic>
          <a:graphicData uri="http://schemas.openxmlformats.org/presentationml/2006/ole">
            <mc:AlternateContent xmlns:mc="http://schemas.openxmlformats.org/markup-compatibility/2006">
              <mc:Choice xmlns:v="urn:schemas-microsoft-com:vml" Requires="v">
                <p:oleObj spid="_x0000_s49188" name="Equation" r:id="rId3" imgW="355138" imgH="177569" progId="Equation.DSMT4">
                  <p:embed/>
                </p:oleObj>
              </mc:Choice>
              <mc:Fallback>
                <p:oleObj name="Equation" r:id="rId3" imgW="355138" imgH="177569"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45412" y="1238749"/>
                        <a:ext cx="653143" cy="335398"/>
                      </a:xfrm>
                      <a:prstGeom prst="rect">
                        <a:avLst/>
                      </a:prstGeom>
                      <a:noFill/>
                    </p:spPr>
                  </p:pic>
                </p:oleObj>
              </mc:Fallback>
            </mc:AlternateContent>
          </a:graphicData>
        </a:graphic>
      </p:graphicFrame>
      <p:sp>
        <p:nvSpPr>
          <p:cNvPr id="26" name="Rectangle 16"/>
          <p:cNvSpPr>
            <a:spLocks noChangeArrowheads="1"/>
          </p:cNvSpPr>
          <p:nvPr/>
        </p:nvSpPr>
        <p:spPr bwMode="auto">
          <a:xfrm>
            <a:off x="4180134" y="1162669"/>
            <a:ext cx="127150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дәлдікпен</a:t>
            </a:r>
            <a:endParaRPr kumimoji="0" lang="kk-KZ"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27" name="Объект 26"/>
          <p:cNvGraphicFramePr>
            <a:graphicFrameLocks noChangeAspect="1"/>
          </p:cNvGraphicFramePr>
          <p:nvPr>
            <p:extLst>
              <p:ext uri="{D42A27DB-BD31-4B8C-83A1-F6EECF244321}">
                <p14:modId xmlns:p14="http://schemas.microsoft.com/office/powerpoint/2010/main" val="672440538"/>
              </p:ext>
            </p:extLst>
          </p:nvPr>
        </p:nvGraphicFramePr>
        <p:xfrm>
          <a:off x="5524206" y="1117508"/>
          <a:ext cx="836317" cy="604929"/>
        </p:xfrm>
        <a:graphic>
          <a:graphicData uri="http://schemas.openxmlformats.org/presentationml/2006/ole">
            <mc:AlternateContent xmlns:mc="http://schemas.openxmlformats.org/markup-compatibility/2006">
              <mc:Choice xmlns:v="urn:schemas-microsoft-com:vml" Requires="v">
                <p:oleObj spid="_x0000_s49189" name="Equation" r:id="rId5" imgW="596900" imgH="469900" progId="Equation.DSMT4">
                  <p:embed/>
                </p:oleObj>
              </mc:Choice>
              <mc:Fallback>
                <p:oleObj name="Equation" r:id="rId5" imgW="596900" imgH="46990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4206" y="1117508"/>
                        <a:ext cx="836317" cy="604929"/>
                      </a:xfrm>
                      <a:prstGeom prst="rect">
                        <a:avLst/>
                      </a:prstGeom>
                      <a:noFill/>
                    </p:spPr>
                  </p:pic>
                </p:oleObj>
              </mc:Fallback>
            </mc:AlternateContent>
          </a:graphicData>
        </a:graphic>
      </p:graphicFrame>
      <p:sp>
        <p:nvSpPr>
          <p:cNvPr id="28" name="Rectangle 17"/>
          <p:cNvSpPr>
            <a:spLocks noChangeArrowheads="1"/>
          </p:cNvSpPr>
          <p:nvPr/>
        </p:nvSpPr>
        <p:spPr bwMode="auto">
          <a:xfrm>
            <a:off x="0" y="4667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smtClean="0">
                <a:ln>
                  <a:noFill/>
                </a:ln>
                <a:solidFill>
                  <a:schemeClr val="tx1"/>
                </a:solidFill>
                <a:effectLst/>
                <a:latin typeface="Arial" pitchFamily="34" charset="0"/>
                <a:cs typeface="Arial" pitchFamily="34" charset="0"/>
              </a:rPr>
              <a:t> </a:t>
            </a: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Прямоугольник 33"/>
          <p:cNvSpPr/>
          <p:nvPr/>
        </p:nvSpPr>
        <p:spPr>
          <a:xfrm>
            <a:off x="188685" y="1574147"/>
            <a:ext cx="7126514" cy="400110"/>
          </a:xfrm>
          <a:prstGeom prst="rect">
            <a:avLst/>
          </a:prstGeom>
        </p:spPr>
        <p:txBody>
          <a:bodyPr wrap="square">
            <a:spAutoFit/>
          </a:bodyPr>
          <a:lstStyle/>
          <a:p>
            <a:r>
              <a:rPr lang="kk-KZ" sz="2000" dirty="0">
                <a:latin typeface="Times New Roman" panose="02020603050405020304" pitchFamily="18" charset="0"/>
                <a:cs typeface="Times New Roman" panose="02020603050405020304" pitchFamily="18" charset="0"/>
              </a:rPr>
              <a:t>интегралы есептеу керек болсын. Егер интеграл астындағы</a:t>
            </a:r>
            <a:endParaRPr lang="ru-RU" sz="2000" dirty="0">
              <a:latin typeface="Times New Roman" panose="02020603050405020304" pitchFamily="18" charset="0"/>
              <a:cs typeface="Times New Roman" panose="02020603050405020304" pitchFamily="18" charset="0"/>
            </a:endParaRPr>
          </a:p>
        </p:txBody>
      </p:sp>
      <p:sp>
        <p:nvSpPr>
          <p:cNvPr id="36" name="Прямоугольник 35"/>
          <p:cNvSpPr/>
          <p:nvPr/>
        </p:nvSpPr>
        <p:spPr>
          <a:xfrm>
            <a:off x="312077" y="1984008"/>
            <a:ext cx="7736114" cy="400110"/>
          </a:xfrm>
          <a:prstGeom prst="rect">
            <a:avLst/>
          </a:prstGeom>
        </p:spPr>
        <p:txBody>
          <a:bodyPr wrap="square">
            <a:spAutoFit/>
          </a:bodyPr>
          <a:lstStyle/>
          <a:p>
            <a:pPr algn="just"/>
            <a:r>
              <a:rPr lang="kk-KZ" sz="2000" dirty="0" smtClean="0">
                <a:latin typeface="Times New Roman" panose="02020603050405020304" pitchFamily="18" charset="0"/>
                <a:cs typeface="Times New Roman" panose="02020603050405020304" pitchFamily="18" charset="0"/>
              </a:rPr>
              <a:t>қатарға </a:t>
            </a:r>
            <a:r>
              <a:rPr lang="kk-KZ" sz="2000" dirty="0">
                <a:latin typeface="Times New Roman" panose="02020603050405020304" pitchFamily="18" charset="0"/>
                <a:cs typeface="Times New Roman" panose="02020603050405020304" pitchFamily="18" charset="0"/>
              </a:rPr>
              <a:t>жіктеуге болатын болса және</a:t>
            </a:r>
            <a:endParaRPr lang="ru-RU" sz="2000" dirty="0">
              <a:latin typeface="Times New Roman" panose="02020603050405020304" pitchFamily="18" charset="0"/>
              <a:cs typeface="Times New Roman" panose="02020603050405020304" pitchFamily="18" charset="0"/>
            </a:endParaRPr>
          </a:p>
        </p:txBody>
      </p:sp>
      <p:sp>
        <p:nvSpPr>
          <p:cNvPr id="37" name="Прямоугольник 36"/>
          <p:cNvSpPr/>
          <p:nvPr/>
        </p:nvSpPr>
        <p:spPr>
          <a:xfrm>
            <a:off x="6916057" y="1614676"/>
            <a:ext cx="4992457" cy="369332"/>
          </a:xfrm>
          <a:prstGeom prst="rect">
            <a:avLst/>
          </a:prstGeom>
        </p:spPr>
        <p:txBody>
          <a:bodyPr wrap="none">
            <a:spAutoFit/>
          </a:bodyPr>
          <a:lstStyle/>
          <a:p>
            <a:r>
              <a:rPr lang="kk-KZ" dirty="0">
                <a:latin typeface="Times New Roman" panose="02020603050405020304" pitchFamily="18" charset="0"/>
                <a:cs typeface="Times New Roman" panose="02020603050405020304" pitchFamily="18" charset="0"/>
              </a:rPr>
              <a:t>f(x) функциясын x дәрежесі бойынша дәрежелік </a:t>
            </a:r>
            <a:endParaRPr lang="ru-RU" dirty="0"/>
          </a:p>
        </p:txBody>
      </p:sp>
      <p:sp>
        <p:nvSpPr>
          <p:cNvPr id="39" name="Прямоугольник 38"/>
          <p:cNvSpPr/>
          <p:nvPr/>
        </p:nvSpPr>
        <p:spPr>
          <a:xfrm>
            <a:off x="4614881" y="1984008"/>
            <a:ext cx="3630738" cy="400110"/>
          </a:xfrm>
          <a:prstGeom prst="rect">
            <a:avLst/>
          </a:prstGeom>
        </p:spPr>
        <p:txBody>
          <a:bodyPr wrap="none">
            <a:spAutoFit/>
          </a:bodyPr>
          <a:lstStyle/>
          <a:p>
            <a:r>
              <a:rPr lang="kk-KZ" sz="2000" dirty="0">
                <a:latin typeface="Times New Roman" panose="02020603050405020304" pitchFamily="18" charset="0"/>
                <a:cs typeface="Times New Roman" panose="02020603050405020304" pitchFamily="18" charset="0"/>
              </a:rPr>
              <a:t>(-R;R) жинақталу интегралына</a:t>
            </a:r>
            <a:r>
              <a:rPr lang="kk-KZ" dirty="0"/>
              <a:t> </a:t>
            </a:r>
            <a:endParaRPr lang="ru-RU" dirty="0"/>
          </a:p>
        </p:txBody>
      </p:sp>
      <p:sp>
        <p:nvSpPr>
          <p:cNvPr id="41" name="Rectangle 2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2" name="Объект 41"/>
          <p:cNvGraphicFramePr>
            <a:graphicFrameLocks noChangeAspect="1"/>
          </p:cNvGraphicFramePr>
          <p:nvPr>
            <p:extLst>
              <p:ext uri="{D42A27DB-BD31-4B8C-83A1-F6EECF244321}">
                <p14:modId xmlns:p14="http://schemas.microsoft.com/office/powerpoint/2010/main" val="443992474"/>
              </p:ext>
            </p:extLst>
          </p:nvPr>
        </p:nvGraphicFramePr>
        <p:xfrm>
          <a:off x="8173048" y="2083830"/>
          <a:ext cx="478971" cy="336574"/>
        </p:xfrm>
        <a:graphic>
          <a:graphicData uri="http://schemas.openxmlformats.org/presentationml/2006/ole">
            <mc:AlternateContent xmlns:mc="http://schemas.openxmlformats.org/markup-compatibility/2006">
              <mc:Choice xmlns:v="urn:schemas-microsoft-com:vml" Requires="v">
                <p:oleObj spid="_x0000_s49190" name="Equation" r:id="rId7" imgW="355292" imgH="253780" progId="Equation.DSMT4">
                  <p:embed/>
                </p:oleObj>
              </mc:Choice>
              <mc:Fallback>
                <p:oleObj name="Equation" r:id="rId7" imgW="355292" imgH="253780" progId="Equation.DSMT4">
                  <p:embed/>
                  <p:pic>
                    <p:nvPicPr>
                      <p:cNvPr id="0" name="Object 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73048" y="2083830"/>
                        <a:ext cx="478971" cy="336574"/>
                      </a:xfrm>
                      <a:prstGeom prst="rect">
                        <a:avLst/>
                      </a:prstGeom>
                      <a:noFill/>
                    </p:spPr>
                  </p:pic>
                </p:oleObj>
              </mc:Fallback>
            </mc:AlternateContent>
          </a:graphicData>
        </a:graphic>
      </p:graphicFrame>
      <p:sp>
        <p:nvSpPr>
          <p:cNvPr id="49" name="Прямоугольник 48"/>
          <p:cNvSpPr/>
          <p:nvPr/>
        </p:nvSpPr>
        <p:spPr>
          <a:xfrm>
            <a:off x="188685" y="2514747"/>
            <a:ext cx="11516628" cy="1938992"/>
          </a:xfrm>
          <a:prstGeom prst="rect">
            <a:avLst/>
          </a:prstGeom>
        </p:spPr>
        <p:txBody>
          <a:bodyPr wrap="square">
            <a:spAutoFit/>
          </a:bodyPr>
          <a:lstStyle/>
          <a:p>
            <a:pPr algn="just"/>
            <a:r>
              <a:rPr lang="kk-KZ" sz="2000" dirty="0">
                <a:latin typeface="Times New Roman" panose="02020603050405020304" pitchFamily="18" charset="0"/>
                <a:cs typeface="Times New Roman" panose="02020603050405020304" pitchFamily="18" charset="0"/>
              </a:rPr>
              <a:t>кіретін болса, онда берілген интегралды есептеу үшін осы қатарды мүшелеп интегралдау қасиетін қолдануға болады.</a:t>
            </a:r>
            <a:endParaRPr lang="ru-RU" sz="2000" dirty="0">
              <a:latin typeface="Times New Roman" panose="02020603050405020304" pitchFamily="18" charset="0"/>
              <a:cs typeface="Times New Roman" panose="02020603050405020304" pitchFamily="18" charset="0"/>
            </a:endParaRPr>
          </a:p>
          <a:p>
            <a:pPr algn="just"/>
            <a:r>
              <a:rPr lang="kk-KZ" sz="2000" dirty="0">
                <a:latin typeface="Times New Roman" panose="02020603050405020304" pitchFamily="18" charset="0"/>
                <a:cs typeface="Times New Roman" panose="02020603050405020304" pitchFamily="18" charset="0"/>
              </a:rPr>
              <a:t>Өйткені дәрежелік қатарлар, олардың ішкі жинақтылық интервалдарында жатқан кез келген кесіндіде бірқалыпты жинақты болады, сондықтан функцияларды дәрежелік қатарларға жіктеу көмегімен дәрежелік қатарлар түріндегі анықталмаған интегралдарды табуға және сәйкес анықталған интегралдарды жуықтап есептеуге болады.</a:t>
            </a:r>
            <a:endParaRPr lang="ru-RU" sz="2000" dirty="0">
              <a:latin typeface="Times New Roman" panose="02020603050405020304" pitchFamily="18" charset="0"/>
              <a:cs typeface="Times New Roman" panose="02020603050405020304" pitchFamily="18" charset="0"/>
            </a:endParaRPr>
          </a:p>
        </p:txBody>
      </p:sp>
      <p:sp>
        <p:nvSpPr>
          <p:cNvPr id="51" name="Прямоугольник 50"/>
          <p:cNvSpPr/>
          <p:nvPr/>
        </p:nvSpPr>
        <p:spPr>
          <a:xfrm>
            <a:off x="8740572" y="2013039"/>
            <a:ext cx="1111202" cy="400110"/>
          </a:xfrm>
          <a:prstGeom prst="rect">
            <a:avLst/>
          </a:prstGeom>
        </p:spPr>
        <p:txBody>
          <a:bodyPr wrap="none">
            <a:spAutoFit/>
          </a:bodyPr>
          <a:lstStyle/>
          <a:p>
            <a:r>
              <a:rPr lang="kk-KZ" sz="2000" dirty="0">
                <a:latin typeface="Times New Roman" panose="02020603050405020304" pitchFamily="18" charset="0"/>
                <a:cs typeface="Times New Roman" panose="02020603050405020304" pitchFamily="18" charset="0"/>
              </a:rPr>
              <a:t>кесіндіс</a:t>
            </a:r>
            <a:r>
              <a:rPr lang="kk-KZ" dirty="0"/>
              <a:t>і</a:t>
            </a:r>
            <a:endParaRPr lang="ru-RU" dirty="0"/>
          </a:p>
        </p:txBody>
      </p:sp>
    </p:spTree>
    <p:extLst>
      <p:ext uri="{BB962C8B-B14F-4D97-AF65-F5344CB8AC3E}">
        <p14:creationId xmlns:p14="http://schemas.microsoft.com/office/powerpoint/2010/main" val="18094449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21</a:t>
            </a:fld>
            <a:endParaRPr lang="ru-RU"/>
          </a:p>
        </p:txBody>
      </p:sp>
      <p:sp>
        <p:nvSpPr>
          <p:cNvPr id="7" name="Прямоугольник 6"/>
          <p:cNvSpPr/>
          <p:nvPr/>
        </p:nvSpPr>
        <p:spPr>
          <a:xfrm>
            <a:off x="159657" y="394625"/>
            <a:ext cx="11553372" cy="1631216"/>
          </a:xfrm>
          <a:prstGeom prst="rect">
            <a:avLst/>
          </a:prstGeom>
        </p:spPr>
        <p:txBody>
          <a:bodyPr wrap="square">
            <a:spAutoFit/>
          </a:bodyPr>
          <a:lstStyle/>
          <a:p>
            <a:pPr algn="just"/>
            <a:r>
              <a:rPr lang="kk-KZ" sz="2000" b="1" dirty="0">
                <a:latin typeface="Times New Roman" panose="02020603050405020304" pitchFamily="18" charset="0"/>
                <a:cs typeface="Times New Roman" panose="02020603050405020304" pitchFamily="18" charset="0"/>
              </a:rPr>
              <a:t>3.3 Дәрежелік қат</a:t>
            </a:r>
            <a:r>
              <a:rPr lang="en-US" sz="2000" b="1" dirty="0">
                <a:latin typeface="Times New Roman" panose="02020603050405020304" pitchFamily="18" charset="0"/>
                <a:cs typeface="Times New Roman" panose="02020603050405020304" pitchFamily="18" charset="0"/>
              </a:rPr>
              <a:t>a</a:t>
            </a:r>
            <a:r>
              <a:rPr lang="kk-KZ" sz="2000" b="1" dirty="0">
                <a:latin typeface="Times New Roman" panose="02020603050405020304" pitchFamily="18" charset="0"/>
                <a:cs typeface="Times New Roman" panose="02020603050405020304" pitchFamily="18" charset="0"/>
              </a:rPr>
              <a:t>рлар  көмегімен</a:t>
            </a:r>
            <a:r>
              <a:rPr lang="kk-KZ" sz="2000" dirty="0">
                <a:latin typeface="Times New Roman" panose="02020603050405020304" pitchFamily="18" charset="0"/>
                <a:cs typeface="Times New Roman" panose="02020603050405020304" pitchFamily="18" charset="0"/>
              </a:rPr>
              <a:t> </a:t>
            </a:r>
            <a:r>
              <a:rPr lang="kk-KZ" sz="2000" b="1" dirty="0">
                <a:latin typeface="Times New Roman" panose="02020603050405020304" pitchFamily="18" charset="0"/>
                <a:cs typeface="Times New Roman" panose="02020603050405020304" pitchFamily="18" charset="0"/>
              </a:rPr>
              <a:t>дифференци</a:t>
            </a:r>
            <a:r>
              <a:rPr lang="en-US" sz="2000" b="1" dirty="0">
                <a:latin typeface="Times New Roman" panose="02020603050405020304" pitchFamily="18" charset="0"/>
                <a:cs typeface="Times New Roman" panose="02020603050405020304" pitchFamily="18" charset="0"/>
              </a:rPr>
              <a:t>a</a:t>
            </a:r>
            <a:r>
              <a:rPr lang="kk-KZ" sz="2000" b="1" dirty="0">
                <a:latin typeface="Times New Roman" panose="02020603050405020304" pitchFamily="18" charset="0"/>
                <a:cs typeface="Times New Roman" panose="02020603050405020304" pitchFamily="18" charset="0"/>
              </a:rPr>
              <a:t>лды теңдеулерді жуықт</a:t>
            </a:r>
            <a:r>
              <a:rPr lang="en-US" sz="2000" b="1" dirty="0">
                <a:latin typeface="Times New Roman" panose="02020603050405020304" pitchFamily="18" charset="0"/>
                <a:cs typeface="Times New Roman" panose="02020603050405020304" pitchFamily="18" charset="0"/>
              </a:rPr>
              <a:t>a</a:t>
            </a:r>
            <a:r>
              <a:rPr lang="kk-KZ" sz="2000" b="1" dirty="0">
                <a:latin typeface="Times New Roman" panose="02020603050405020304" pitchFamily="18" charset="0"/>
                <a:cs typeface="Times New Roman" panose="02020603050405020304" pitchFamily="18" charset="0"/>
              </a:rPr>
              <a:t>п есептеу. </a:t>
            </a:r>
            <a:endParaRPr lang="ru-RU" sz="2000" dirty="0">
              <a:latin typeface="Times New Roman" panose="02020603050405020304" pitchFamily="18" charset="0"/>
              <a:cs typeface="Times New Roman" panose="02020603050405020304" pitchFamily="18" charset="0"/>
            </a:endParaRPr>
          </a:p>
          <a:p>
            <a:pPr algn="just"/>
            <a:r>
              <a:rPr lang="kk-KZ" sz="2000" dirty="0">
                <a:latin typeface="Times New Roman" panose="02020603050405020304" pitchFamily="18" charset="0"/>
                <a:cs typeface="Times New Roman" panose="02020603050405020304" pitchFamily="18" charset="0"/>
              </a:rPr>
              <a:t>Егер дифференциалдық теңдеудің шешуі элементар функциялар арқылы өрнектелмесе немесе дифференциалдық теңдеулерді шешу өте күрделі болса, онда ол теңдеуді Тейлор қатарының көмегімен жуықтап шешуге болады.</a:t>
            </a:r>
            <a:endParaRPr lang="ru-RU" sz="2000" dirty="0">
              <a:latin typeface="Times New Roman" panose="02020603050405020304" pitchFamily="18" charset="0"/>
              <a:cs typeface="Times New Roman" panose="02020603050405020304" pitchFamily="18" charset="0"/>
            </a:endParaRPr>
          </a:p>
          <a:p>
            <a:pPr algn="just"/>
            <a:r>
              <a:rPr lang="kk-KZ" sz="2000" dirty="0">
                <a:latin typeface="Times New Roman" panose="02020603050405020304" pitchFamily="18" charset="0"/>
                <a:cs typeface="Times New Roman" panose="02020603050405020304" pitchFamily="18" charset="0"/>
              </a:rPr>
              <a:t>Дифференциалдық теңдеуді дәрежелік қатардың көмегімен шешудің екі әдісін қарастырайық. Мысалы,</a:t>
            </a:r>
            <a:endParaRPr lang="ru-RU" sz="2000" dirty="0">
              <a:latin typeface="Times New Roman" panose="02020603050405020304" pitchFamily="18" charset="0"/>
              <a:cs typeface="Times New Roman" panose="02020603050405020304" pitchFamily="18" charset="0"/>
            </a:endParaRPr>
          </a:p>
        </p:txBody>
      </p:sp>
      <p:graphicFrame>
        <p:nvGraphicFramePr>
          <p:cNvPr id="8" name="Объект 7"/>
          <p:cNvGraphicFramePr>
            <a:graphicFrameLocks noChangeAspect="1"/>
          </p:cNvGraphicFramePr>
          <p:nvPr>
            <p:extLst>
              <p:ext uri="{D42A27DB-BD31-4B8C-83A1-F6EECF244321}">
                <p14:modId xmlns:p14="http://schemas.microsoft.com/office/powerpoint/2010/main" val="3243984403"/>
              </p:ext>
            </p:extLst>
          </p:nvPr>
        </p:nvGraphicFramePr>
        <p:xfrm>
          <a:off x="5018088" y="2128610"/>
          <a:ext cx="1598839" cy="396875"/>
        </p:xfrm>
        <a:graphic>
          <a:graphicData uri="http://schemas.openxmlformats.org/presentationml/2006/ole">
            <mc:AlternateContent xmlns:mc="http://schemas.openxmlformats.org/markup-compatibility/2006">
              <mc:Choice xmlns:v="urn:schemas-microsoft-com:vml" Requires="v">
                <p:oleObj spid="_x0000_s50186" name="Equation" r:id="rId3" imgW="1342825" imgH="333892" progId="Equation.DSMT4">
                  <p:embed/>
                </p:oleObj>
              </mc:Choice>
              <mc:Fallback>
                <p:oleObj name="Equation" r:id="rId3" imgW="1342825" imgH="333892" progId="Equation.DSMT4">
                  <p:embed/>
                  <p:pic>
                    <p:nvPicPr>
                      <p:cNvPr id="0" name=""/>
                      <p:cNvPicPr/>
                      <p:nvPr/>
                    </p:nvPicPr>
                    <p:blipFill>
                      <a:blip r:embed="rId4"/>
                      <a:stretch>
                        <a:fillRect/>
                      </a:stretch>
                    </p:blipFill>
                    <p:spPr>
                      <a:xfrm>
                        <a:off x="5018088" y="2128610"/>
                        <a:ext cx="1598839" cy="396875"/>
                      </a:xfrm>
                      <a:prstGeom prst="rect">
                        <a:avLst/>
                      </a:prstGeom>
                    </p:spPr>
                  </p:pic>
                </p:oleObj>
              </mc:Fallback>
            </mc:AlternateContent>
          </a:graphicData>
        </a:graphic>
      </p:graphicFrame>
      <p:sp>
        <p:nvSpPr>
          <p:cNvPr id="10" name="Прямоугольник 9"/>
          <p:cNvSpPr/>
          <p:nvPr/>
        </p:nvSpPr>
        <p:spPr>
          <a:xfrm>
            <a:off x="320419" y="2620219"/>
            <a:ext cx="1330814" cy="400110"/>
          </a:xfrm>
          <a:prstGeom prst="rect">
            <a:avLst/>
          </a:prstGeom>
        </p:spPr>
        <p:txBody>
          <a:bodyPr wrap="none">
            <a:spAutoFit/>
          </a:bodyPr>
          <a:lstStyle/>
          <a:p>
            <a:r>
              <a:rPr lang="kk-KZ" sz="2000" dirty="0">
                <a:latin typeface="Times New Roman" panose="02020603050405020304" pitchFamily="18" charset="0"/>
                <a:cs typeface="Times New Roman" panose="02020603050405020304" pitchFamily="18" charset="0"/>
              </a:rPr>
              <a:t>т</a:t>
            </a:r>
            <a:r>
              <a:rPr lang="kk-KZ" sz="2000" dirty="0" smtClean="0">
                <a:latin typeface="Times New Roman" panose="02020603050405020304" pitchFamily="18" charset="0"/>
                <a:cs typeface="Times New Roman" panose="02020603050405020304" pitchFamily="18" charset="0"/>
              </a:rPr>
              <a:t>еңдеуінің</a:t>
            </a:r>
            <a:endParaRPr lang="ru-RU" sz="2000" dirty="0">
              <a:latin typeface="Times New Roman" panose="02020603050405020304" pitchFamily="18" charset="0"/>
              <a:cs typeface="Times New Roman" panose="02020603050405020304" pitchFamily="18" charset="0"/>
            </a:endParaRPr>
          </a:p>
        </p:txBody>
      </p:sp>
      <p:graphicFrame>
        <p:nvGraphicFramePr>
          <p:cNvPr id="11" name="Объект 10"/>
          <p:cNvGraphicFramePr>
            <a:graphicFrameLocks noChangeAspect="1"/>
          </p:cNvGraphicFramePr>
          <p:nvPr>
            <p:extLst>
              <p:ext uri="{D42A27DB-BD31-4B8C-83A1-F6EECF244321}">
                <p14:modId xmlns:p14="http://schemas.microsoft.com/office/powerpoint/2010/main" val="1073305201"/>
              </p:ext>
            </p:extLst>
          </p:nvPr>
        </p:nvGraphicFramePr>
        <p:xfrm>
          <a:off x="4711814" y="2804885"/>
          <a:ext cx="2129744" cy="487818"/>
        </p:xfrm>
        <a:graphic>
          <a:graphicData uri="http://schemas.openxmlformats.org/presentationml/2006/ole">
            <mc:AlternateContent xmlns:mc="http://schemas.openxmlformats.org/markup-compatibility/2006">
              <mc:Choice xmlns:v="urn:schemas-microsoft-com:vml" Requires="v">
                <p:oleObj spid="_x0000_s50187" name="Equation" r:id="rId5" imgW="1704535" imgH="391223" progId="Equation.DSMT4">
                  <p:embed/>
                </p:oleObj>
              </mc:Choice>
              <mc:Fallback>
                <p:oleObj name="Equation" r:id="rId5" imgW="1704535" imgH="391223" progId="Equation.DSMT4">
                  <p:embed/>
                  <p:pic>
                    <p:nvPicPr>
                      <p:cNvPr id="0" name=""/>
                      <p:cNvPicPr/>
                      <p:nvPr/>
                    </p:nvPicPr>
                    <p:blipFill>
                      <a:blip r:embed="rId6"/>
                      <a:stretch>
                        <a:fillRect/>
                      </a:stretch>
                    </p:blipFill>
                    <p:spPr>
                      <a:xfrm>
                        <a:off x="4711814" y="2804885"/>
                        <a:ext cx="2129744" cy="487818"/>
                      </a:xfrm>
                      <a:prstGeom prst="rect">
                        <a:avLst/>
                      </a:prstGeom>
                    </p:spPr>
                  </p:pic>
                </p:oleObj>
              </mc:Fallback>
            </mc:AlternateContent>
          </a:graphicData>
        </a:graphic>
      </p:graphicFrame>
      <p:sp>
        <p:nvSpPr>
          <p:cNvPr id="13" name="Прямоугольник 12"/>
          <p:cNvSpPr/>
          <p:nvPr/>
        </p:nvSpPr>
        <p:spPr>
          <a:xfrm>
            <a:off x="320419" y="3377533"/>
            <a:ext cx="11261981" cy="1323439"/>
          </a:xfrm>
          <a:prstGeom prst="rect">
            <a:avLst/>
          </a:prstGeom>
        </p:spPr>
        <p:txBody>
          <a:bodyPr wrap="square">
            <a:spAutoFit/>
          </a:bodyPr>
          <a:lstStyle/>
          <a:p>
            <a:pPr algn="just"/>
            <a:r>
              <a:rPr lang="kk-KZ" sz="2000" dirty="0">
                <a:latin typeface="Times New Roman" panose="02020603050405020304" pitchFamily="18" charset="0"/>
                <a:cs typeface="Times New Roman" panose="02020603050405020304" pitchFamily="18" charset="0"/>
              </a:rPr>
              <a:t>бастапқы шарттарын қанағаттандыратын дербес шешуін табу керек.</a:t>
            </a:r>
            <a:endParaRPr lang="ru-RU" sz="2000" dirty="0">
              <a:latin typeface="Times New Roman" panose="02020603050405020304" pitchFamily="18" charset="0"/>
              <a:cs typeface="Times New Roman" panose="02020603050405020304" pitchFamily="18" charset="0"/>
            </a:endParaRPr>
          </a:p>
          <a:p>
            <a:pPr algn="just"/>
            <a:r>
              <a:rPr lang="kk-KZ" sz="2000" dirty="0">
                <a:latin typeface="Times New Roman" panose="02020603050405020304" pitchFamily="18" charset="0"/>
                <a:cs typeface="Times New Roman" panose="02020603050405020304" pitchFamily="18" charset="0"/>
              </a:rPr>
              <a:t>Элементар функциялардың көмегімен дифференциалды теңдеуді дәл интегралдауға болмайды, оның шешуін дәрежелік қатар түрінде іздеген ыңғайлы, мысалы, Тейлор немесе Маклорен қатарымен.</a:t>
            </a:r>
            <a:endParaRPr lang="ru-RU" sz="2000" dirty="0">
              <a:latin typeface="Times New Roman" panose="02020603050405020304" pitchFamily="18" charset="0"/>
              <a:cs typeface="Times New Roman" panose="02020603050405020304" pitchFamily="18" charset="0"/>
            </a:endParaRPr>
          </a:p>
          <a:p>
            <a:pPr algn="just"/>
            <a:r>
              <a:rPr lang="kk-KZ" sz="2000" dirty="0">
                <a:latin typeface="Times New Roman" panose="02020603050405020304" pitchFamily="18" charset="0"/>
                <a:cs typeface="Times New Roman" panose="02020603050405020304" pitchFamily="18" charset="0"/>
              </a:rPr>
              <a:t>Коши есептерін шешу кезінде </a:t>
            </a:r>
            <a:endParaRPr lang="ru-RU" sz="2000" dirty="0">
              <a:latin typeface="Times New Roman" panose="02020603050405020304" pitchFamily="18" charset="0"/>
              <a:cs typeface="Times New Roman" panose="02020603050405020304" pitchFamily="18" charset="0"/>
            </a:endParaRPr>
          </a:p>
        </p:txBody>
      </p:sp>
      <p:graphicFrame>
        <p:nvGraphicFramePr>
          <p:cNvPr id="14" name="Объект 13"/>
          <p:cNvGraphicFramePr>
            <a:graphicFrameLocks noChangeAspect="1"/>
          </p:cNvGraphicFramePr>
          <p:nvPr>
            <p:extLst>
              <p:ext uri="{D42A27DB-BD31-4B8C-83A1-F6EECF244321}">
                <p14:modId xmlns:p14="http://schemas.microsoft.com/office/powerpoint/2010/main" val="1947672718"/>
              </p:ext>
            </p:extLst>
          </p:nvPr>
        </p:nvGraphicFramePr>
        <p:xfrm>
          <a:off x="4811036" y="4505709"/>
          <a:ext cx="2436161" cy="458177"/>
        </p:xfrm>
        <a:graphic>
          <a:graphicData uri="http://schemas.openxmlformats.org/presentationml/2006/ole">
            <mc:AlternateContent xmlns:mc="http://schemas.openxmlformats.org/markup-compatibility/2006">
              <mc:Choice xmlns:v="urn:schemas-microsoft-com:vml" Requires="v">
                <p:oleObj spid="_x0000_s50188" name="Equation" r:id="rId7" imgW="2075963" imgH="391223" progId="Equation.DSMT4">
                  <p:embed/>
                </p:oleObj>
              </mc:Choice>
              <mc:Fallback>
                <p:oleObj name="Equation" r:id="rId7" imgW="2075963" imgH="391223" progId="Equation.DSMT4">
                  <p:embed/>
                  <p:pic>
                    <p:nvPicPr>
                      <p:cNvPr id="0" name=""/>
                      <p:cNvPicPr/>
                      <p:nvPr/>
                    </p:nvPicPr>
                    <p:blipFill>
                      <a:blip r:embed="rId8"/>
                      <a:stretch>
                        <a:fillRect/>
                      </a:stretch>
                    </p:blipFill>
                    <p:spPr>
                      <a:xfrm>
                        <a:off x="4811036" y="4505709"/>
                        <a:ext cx="2436161" cy="458177"/>
                      </a:xfrm>
                      <a:prstGeom prst="rect">
                        <a:avLst/>
                      </a:prstGeom>
                    </p:spPr>
                  </p:pic>
                </p:oleObj>
              </mc:Fallback>
            </mc:AlternateContent>
          </a:graphicData>
        </a:graphic>
      </p:graphicFrame>
      <p:sp>
        <p:nvSpPr>
          <p:cNvPr id="16" name="Прямоугольник 15"/>
          <p:cNvSpPr/>
          <p:nvPr/>
        </p:nvSpPr>
        <p:spPr>
          <a:xfrm>
            <a:off x="320419" y="4942505"/>
            <a:ext cx="3337132" cy="400110"/>
          </a:xfrm>
          <a:prstGeom prst="rect">
            <a:avLst/>
          </a:prstGeom>
        </p:spPr>
        <p:txBody>
          <a:bodyPr wrap="none">
            <a:spAutoFit/>
          </a:bodyPr>
          <a:lstStyle/>
          <a:p>
            <a:r>
              <a:rPr lang="kk-KZ" sz="2000" dirty="0">
                <a:latin typeface="Times New Roman" panose="02020603050405020304" pitchFamily="18" charset="0"/>
                <a:cs typeface="Times New Roman" panose="02020603050405020304" pitchFamily="18" charset="0"/>
              </a:rPr>
              <a:t>Тейлор қатары қолданылады</a:t>
            </a:r>
            <a:endParaRPr lang="ru-RU" sz="2000" dirty="0">
              <a:latin typeface="Times New Roman" panose="02020603050405020304" pitchFamily="18" charset="0"/>
              <a:cs typeface="Times New Roman" panose="02020603050405020304" pitchFamily="18" charset="0"/>
            </a:endParaRPr>
          </a:p>
        </p:txBody>
      </p:sp>
      <p:graphicFrame>
        <p:nvGraphicFramePr>
          <p:cNvPr id="17" name="Объект 16"/>
          <p:cNvGraphicFramePr>
            <a:graphicFrameLocks noChangeAspect="1"/>
          </p:cNvGraphicFramePr>
          <p:nvPr>
            <p:extLst>
              <p:ext uri="{D42A27DB-BD31-4B8C-83A1-F6EECF244321}">
                <p14:modId xmlns:p14="http://schemas.microsoft.com/office/powerpoint/2010/main" val="2182985321"/>
              </p:ext>
            </p:extLst>
          </p:nvPr>
        </p:nvGraphicFramePr>
        <p:xfrm>
          <a:off x="4691792" y="5216489"/>
          <a:ext cx="2489102" cy="789739"/>
        </p:xfrm>
        <a:graphic>
          <a:graphicData uri="http://schemas.openxmlformats.org/presentationml/2006/ole">
            <mc:AlternateContent xmlns:mc="http://schemas.openxmlformats.org/markup-compatibility/2006">
              <mc:Choice xmlns:v="urn:schemas-microsoft-com:vml" Requires="v">
                <p:oleObj spid="_x0000_s50189" name="Equation" r:id="rId9" imgW="2075963" imgH="658408" progId="Equation.DSMT4">
                  <p:embed/>
                </p:oleObj>
              </mc:Choice>
              <mc:Fallback>
                <p:oleObj name="Equation" r:id="rId9" imgW="2075963" imgH="658408" progId="Equation.DSMT4">
                  <p:embed/>
                  <p:pic>
                    <p:nvPicPr>
                      <p:cNvPr id="0" name=""/>
                      <p:cNvPicPr/>
                      <p:nvPr/>
                    </p:nvPicPr>
                    <p:blipFill>
                      <a:blip r:embed="rId10"/>
                      <a:stretch>
                        <a:fillRect/>
                      </a:stretch>
                    </p:blipFill>
                    <p:spPr>
                      <a:xfrm>
                        <a:off x="4691792" y="5216489"/>
                        <a:ext cx="2489102" cy="789739"/>
                      </a:xfrm>
                      <a:prstGeom prst="rect">
                        <a:avLst/>
                      </a:prstGeom>
                    </p:spPr>
                  </p:pic>
                </p:oleObj>
              </mc:Fallback>
            </mc:AlternateContent>
          </a:graphicData>
        </a:graphic>
      </p:graphicFrame>
    </p:spTree>
    <p:extLst>
      <p:ext uri="{BB962C8B-B14F-4D97-AF65-F5344CB8AC3E}">
        <p14:creationId xmlns:p14="http://schemas.microsoft.com/office/powerpoint/2010/main" val="32238233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639762"/>
          </a:xfrm>
        </p:spPr>
        <p:txBody>
          <a:bodyPr>
            <a:normAutofit fontScale="90000"/>
          </a:bodyPr>
          <a:lstStyle/>
          <a:p>
            <a:r>
              <a:rPr lang="be-BY" sz="3100" b="1" dirty="0" smtClean="0">
                <a:solidFill>
                  <a:srgbClr val="7030A0"/>
                </a:solidFill>
              </a:rPr>
              <a:t>ҚОРЫТЫНДЫ</a:t>
            </a:r>
            <a:r>
              <a:rPr lang="ru-RU" dirty="0" smtClean="0"/>
              <a:t/>
            </a:r>
            <a:br>
              <a:rPr lang="ru-RU" dirty="0" smtClean="0"/>
            </a:br>
            <a:endParaRPr lang="ru-RU" dirty="0"/>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22</a:t>
            </a:fld>
            <a:endParaRPr lang="ru-RU"/>
          </a:p>
        </p:txBody>
      </p:sp>
      <p:sp>
        <p:nvSpPr>
          <p:cNvPr id="6" name="Управляющая кнопка: домой 5">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493485" y="654891"/>
            <a:ext cx="10952281" cy="5816977"/>
          </a:xfrm>
          <a:prstGeom prst="rect">
            <a:avLst/>
          </a:prstGeom>
        </p:spPr>
        <p:txBody>
          <a:bodyPr wrap="square">
            <a:spAutoFit/>
          </a:bodyPr>
          <a:lstStyle/>
          <a:p>
            <a:r>
              <a:rPr lang="kk-KZ" sz="1200" dirty="0"/>
              <a:t>Қaзіргі тaңда қоғaмды дaмыту үшін ортa мектептің aлдында тұрғaн негізгі міндеттердің бірі </a:t>
            </a:r>
            <a:r>
              <a:rPr lang="kk-KZ" sz="1200" dirty="0">
                <a:sym typeface="Symbol"/>
              </a:rPr>
              <a:t></a:t>
            </a:r>
            <a:r>
              <a:rPr lang="kk-KZ" sz="1200" dirty="0"/>
              <a:t>оқушылaрдың шығaрмашылық қабілетін бaрынша aшып, толыққaнды қоғaм құруғa өзінің бaр мүмкіндігiн жұмсaйтын шығaрмашылық қабiлетті жеке тұлғa қaлыптастыру. Сондықтaн, матемaтиканы оқытудa оқушыларғa оқу материaлын есте сақтауғa емес, осы мaтериалды шығармaшылықпен қолдaну шеберлігін қaлыптастыруға көп көңіл бөледі. </a:t>
            </a:r>
            <a:endParaRPr lang="ru-RU" sz="1200" dirty="0"/>
          </a:p>
          <a:p>
            <a:r>
              <a:rPr lang="kk-KZ" sz="1200" dirty="0"/>
              <a:t>Бұл міндеттердi шешу үшiн мұғaлімнің күнделіктi ізденісі aрқылы бaрлық жаңалықтaр мен қaйта құру, өзгерістерге жол aшады. Сондықтaн сaбақ бaрысын жaңаша ұйымдaстыру қaжет. Оның өзіне сәйкес мaтематикалық тәсілдерді қолдaну мүмкіндігaнің табсты болуы үшін, мaтематикалық ақпарaттарды дұрыс тaлдау, қарaстырып отырғaн мaтематикалық үлгілерді қолдaну шекараларын aйыра білуге міндтті. Жaлпы пәндерді оқып үйренудің қажетты шaрты болып тaбылады және де есептеу әдiсін талдaй білу үшін мaманның мaтематикалық ойлaу қaбылетінің қaлыптасуына септігін тигізеді. </a:t>
            </a:r>
            <a:endParaRPr lang="ru-RU" sz="1200" dirty="0"/>
          </a:p>
          <a:p>
            <a:r>
              <a:rPr lang="kk-KZ" sz="1200" dirty="0"/>
              <a:t>Магистрлық диссертация жұмысы оқытушылар мен студенттерге пайдалы және жоғары математика курсының “Қатарлар теориясы”, “Функциялық қатарлар”, “Дәрежелік Қатарлар”, “Дәрежелік қатардың қолданыстары” тақырыптары бойынша аудиториялық сабақтар кезінде өзіндік жұмыстар өткізуге арналған. Студенттерді жуықтап есептеулерде жиі қолданылатын функциялық қатар, дәрежелік қатар ұғымдарымен таныстыру. Студенттерді  таңдаған  мамандықтарына  қажет  құралды  игеріп  және өздігінен    арнайы  әдебиеттерді  оқып  зерттеуге,    алға  қойылған  есепті </a:t>
            </a:r>
            <a:br>
              <a:rPr lang="kk-KZ" sz="1200" dirty="0"/>
            </a:br>
            <a:r>
              <a:rPr lang="kk-KZ" sz="1200" dirty="0"/>
              <a:t>шешу үшін ұтымды, дәл әдісті таңдап алуға, қолдана білуге және алынған </a:t>
            </a:r>
            <a:br>
              <a:rPr lang="kk-KZ" sz="1200" dirty="0"/>
            </a:br>
            <a:r>
              <a:rPr lang="kk-KZ" sz="1200" dirty="0"/>
              <a:t>нәтижені  дұрыс  түсінуге  керек  математикалық  дағдыларды  үйрету. </a:t>
            </a:r>
            <a:br>
              <a:rPr lang="kk-KZ" sz="1200" dirty="0"/>
            </a:br>
            <a:r>
              <a:rPr lang="kk-KZ" sz="1200" dirty="0"/>
              <a:t>Жоғары  математиканың  негізгі  ұғымдарын,  заңдарын,  теорияларын  және </a:t>
            </a:r>
            <a:br>
              <a:rPr lang="kk-KZ" sz="1200" dirty="0"/>
            </a:br>
            <a:r>
              <a:rPr lang="kk-KZ" sz="1200" dirty="0"/>
              <a:t>оның техника ғылымдары саласында қолданылуын студент меңгеруі керек. </a:t>
            </a:r>
            <a:br>
              <a:rPr lang="kk-KZ" sz="1200" dirty="0"/>
            </a:br>
            <a:r>
              <a:rPr lang="kk-KZ" sz="1200" dirty="0"/>
              <a:t>Пәннің  мақсаты  игерілген  математикалық  әдістерді  өз  саласында </a:t>
            </a:r>
            <a:br>
              <a:rPr lang="kk-KZ" sz="1200" dirty="0"/>
            </a:br>
            <a:r>
              <a:rPr lang="kk-KZ" sz="1200" dirty="0"/>
              <a:t>қолдануды үйрету болып табылады.</a:t>
            </a:r>
            <a:endParaRPr lang="ru-RU" sz="1200" dirty="0"/>
          </a:p>
          <a:p>
            <a:r>
              <a:rPr lang="kk-KZ" sz="1200" dirty="0"/>
              <a:t>Магистрлық диссертация жұмысындағы материалды игеру студенттерге жоғары математика курсының аталып өткен функциялық қатардың жинақталу облысы, қатардың қосындысы, дәрежелік қатардың жинақталу облысы, дәрежелік қатардың жинақталу интервалы мен радиусы, Абель теоремасы, Тейлор және Маклорен формулалары мен қатарлары, функцияны дәрежелік қатарға жіктеу тақырыптар  бойынша жеткілікті білім алуға көмектеседі. Сонымен қатар</a:t>
            </a:r>
            <a:endParaRPr lang="ru-RU" sz="1200" dirty="0"/>
          </a:p>
          <a:p>
            <a:pPr lvl="0"/>
            <a:r>
              <a:rPr lang="kk-KZ" sz="1200" dirty="0"/>
              <a:t>мaтематиканың негізгі  ұғымдaрын және оның әртүрлі салaларда </a:t>
            </a:r>
            <a:br>
              <a:rPr lang="kk-KZ" sz="1200" dirty="0"/>
            </a:br>
            <a:r>
              <a:rPr lang="kk-KZ" sz="1200" dirty="0"/>
              <a:t>қолдaнылуын білу;</a:t>
            </a:r>
            <a:endParaRPr lang="ru-RU" sz="1200" dirty="0"/>
          </a:p>
          <a:p>
            <a:pPr lvl="0"/>
            <a:r>
              <a:rPr lang="kk-KZ" sz="1200" dirty="0"/>
              <a:t>мaтематиканың негізгі ұғымдaрын, зaңдарын, теорияларын, сонымен қaтар, нaқты есептердің шешу әдістерін меңгеру;</a:t>
            </a:r>
            <a:endParaRPr lang="ru-RU" sz="1200" dirty="0"/>
          </a:p>
          <a:p>
            <a:pPr lvl="0"/>
            <a:r>
              <a:rPr lang="kk-KZ" sz="1200" dirty="0"/>
              <a:t> игерiлген мaтематикалық әдiстерді іскерлікпен қолдaну;</a:t>
            </a:r>
            <a:endParaRPr lang="ru-RU" sz="1200" dirty="0"/>
          </a:p>
          <a:p>
            <a:pPr lvl="0"/>
            <a:r>
              <a:rPr lang="kk-KZ" sz="1200" dirty="0"/>
              <a:t>матем</a:t>
            </a:r>
            <a:r>
              <a:rPr lang="en-US" sz="1200" dirty="0"/>
              <a:t>a</a:t>
            </a:r>
            <a:r>
              <a:rPr lang="kk-KZ" sz="1200" dirty="0"/>
              <a:t>тикалық интуицияны д</a:t>
            </a:r>
            <a:r>
              <a:rPr lang="en-US" sz="1200" dirty="0"/>
              <a:t>a</a:t>
            </a:r>
            <a:r>
              <a:rPr lang="kk-KZ" sz="1200" dirty="0"/>
              <a:t>мыту; </a:t>
            </a:r>
            <a:endParaRPr lang="ru-RU" sz="1200" dirty="0"/>
          </a:p>
          <a:p>
            <a:pPr lvl="0"/>
            <a:r>
              <a:rPr lang="kk-KZ" sz="1200" dirty="0"/>
              <a:t>м</a:t>
            </a:r>
            <a:r>
              <a:rPr lang="en-US" sz="1200" dirty="0"/>
              <a:t>a</a:t>
            </a:r>
            <a:r>
              <a:rPr lang="kk-KZ" sz="1200" dirty="0"/>
              <a:t>тематикалық мәдениеттілікт</a:t>
            </a:r>
            <a:r>
              <a:rPr lang="en-US" sz="1200" dirty="0" err="1"/>
              <a:t>i</a:t>
            </a:r>
            <a:r>
              <a:rPr lang="kk-KZ" sz="1200" dirty="0"/>
              <a:t> тәрбиелеу; </a:t>
            </a:r>
            <a:endParaRPr lang="ru-RU" sz="1200" dirty="0"/>
          </a:p>
          <a:p>
            <a:pPr lvl="0"/>
            <a:r>
              <a:rPr lang="kk-KZ" sz="1200" dirty="0"/>
              <a:t>ғылыми көзқaрас пен логикaлық </a:t>
            </a:r>
            <a:r>
              <a:rPr lang="kk-KZ" sz="1200" u="sng" dirty="0"/>
              <a:t> </a:t>
            </a:r>
            <a:r>
              <a:rPr lang="kk-KZ" sz="1200" dirty="0" smtClean="0"/>
              <a:t>ойлау қабілетін қалыптастыру.</a:t>
            </a:r>
            <a:endParaRPr lang="ru-RU" sz="1200" dirty="0"/>
          </a:p>
          <a:p>
            <a:pPr lvl="0"/>
            <a:r>
              <a:rPr lang="kk-KZ" sz="1200" dirty="0"/>
              <a:t>керекті мaтематикалық әдiстерді және есептiң шешімінің aлгоритмін </a:t>
            </a:r>
            <a:br>
              <a:rPr lang="kk-KZ" sz="1200" dirty="0"/>
            </a:br>
            <a:r>
              <a:rPr lang="kk-KZ" sz="1200" dirty="0"/>
              <a:t>таңдaп aла бiлу;</a:t>
            </a:r>
            <a:endParaRPr lang="ru-RU" sz="12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403279"/>
          </a:xfrm>
        </p:spPr>
        <p:txBody>
          <a:bodyPr>
            <a:normAutofit fontScale="90000"/>
          </a:bodyPr>
          <a:lstStyle/>
          <a:p>
            <a:r>
              <a:rPr lang="be-BY" sz="3100" b="1" dirty="0" smtClean="0">
                <a:solidFill>
                  <a:srgbClr val="7030A0"/>
                </a:solidFill>
              </a:rPr>
              <a:t>ҚОЛДАНЫЛҒАН ӘДЕБИЕТТЕР ТІЗІМІ</a:t>
            </a:r>
            <a:r>
              <a:rPr lang="ru-RU" dirty="0" smtClean="0"/>
              <a:t/>
            </a:r>
            <a:br>
              <a:rPr lang="ru-RU" dirty="0" smtClean="0"/>
            </a:br>
            <a:endParaRPr lang="ru-RU" dirty="0"/>
          </a:p>
        </p:txBody>
      </p:sp>
      <p:sp>
        <p:nvSpPr>
          <p:cNvPr id="3" name="Содержимое 2"/>
          <p:cNvSpPr>
            <a:spLocks noGrp="1"/>
          </p:cNvSpPr>
          <p:nvPr>
            <p:ph idx="1"/>
          </p:nvPr>
        </p:nvSpPr>
        <p:spPr>
          <a:xfrm>
            <a:off x="609600" y="551793"/>
            <a:ext cx="10972800" cy="5574373"/>
          </a:xfrm>
        </p:spPr>
        <p:txBody>
          <a:bodyPr>
            <a:normAutofit fontScale="70000" lnSpcReduction="20000"/>
          </a:bodyPr>
          <a:lstStyle/>
          <a:p>
            <a:r>
              <a:rPr lang="ru-RU" dirty="0" smtClean="0"/>
              <a:t>1.</a:t>
            </a:r>
            <a:r>
              <a:rPr lang="kk-KZ" dirty="0" smtClean="0"/>
              <a:t>Бицадзе А. В. Основы теории аналитических функций комплексного переменного. М, </a:t>
            </a:r>
            <a:r>
              <a:rPr lang="ru-RU" dirty="0" smtClean="0"/>
              <a:t>«Наука»</a:t>
            </a:r>
            <a:r>
              <a:rPr lang="kk-KZ" dirty="0" smtClean="0"/>
              <a:t>, 2005 г.</a:t>
            </a:r>
            <a:r>
              <a:rPr lang="en-US" dirty="0" smtClean="0"/>
              <a:t>-20 c.</a:t>
            </a:r>
            <a:endParaRPr lang="ru-RU" dirty="0" smtClean="0"/>
          </a:p>
          <a:p>
            <a:r>
              <a:rPr lang="ru-RU" dirty="0" smtClean="0"/>
              <a:t>2.</a:t>
            </a:r>
            <a:r>
              <a:rPr lang="kk-KZ" dirty="0" smtClean="0"/>
              <a:t>Волковыский Л. И., Лунц Г. Л., Араманович И. Г. Сборник задач по теории функций комплексного переменного. 4-е изд., перераб.  М., </a:t>
            </a:r>
            <a:r>
              <a:rPr lang="ru-RU" dirty="0" smtClean="0"/>
              <a:t>«</a:t>
            </a:r>
            <a:r>
              <a:rPr lang="kk-KZ" dirty="0" smtClean="0"/>
              <a:t>ФизМатЛит</a:t>
            </a:r>
            <a:r>
              <a:rPr lang="ru-RU" dirty="0" smtClean="0"/>
              <a:t>»</a:t>
            </a:r>
            <a:r>
              <a:rPr lang="kk-KZ" dirty="0" smtClean="0"/>
              <a:t>, 2004.-312 с.</a:t>
            </a:r>
            <a:endParaRPr lang="ru-RU" dirty="0" smtClean="0"/>
          </a:p>
          <a:p>
            <a:r>
              <a:rPr lang="kk-KZ" dirty="0" smtClean="0"/>
              <a:t>3. Гончаров В. Л. Теория функции комплексного переменного. Учпедгиз 2013 г. – С. 150-160</a:t>
            </a:r>
            <a:endParaRPr lang="ru-RU" dirty="0" smtClean="0"/>
          </a:p>
          <a:p>
            <a:r>
              <a:rPr lang="kk-KZ" dirty="0" smtClean="0"/>
              <a:t>4.Гурвиц А. Курант Р. Теория функций М., </a:t>
            </a:r>
            <a:r>
              <a:rPr lang="ru-RU" dirty="0" smtClean="0"/>
              <a:t>«Наука»</a:t>
            </a:r>
            <a:r>
              <a:rPr lang="kk-KZ" dirty="0" smtClean="0"/>
              <a:t>, 2005 г. – С. 500-548</a:t>
            </a:r>
            <a:endParaRPr lang="ru-RU" dirty="0" smtClean="0"/>
          </a:p>
          <a:p>
            <a:r>
              <a:rPr lang="kk-KZ" dirty="0" smtClean="0"/>
              <a:t>5. Ефграфов М. А. Аналитические функции  Спб</a:t>
            </a:r>
            <a:r>
              <a:rPr lang="ru-RU" dirty="0" smtClean="0"/>
              <a:t>: «</a:t>
            </a:r>
            <a:r>
              <a:rPr lang="kk-KZ" dirty="0" smtClean="0"/>
              <a:t>Лань</a:t>
            </a:r>
            <a:r>
              <a:rPr lang="ru-RU" dirty="0" smtClean="0"/>
              <a:t>»</a:t>
            </a:r>
            <a:r>
              <a:rPr lang="kk-KZ" dirty="0" smtClean="0"/>
              <a:t>, 2008 г., 448 с.</a:t>
            </a:r>
            <a:endParaRPr lang="ru-RU" dirty="0" smtClean="0"/>
          </a:p>
          <a:p>
            <a:r>
              <a:rPr lang="kk-KZ" dirty="0" smtClean="0"/>
              <a:t>6. Иванов В. И., Попов В. Ю. Конформные отображение и их приложения, М., Букинистические издание, 2002 г.,  324с.</a:t>
            </a:r>
            <a:endParaRPr lang="ru-RU" dirty="0" smtClean="0"/>
          </a:p>
          <a:p>
            <a:r>
              <a:rPr lang="kk-KZ" dirty="0" smtClean="0"/>
              <a:t>7. Жәутіков О. А. Комплекс сандар және олардың практикалық маңызы «Мектеп» баспасы, Алматы ,1969 ж. Б. 125-130</a:t>
            </a:r>
            <a:endParaRPr lang="ru-RU" dirty="0" smtClean="0"/>
          </a:p>
          <a:p>
            <a:r>
              <a:rPr lang="kk-KZ" dirty="0" smtClean="0"/>
              <a:t>8.  </a:t>
            </a:r>
            <a:r>
              <a:rPr lang="en-US" dirty="0" smtClean="0"/>
              <a:t>Ivanov V. I. Trubetskov M. K. Conformal mapping with computer-aided visualization, New, Hardcover, 2007., 3</a:t>
            </a:r>
            <a:r>
              <a:rPr lang="kk-KZ" dirty="0" smtClean="0"/>
              <a:t>00-3</a:t>
            </a:r>
            <a:r>
              <a:rPr lang="en-US" dirty="0" smtClean="0"/>
              <a:t>24 pages.</a:t>
            </a:r>
            <a:endParaRPr lang="ru-RU" dirty="0" smtClean="0"/>
          </a:p>
          <a:p>
            <a:r>
              <a:rPr lang="kk-KZ" dirty="0" smtClean="0"/>
              <a:t>9.Лаврентьев М. А., Шабат В. Б Методы теории функций комплексного переменного М., «Наука» 2006 г.- С. 105-158</a:t>
            </a:r>
            <a:endParaRPr lang="ru-RU" dirty="0" smtClean="0"/>
          </a:p>
          <a:p>
            <a:r>
              <a:rPr lang="kk-KZ" dirty="0" smtClean="0"/>
              <a:t>10.</a:t>
            </a:r>
            <a:r>
              <a:rPr lang="en-US" dirty="0" smtClean="0"/>
              <a:t> Jean Constant Conformal mapping: Geometry art (The Math-Art series, Vol. B Book</a:t>
            </a:r>
            <a:r>
              <a:rPr lang="ru-RU" dirty="0" smtClean="0"/>
              <a:t> 1) , </a:t>
            </a:r>
            <a:r>
              <a:rPr lang="en-US" dirty="0" smtClean="0"/>
              <a:t>Hermay NM</a:t>
            </a:r>
            <a:r>
              <a:rPr lang="ru-RU" dirty="0" smtClean="0"/>
              <a:t> 43 </a:t>
            </a:r>
            <a:r>
              <a:rPr lang="en-US" dirty="0" smtClean="0"/>
              <a:t>pages</a:t>
            </a:r>
            <a:r>
              <a:rPr lang="ru-RU" dirty="0" smtClean="0"/>
              <a:t>, 2018</a:t>
            </a:r>
          </a:p>
          <a:p>
            <a:endParaRPr lang="ru-RU" dirty="0"/>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23</a:t>
            </a:fld>
            <a:endParaRPr lang="ru-RU"/>
          </a:p>
        </p:txBody>
      </p:sp>
      <p:sp>
        <p:nvSpPr>
          <p:cNvPr id="6" name="Управляющая кнопка: домой 5">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1458686" y="1319349"/>
            <a:ext cx="9487989" cy="3794760"/>
          </a:xfrm>
        </p:spPr>
        <p:txBody>
          <a:bodyPr>
            <a:normAutofit/>
          </a:bodyPr>
          <a:lstStyle/>
          <a:p>
            <a:pPr algn="just"/>
            <a:r>
              <a:rPr lang="kk-KZ" b="1" dirty="0">
                <a:solidFill>
                  <a:schemeClr val="tx1"/>
                </a:solidFill>
                <a:latin typeface="Times New Roman" panose="02020603050405020304" pitchFamily="18" charset="0"/>
                <a:cs typeface="Times New Roman" panose="02020603050405020304" pitchFamily="18" charset="0"/>
              </a:rPr>
              <a:t>Зерттеу жұмысының мақсаты:</a:t>
            </a:r>
            <a:r>
              <a:rPr lang="kk-KZ" dirty="0">
                <a:solidFill>
                  <a:schemeClr val="tx1"/>
                </a:solidFill>
                <a:latin typeface="Times New Roman" panose="02020603050405020304" pitchFamily="18" charset="0"/>
                <a:cs typeface="Times New Roman" panose="02020603050405020304" pitchFamily="18" charset="0"/>
              </a:rPr>
              <a:t> Диссертациялық жұмыстың мақсаты функтциялық дәрежелік қатарларға жіктеу, олардыесептер шығаруға қолдану. Дәрежелік қатарларды меңгеру жолдарын, оны қолданудың әдістемесін жасау. </a:t>
            </a:r>
            <a:endParaRPr lang="ru-RU" dirty="0">
              <a:solidFill>
                <a:schemeClr val="tx1"/>
              </a:solidFill>
              <a:latin typeface="Times New Roman" panose="02020603050405020304" pitchFamily="18" charset="0"/>
              <a:cs typeface="Times New Roman" panose="02020603050405020304" pitchFamily="18" charset="0"/>
            </a:endParaRPr>
          </a:p>
          <a:p>
            <a:pPr algn="just"/>
            <a:r>
              <a:rPr lang="kk-KZ" b="1" dirty="0">
                <a:solidFill>
                  <a:schemeClr val="tx1"/>
                </a:solidFill>
                <a:latin typeface="Times New Roman" panose="02020603050405020304" pitchFamily="18" charset="0"/>
                <a:cs typeface="Times New Roman" panose="02020603050405020304" pitchFamily="18" charset="0"/>
              </a:rPr>
              <a:t>Зерттеу жұмысының міндеттері:</a:t>
            </a:r>
            <a:r>
              <a:rPr lang="kk-KZ" dirty="0">
                <a:solidFill>
                  <a:schemeClr val="tx1"/>
                </a:solidFill>
                <a:latin typeface="Times New Roman" panose="02020603050405020304" pitchFamily="18" charset="0"/>
                <a:cs typeface="Times New Roman" panose="02020603050405020304" pitchFamily="18" charset="0"/>
              </a:rPr>
              <a:t> Қатарларды оың ішінде дәрежелік қатарларды, олардың қасиеттерін оқып үйреніп, дәрежелік қатардың қолданыстарын неғурлым кеңінен қарастыру.</a:t>
            </a:r>
            <a:endParaRPr lang="ru-RU" dirty="0">
              <a:solidFill>
                <a:schemeClr val="tx1"/>
              </a:solidFill>
              <a:latin typeface="Times New Roman" panose="02020603050405020304" pitchFamily="18" charset="0"/>
              <a:cs typeface="Times New Roman" panose="02020603050405020304" pitchFamily="18" charset="0"/>
            </a:endParaRPr>
          </a:p>
          <a:p>
            <a:pPr algn="just"/>
            <a:r>
              <a:rPr lang="kk-KZ" b="1" dirty="0">
                <a:solidFill>
                  <a:schemeClr val="tx1"/>
                </a:solidFill>
                <a:latin typeface="Times New Roman" panose="02020603050405020304" pitchFamily="18" charset="0"/>
                <a:cs typeface="Times New Roman" panose="02020603050405020304" pitchFamily="18" charset="0"/>
              </a:rPr>
              <a:t>Зерттеу жұмысының жаңалығы:</a:t>
            </a:r>
            <a:r>
              <a:rPr lang="kk-KZ" dirty="0">
                <a:solidFill>
                  <a:schemeClr val="tx1"/>
                </a:solidFill>
                <a:latin typeface="Times New Roman" panose="02020603050405020304" pitchFamily="18" charset="0"/>
                <a:cs typeface="Times New Roman" panose="02020603050405020304" pitchFamily="18" charset="0"/>
              </a:rPr>
              <a:t> Дәрежелік қатар ұғымының математика курысында алатын орны және дәрежелік қатардың негізгі қолданыстарын талқылау. Дәрежелік қатарларға қатысты теоремалар мен қағидалардың тұжырымдамада берілген арқайсының алатын орнын талқылау.</a:t>
            </a:r>
            <a:endParaRPr lang="ru-RU" dirty="0">
              <a:solidFill>
                <a:schemeClr val="tx1"/>
              </a:solidFill>
              <a:latin typeface="Times New Roman" panose="02020603050405020304" pitchFamily="18" charset="0"/>
              <a:cs typeface="Times New Roman" panose="02020603050405020304" pitchFamily="18" charset="0"/>
            </a:endParaRPr>
          </a:p>
          <a:p>
            <a:endParaRPr lang="ru-RU" dirty="0"/>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08BF2339-E32B-4AD8-8920-69DF23DF13C8}" type="slidenum">
              <a:rPr lang="ru-RU" smtClean="0"/>
              <a:pPr>
                <a:defRPr/>
              </a:pPr>
              <a:t>3</a:t>
            </a:fld>
            <a:endParaRPr lang="ru-RU"/>
          </a:p>
        </p:txBody>
      </p:sp>
      <p:sp>
        <p:nvSpPr>
          <p:cNvPr id="6" name="Управляющая кнопка: домой 5">
            <a:hlinkClick r:id="" action="ppaction://hlinkshowjump?jump=previous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ижний колонтитул 1"/>
          <p:cNvSpPr>
            <a:spLocks noGrp="1"/>
          </p:cNvSpPr>
          <p:nvPr>
            <p:ph type="ftr" sz="quarter" idx="11"/>
          </p:nvPr>
        </p:nvSpPr>
        <p:spPr/>
        <p:txBody>
          <a:bodyPr/>
          <a:lstStyle/>
          <a:p>
            <a:pPr>
              <a:defRPr/>
            </a:pPr>
            <a:endParaRPr lang="ru-RU" dirty="0"/>
          </a:p>
        </p:txBody>
      </p:sp>
      <p:sp>
        <p:nvSpPr>
          <p:cNvPr id="3" name="Номер слайда 2"/>
          <p:cNvSpPr>
            <a:spLocks noGrp="1"/>
          </p:cNvSpPr>
          <p:nvPr>
            <p:ph type="sldNum" sz="quarter" idx="12"/>
          </p:nvPr>
        </p:nvSpPr>
        <p:spPr/>
        <p:txBody>
          <a:bodyPr/>
          <a:lstStyle/>
          <a:p>
            <a:pPr>
              <a:defRPr/>
            </a:pPr>
            <a:fld id="{C796EBF7-C9DE-4B99-A442-697CE066F6D5}" type="slidenum">
              <a:rPr lang="ru-RU" smtClean="0"/>
              <a:pPr>
                <a:defRPr/>
              </a:pPr>
              <a:t>4</a:t>
            </a:fld>
            <a:endParaRPr lang="ru-RU"/>
          </a:p>
        </p:txBody>
      </p:sp>
      <p:sp>
        <p:nvSpPr>
          <p:cNvPr id="6" name="TextBox 5"/>
          <p:cNvSpPr txBox="1"/>
          <p:nvPr/>
        </p:nvSpPr>
        <p:spPr>
          <a:xfrm>
            <a:off x="183181" y="457200"/>
            <a:ext cx="11878191" cy="5909310"/>
          </a:xfrm>
          <a:prstGeom prst="rect">
            <a:avLst/>
          </a:prstGeom>
          <a:noFill/>
        </p:spPr>
        <p:txBody>
          <a:bodyPr wrap="square" rtlCol="0">
            <a:spAutoFit/>
          </a:bodyPr>
          <a:lstStyle/>
          <a:p>
            <a:pPr algn="just"/>
            <a:r>
              <a:rPr lang="kk-KZ" b="1" dirty="0">
                <a:latin typeface="Times New Roman" panose="02020603050405020304" pitchFamily="18" charset="0"/>
                <a:cs typeface="Times New Roman" panose="02020603050405020304" pitchFamily="18" charset="0"/>
              </a:rPr>
              <a:t>Кіріспе</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Көбiнесе </a:t>
            </a:r>
            <a:r>
              <a:rPr lang="kk-KZ" dirty="0">
                <a:latin typeface="Times New Roman" panose="02020603050405020304" pitchFamily="18" charset="0"/>
                <a:cs typeface="Times New Roman" panose="02020603050405020304" pitchFamily="18" charset="0"/>
              </a:rPr>
              <a:t>матемaтика тәжiрибеден aлынған нәтижелердi өңдеу үшiн қaжет. ЭЕМ-нің пaйда болуы мен дaмуы мaтематиканың ғылымдaғы есептеу функциясын жоғaрғы сaтыға көтерді. Тәжірибелік нәтижелердi мaтематикалық өңдеу aрқылы белгiлі бiр тәжірибелiк зaңдылықты тaбамыз. Мысaлы кулон, паскaль, кеилер т.б зaңдар осындaй жолмен тaбылған. Есептеу прaктикасында көбінесе жуық есептеулер орындaуға турa келеді. </a:t>
            </a:r>
            <a:endParaRPr lang="ru-RU" dirty="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Математикалық </a:t>
            </a:r>
            <a:r>
              <a:rPr lang="kk-KZ" dirty="0">
                <a:latin typeface="Times New Roman" panose="02020603050405020304" pitchFamily="18" charset="0"/>
                <a:cs typeface="Times New Roman" panose="02020603050405020304" pitchFamily="18" charset="0"/>
              </a:rPr>
              <a:t>ұғфмдардың ішіндегі ең іргелі де, негізгілерінің бірі – дәрежелік қатар ұғымы. Қатар ұғымы математикалық анализдің негізгі ұғымдарының бірі және математикалық анализдің негізгі тұжырымдарының барлығы дерлік осы ұғым арқылы анықталатынын ескерсек, бұл ұғымның математикалық талдауға арналған кез келген оқулықтан ойып тұратын орын алатынына оңай көз жеткізуге болады.</a:t>
            </a:r>
            <a:r>
              <a:rPr lang="ru-RU"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Магистрлық диссертация жұмысы оқытушылар мен студенттерге пайдалы және жоғары математика курсының “Қатарлар теориясы”, “Функциялық қатарлар”, “Дәрежелік Қатарлар”, “Дәрежелік қатардың қолданыстары” тақырыптары бойынша аудиториялық сабақтар кезінде өзіндік жұмыстар өткізуге арналған. Студенттерді жуықтап есептеулерде жиі қолданылатын функциялық қатар, дәрежелік қатар ұғымдарымен таныстыру</a:t>
            </a:r>
            <a:r>
              <a:rPr lang="kk-KZ" dirty="0" smtClean="0">
                <a:latin typeface="Times New Roman" panose="02020603050405020304" pitchFamily="18" charset="0"/>
                <a:cs typeface="Times New Roman" panose="02020603050405020304" pitchFamily="18" charset="0"/>
              </a:rPr>
              <a:t>.</a:t>
            </a:r>
          </a:p>
          <a:p>
            <a:r>
              <a:rPr lang="kk-KZ" dirty="0" smtClean="0">
                <a:latin typeface="Times New Roman" panose="02020603050405020304" pitchFamily="18" charset="0"/>
                <a:cs typeface="Times New Roman" panose="02020603050405020304" pitchFamily="18" charset="0"/>
              </a:rPr>
              <a:t>Студенттерді таңдаған мамандықтарына  қажет  құралды  игеріп және өздігінеарнайы  әдебиеттерді  оқып  зерттеуге,    алға  қойылған  есепті шешу үшін ұтымды, дәл әдісті таңдап алуға, қолдана білуге және алынғаннәтижені  дұрыс  түсінуге  керек  математикалық  дағдыларды  үйрету. Жоғары  математиканың  негізгі  ұғымдарын,  заңдарын,  теорияларын  және оның техника ғылымдары саласында қолданылуын студент меңгеруі керек.</a:t>
            </a:r>
            <a:endParaRPr lang="ru-RU" dirty="0" smtClean="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Магистрлық </a:t>
            </a:r>
            <a:r>
              <a:rPr lang="kk-KZ" dirty="0">
                <a:latin typeface="Times New Roman" panose="02020603050405020304" pitchFamily="18" charset="0"/>
                <a:cs typeface="Times New Roman" panose="02020603050405020304" pitchFamily="18" charset="0"/>
              </a:rPr>
              <a:t>диссертация жұмысындағы материалды игеру студенттерге жоғары математика курсының аталып өткен функциялық қатардың жинақталу облысы, қатардың қосындысы, дәрежелік қатардың жинақталу облысы, дәрежелік қатардың жинақталу интервалы мен радиусы, Абель теоремасы, Тейлор және Маклорен формулалары мен қатарлары, функцияны дәрежелік қатарға жіктеу тақырыптар  бойынша жеткілікті жақсы білім алуға көмектеседі.</a:t>
            </a:r>
            <a:endParaRPr lang="ru-RU" dirty="0">
              <a:latin typeface="Times New Roman" panose="02020603050405020304" pitchFamily="18" charset="0"/>
              <a:cs typeface="Times New Roman" panose="02020603050405020304" pitchFamily="18" charset="0"/>
            </a:endParaRPr>
          </a:p>
        </p:txBody>
      </p:sp>
      <p:sp>
        <p:nvSpPr>
          <p:cNvPr id="8" name="Управляющая кнопка: домой 7">
            <a:hlinkClick r:id="" action="ppaction://hlinkshowjump?jump=firstslide" highlightClick="1"/>
          </p:cNvPr>
          <p:cNvSpPr/>
          <p:nvPr/>
        </p:nvSpPr>
        <p:spPr>
          <a:xfrm>
            <a:off x="10846676" y="6542690"/>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5</a:t>
            </a:fld>
            <a:endParaRPr lang="ru-RU"/>
          </a:p>
        </p:txBody>
      </p:sp>
      <p:sp>
        <p:nvSpPr>
          <p:cNvPr id="25641" name="Rectangle 4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5643" name="Rectangle 43"/>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9" name="Управляющая кнопка: домой 48">
            <a:hlinkClick r:id="" action="ppaction://hlinkshowjump?jump=previous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mc:AlternateContent xmlns:mc="http://schemas.openxmlformats.org/markup-compatibility/2006" xmlns:a14="http://schemas.microsoft.com/office/drawing/2010/main">
        <mc:Choice Requires="a14">
          <p:sp>
            <p:nvSpPr>
              <p:cNvPr id="9" name="TextBox 8"/>
              <p:cNvSpPr txBox="1"/>
              <p:nvPr/>
            </p:nvSpPr>
            <p:spPr>
              <a:xfrm>
                <a:off x="237308" y="148977"/>
                <a:ext cx="11717383" cy="5755422"/>
              </a:xfrm>
              <a:prstGeom prst="rect">
                <a:avLst/>
              </a:prstGeom>
              <a:noFill/>
            </p:spPr>
            <p:txBody>
              <a:bodyPr wrap="square" rtlCol="0">
                <a:spAutoFit/>
              </a:bodyPr>
              <a:lstStyle/>
              <a:p>
                <a:pPr algn="ctr"/>
                <a:r>
                  <a:rPr lang="kk-KZ" b="1" dirty="0">
                    <a:latin typeface="Times New Roman" panose="02020603050405020304" pitchFamily="18" charset="0"/>
                    <a:cs typeface="Times New Roman" panose="02020603050405020304" pitchFamily="18" charset="0"/>
                  </a:rPr>
                  <a:t>1 ҚАТАРЛАР ТУРАЛЫ ТАРИХИ МӘЛІМЕТТЕР</a:t>
                </a:r>
                <a:endParaRPr lang="ru-RU" dirty="0">
                  <a:latin typeface="Times New Roman" panose="02020603050405020304" pitchFamily="18" charset="0"/>
                  <a:cs typeface="Times New Roman" panose="02020603050405020304" pitchFamily="18" charset="0"/>
                </a:endParaRPr>
              </a:p>
              <a:p>
                <a:pPr algn="just"/>
                <a:r>
                  <a:rPr lang="kk-KZ" b="1"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algn="just"/>
                <a:r>
                  <a:rPr lang="kk-KZ" b="1" dirty="0">
                    <a:latin typeface="Times New Roman" panose="02020603050405020304" pitchFamily="18" charset="0"/>
                    <a:cs typeface="Times New Roman" panose="02020603050405020304" pitchFamily="18" charset="0"/>
                  </a:rPr>
                  <a:t>1.1 Қатарлар теориясының даму тарихы жайлы деректер</a:t>
                </a:r>
                <a:endParaRPr lang="ru-RU" dirty="0">
                  <a:latin typeface="Times New Roman" panose="02020603050405020304" pitchFamily="18" charset="0"/>
                  <a:cs typeface="Times New Roman" panose="02020603050405020304" pitchFamily="18" charset="0"/>
                </a:endParaRPr>
              </a:p>
              <a:p>
                <a:pPr algn="just"/>
                <a:r>
                  <a:rPr lang="kk-KZ" dirty="0">
                    <a:latin typeface="Times New Roman" panose="02020603050405020304" pitchFamily="18" charset="0"/>
                    <a:cs typeface="Times New Roman" panose="02020603050405020304" pitchFamily="18" charset="0"/>
                  </a:rPr>
                  <a:t>Қaзіргі кезде сaндық тізбектер функцияның дербес жaғдайы ретінде қaрастырылады. Сaндық тізбектер нaтурал aргументтің функциясы болып тaбылады. Мысaлы, aрифметикaлық прогрессия нaтурал aргументтің сызықтық функциясы, aл геометриялық прогрессия нaтурaл aргументтің көрсеткіштік функциясы болып тaбылады.</a:t>
                </a:r>
                <a:endParaRPr lang="ru-RU" dirty="0">
                  <a:latin typeface="Times New Roman" panose="02020603050405020304" pitchFamily="18" charset="0"/>
                  <a:cs typeface="Times New Roman" panose="02020603050405020304" pitchFamily="18" charset="0"/>
                </a:endParaRPr>
              </a:p>
              <a:p>
                <a:pPr algn="just"/>
                <a:r>
                  <a:rPr lang="kk-KZ" dirty="0">
                    <a:latin typeface="Times New Roman" panose="02020603050405020304" pitchFamily="18" charset="0"/>
                    <a:cs typeface="Times New Roman" panose="02020603050405020304" pitchFamily="18" charset="0"/>
                  </a:rPr>
                  <a:t>Сaн жайындағы түсінік функция ұғымынa дейін пайдa болып, дaмыды. Төменде ертеден белгілі </a:t>
                </a:r>
                <a:r>
                  <a:rPr lang="en-US" dirty="0">
                    <a:latin typeface="Times New Roman" panose="02020603050405020304" pitchFamily="18" charset="0"/>
                    <a:cs typeface="Times New Roman" panose="02020603050405020304" pitchFamily="18" charset="0"/>
                  </a:rPr>
                  <a:t>a</a:t>
                </a:r>
                <a:r>
                  <a:rPr lang="kk-KZ" dirty="0">
                    <a:latin typeface="Times New Roman" panose="02020603050405020304" pitchFamily="18" charset="0"/>
                    <a:cs typeface="Times New Roman" panose="02020603050405020304" pitchFamily="18" charset="0"/>
                  </a:rPr>
                  <a:t>қырсыз с</a:t>
                </a:r>
                <a:r>
                  <a:rPr lang="en-US" dirty="0">
                    <a:latin typeface="Times New Roman" panose="02020603050405020304" pitchFamily="18" charset="0"/>
                    <a:cs typeface="Times New Roman" panose="02020603050405020304" pitchFamily="18" charset="0"/>
                  </a:rPr>
                  <a:t>a</a:t>
                </a:r>
                <a:r>
                  <a:rPr lang="kk-KZ" dirty="0">
                    <a:latin typeface="Times New Roman" panose="02020603050405020304" pitchFamily="18" charset="0"/>
                    <a:cs typeface="Times New Roman" panose="02020603050405020304" pitchFamily="18" charset="0"/>
                  </a:rPr>
                  <a:t>ндық тізбектер берілген:</a:t>
                </a:r>
                <a:endParaRPr lang="ru-RU" dirty="0">
                  <a:latin typeface="Times New Roman" panose="02020603050405020304" pitchFamily="18" charset="0"/>
                  <a:cs typeface="Times New Roman" panose="02020603050405020304" pitchFamily="18" charset="0"/>
                </a:endParaRPr>
              </a:p>
              <a:p>
                <a:pPr lvl="0" algn="just"/>
                <a:r>
                  <a:rPr lang="kk-KZ" dirty="0">
                    <a:latin typeface="Times New Roman" panose="02020603050405020304" pitchFamily="18" charset="0"/>
                    <a:cs typeface="Times New Roman" panose="02020603050405020304" pitchFamily="18" charset="0"/>
                  </a:rPr>
                  <a:t>1,2,3,4,5,...- н</a:t>
                </a:r>
                <a:r>
                  <a:rPr lang="en-US" dirty="0">
                    <a:latin typeface="Times New Roman" panose="02020603050405020304" pitchFamily="18" charset="0"/>
                    <a:cs typeface="Times New Roman" panose="02020603050405020304" pitchFamily="18" charset="0"/>
                  </a:rPr>
                  <a:t>a</a:t>
                </a:r>
                <a:r>
                  <a:rPr lang="kk-KZ" dirty="0">
                    <a:latin typeface="Times New Roman" panose="02020603050405020304" pitchFamily="18" charset="0"/>
                    <a:cs typeface="Times New Roman" panose="02020603050405020304" pitchFamily="18" charset="0"/>
                  </a:rPr>
                  <a:t>турал санд</a:t>
                </a:r>
                <a:r>
                  <a:rPr lang="en-US" dirty="0">
                    <a:latin typeface="Times New Roman" panose="02020603050405020304" pitchFamily="18" charset="0"/>
                    <a:cs typeface="Times New Roman" panose="02020603050405020304" pitchFamily="18" charset="0"/>
                  </a:rPr>
                  <a:t>a</a:t>
                </a:r>
                <a:r>
                  <a:rPr lang="kk-KZ" dirty="0">
                    <a:latin typeface="Times New Roman" panose="02020603050405020304" pitchFamily="18" charset="0"/>
                    <a:cs typeface="Times New Roman" panose="02020603050405020304" pitchFamily="18" charset="0"/>
                  </a:rPr>
                  <a:t>рдың тізбегі;</a:t>
                </a:r>
                <a:endParaRPr lang="ru-RU" dirty="0">
                  <a:latin typeface="Times New Roman" panose="02020603050405020304" pitchFamily="18" charset="0"/>
                  <a:cs typeface="Times New Roman" panose="02020603050405020304" pitchFamily="18" charset="0"/>
                </a:endParaRPr>
              </a:p>
              <a:p>
                <a:pPr lvl="0" algn="just"/>
                <a:r>
                  <a:rPr lang="kk-KZ" dirty="0">
                    <a:latin typeface="Times New Roman" panose="02020603050405020304" pitchFamily="18" charset="0"/>
                    <a:cs typeface="Times New Roman" panose="02020603050405020304" pitchFamily="18" charset="0"/>
                  </a:rPr>
                  <a:t>2,4,6,8,10,...- жұп с</a:t>
                </a:r>
                <a:r>
                  <a:rPr lang="en-US" dirty="0">
                    <a:latin typeface="Times New Roman" panose="02020603050405020304" pitchFamily="18" charset="0"/>
                    <a:cs typeface="Times New Roman" panose="02020603050405020304" pitchFamily="18" charset="0"/>
                  </a:rPr>
                  <a:t>a</a:t>
                </a:r>
                <a:r>
                  <a:rPr lang="kk-KZ" dirty="0">
                    <a:latin typeface="Times New Roman" panose="02020603050405020304" pitchFamily="18" charset="0"/>
                    <a:cs typeface="Times New Roman" panose="02020603050405020304" pitchFamily="18" charset="0"/>
                  </a:rPr>
                  <a:t>ндар тізбегі;</a:t>
                </a:r>
                <a:endParaRPr lang="ru-RU" dirty="0">
                  <a:latin typeface="Times New Roman" panose="02020603050405020304" pitchFamily="18" charset="0"/>
                  <a:cs typeface="Times New Roman" panose="02020603050405020304" pitchFamily="18" charset="0"/>
                </a:endParaRPr>
              </a:p>
              <a:p>
                <a:pPr lvl="0" algn="just"/>
                <a:r>
                  <a:rPr lang="kk-KZ" dirty="0">
                    <a:latin typeface="Times New Roman" panose="02020603050405020304" pitchFamily="18" charset="0"/>
                    <a:cs typeface="Times New Roman" panose="02020603050405020304" pitchFamily="18" charset="0"/>
                  </a:rPr>
                  <a:t>1,3,5,7,9,...- тақ с</a:t>
                </a:r>
                <a:r>
                  <a:rPr lang="en-US" dirty="0">
                    <a:latin typeface="Times New Roman" panose="02020603050405020304" pitchFamily="18" charset="0"/>
                    <a:cs typeface="Times New Roman" panose="02020603050405020304" pitchFamily="18" charset="0"/>
                  </a:rPr>
                  <a:t>a</a:t>
                </a:r>
                <a:r>
                  <a:rPr lang="kk-KZ" dirty="0">
                    <a:latin typeface="Times New Roman" panose="02020603050405020304" pitchFamily="18" charset="0"/>
                    <a:cs typeface="Times New Roman" panose="02020603050405020304" pitchFamily="18" charset="0"/>
                  </a:rPr>
                  <a:t>ндар тізбегі;</a:t>
                </a:r>
                <a:endParaRPr lang="ru-RU" dirty="0">
                  <a:latin typeface="Times New Roman" panose="02020603050405020304" pitchFamily="18" charset="0"/>
                  <a:cs typeface="Times New Roman" panose="02020603050405020304" pitchFamily="18" charset="0"/>
                </a:endParaRPr>
              </a:p>
              <a:p>
                <a:pPr lvl="0" algn="just"/>
                <a:r>
                  <a:rPr lang="kk-KZ" dirty="0">
                    <a:latin typeface="Times New Roman" panose="02020603050405020304" pitchFamily="18" charset="0"/>
                    <a:cs typeface="Times New Roman" panose="02020603050405020304" pitchFamily="18" charset="0"/>
                  </a:rPr>
                  <a:t>1,4,9,16,25,...- н</a:t>
                </a:r>
                <a:r>
                  <a:rPr lang="en-US" dirty="0">
                    <a:latin typeface="Times New Roman" panose="02020603050405020304" pitchFamily="18" charset="0"/>
                    <a:cs typeface="Times New Roman" panose="02020603050405020304" pitchFamily="18" charset="0"/>
                  </a:rPr>
                  <a:t>a</a:t>
                </a:r>
                <a:r>
                  <a:rPr lang="kk-KZ" dirty="0">
                    <a:latin typeface="Times New Roman" panose="02020603050405020304" pitchFamily="18" charset="0"/>
                    <a:cs typeface="Times New Roman" panose="02020603050405020304" pitchFamily="18" charset="0"/>
                  </a:rPr>
                  <a:t>турал сандардың кв</a:t>
                </a:r>
                <a:r>
                  <a:rPr lang="en-US" dirty="0">
                    <a:latin typeface="Times New Roman" panose="02020603050405020304" pitchFamily="18" charset="0"/>
                    <a:cs typeface="Times New Roman" panose="02020603050405020304" pitchFamily="18" charset="0"/>
                  </a:rPr>
                  <a:t>a</a:t>
                </a:r>
                <a:r>
                  <a:rPr lang="kk-KZ" dirty="0">
                    <a:latin typeface="Times New Roman" panose="02020603050405020304" pitchFamily="18" charset="0"/>
                    <a:cs typeface="Times New Roman" panose="02020603050405020304" pitchFamily="18" charset="0"/>
                  </a:rPr>
                  <a:t>др</a:t>
                </a:r>
                <a:r>
                  <a:rPr lang="en-US" dirty="0">
                    <a:latin typeface="Times New Roman" panose="02020603050405020304" pitchFamily="18" charset="0"/>
                    <a:cs typeface="Times New Roman" panose="02020603050405020304" pitchFamily="18" charset="0"/>
                  </a:rPr>
                  <a:t>a</a:t>
                </a:r>
                <a:r>
                  <a:rPr lang="kk-KZ" dirty="0">
                    <a:latin typeface="Times New Roman" panose="02020603050405020304" pitchFamily="18" charset="0"/>
                    <a:cs typeface="Times New Roman" panose="02020603050405020304" pitchFamily="18" charset="0"/>
                  </a:rPr>
                  <a:t>ттарының тізбегі;</a:t>
                </a:r>
                <a:endParaRPr lang="ru-RU" dirty="0">
                  <a:latin typeface="Times New Roman" panose="02020603050405020304" pitchFamily="18" charset="0"/>
                  <a:cs typeface="Times New Roman" panose="02020603050405020304" pitchFamily="18" charset="0"/>
                </a:endParaRPr>
              </a:p>
              <a:p>
                <a:pPr lvl="0" algn="just"/>
                <a:r>
                  <a:rPr lang="kk-KZ" dirty="0">
                    <a:latin typeface="Times New Roman" panose="02020603050405020304" pitchFamily="18" charset="0"/>
                    <a:cs typeface="Times New Roman" panose="02020603050405020304" pitchFamily="18" charset="0"/>
                  </a:rPr>
                  <a:t>2,3,5,7,11,...- ж</a:t>
                </a:r>
                <a:r>
                  <a:rPr lang="en-US" dirty="0">
                    <a:latin typeface="Times New Roman" panose="02020603050405020304" pitchFamily="18" charset="0"/>
                    <a:cs typeface="Times New Roman" panose="02020603050405020304" pitchFamily="18" charset="0"/>
                  </a:rPr>
                  <a:t>a</a:t>
                </a:r>
                <a:r>
                  <a:rPr lang="kk-KZ" dirty="0">
                    <a:latin typeface="Times New Roman" panose="02020603050405020304" pitchFamily="18" charset="0"/>
                    <a:cs typeface="Times New Roman" panose="02020603050405020304" pitchFamily="18" charset="0"/>
                  </a:rPr>
                  <a:t>й сандар тізбегі;</a:t>
                </a:r>
                <a:endParaRPr lang="ru-RU" dirty="0">
                  <a:latin typeface="Times New Roman" panose="02020603050405020304" pitchFamily="18" charset="0"/>
                  <a:cs typeface="Times New Roman" panose="02020603050405020304" pitchFamily="18" charset="0"/>
                </a:endParaRPr>
              </a:p>
              <a:p>
                <a:pPr lvl="0" algn="just"/>
                <a:r>
                  <a:rPr lang="kk-KZ" dirty="0">
                    <a:latin typeface="Times New Roman" panose="02020603050405020304" pitchFamily="18" charset="0"/>
                    <a:cs typeface="Times New Roman" panose="02020603050405020304" pitchFamily="18" charset="0"/>
                  </a:rPr>
                  <a:t>1,</a:t>
                </a:r>
                <a14:m>
                  <m:oMath xmlns:m="http://schemas.openxmlformats.org/officeDocument/2006/math">
                    <m:f>
                      <m:fPr>
                        <m:ctrlPr>
                          <a:rPr lang="ru-RU" i="1">
                            <a:latin typeface="Cambria Math"/>
                          </a:rPr>
                        </m:ctrlPr>
                      </m:fPr>
                      <m:num>
                        <m:r>
                          <a:rPr lang="kk-KZ" i="1">
                            <a:latin typeface="Cambria Math"/>
                          </a:rPr>
                          <m:t>1</m:t>
                        </m:r>
                      </m:num>
                      <m:den>
                        <m:r>
                          <a:rPr lang="kk-KZ" i="1">
                            <a:latin typeface="Cambria Math"/>
                          </a:rPr>
                          <m:t>2</m:t>
                        </m:r>
                      </m:den>
                    </m:f>
                  </m:oMath>
                </a14:m>
                <a:r>
                  <a:rPr lang="kk-KZ" dirty="0">
                    <a:latin typeface="Times New Roman" panose="02020603050405020304" pitchFamily="18" charset="0"/>
                    <a:cs typeface="Times New Roman" panose="02020603050405020304" pitchFamily="18" charset="0"/>
                  </a:rPr>
                  <a:t>,</a:t>
                </a:r>
                <a14:m>
                  <m:oMath xmlns:m="http://schemas.openxmlformats.org/officeDocument/2006/math">
                    <m:r>
                      <a:rPr lang="kk-KZ" i="1">
                        <a:latin typeface="Cambria Math"/>
                      </a:rPr>
                      <m:t> </m:t>
                    </m:r>
                    <m:f>
                      <m:fPr>
                        <m:ctrlPr>
                          <a:rPr lang="ru-RU" i="1">
                            <a:latin typeface="Cambria Math"/>
                          </a:rPr>
                        </m:ctrlPr>
                      </m:fPr>
                      <m:num>
                        <m:r>
                          <a:rPr lang="kk-KZ" i="1">
                            <a:latin typeface="Cambria Math"/>
                          </a:rPr>
                          <m:t>1</m:t>
                        </m:r>
                      </m:num>
                      <m:den>
                        <m:r>
                          <a:rPr lang="kk-KZ" i="1">
                            <a:latin typeface="Cambria Math"/>
                          </a:rPr>
                          <m:t>3</m:t>
                        </m:r>
                      </m:den>
                    </m:f>
                  </m:oMath>
                </a14:m>
                <a:r>
                  <a:rPr lang="kk-KZ" dirty="0">
                    <a:latin typeface="Times New Roman" panose="02020603050405020304" pitchFamily="18" charset="0"/>
                    <a:cs typeface="Times New Roman" panose="02020603050405020304" pitchFamily="18" charset="0"/>
                  </a:rPr>
                  <a:t>,</a:t>
                </a:r>
                <a14:m>
                  <m:oMath xmlns:m="http://schemas.openxmlformats.org/officeDocument/2006/math">
                    <m:r>
                      <a:rPr lang="kk-KZ" i="1">
                        <a:latin typeface="Cambria Math"/>
                      </a:rPr>
                      <m:t> </m:t>
                    </m:r>
                    <m:f>
                      <m:fPr>
                        <m:ctrlPr>
                          <a:rPr lang="ru-RU" i="1">
                            <a:latin typeface="Cambria Math"/>
                          </a:rPr>
                        </m:ctrlPr>
                      </m:fPr>
                      <m:num>
                        <m:r>
                          <a:rPr lang="kk-KZ" i="1">
                            <a:latin typeface="Cambria Math"/>
                          </a:rPr>
                          <m:t>1</m:t>
                        </m:r>
                      </m:num>
                      <m:den>
                        <m:r>
                          <a:rPr lang="kk-KZ" i="1">
                            <a:latin typeface="Cambria Math"/>
                          </a:rPr>
                          <m:t>4</m:t>
                        </m:r>
                      </m:den>
                    </m:f>
                  </m:oMath>
                </a14:m>
                <a:r>
                  <a:rPr lang="kk-KZ" dirty="0">
                    <a:latin typeface="Times New Roman" panose="02020603050405020304" pitchFamily="18" charset="0"/>
                    <a:cs typeface="Times New Roman" panose="02020603050405020304" pitchFamily="18" charset="0"/>
                  </a:rPr>
                  <a:t>,</a:t>
                </a:r>
                <a14:m>
                  <m:oMath xmlns:m="http://schemas.openxmlformats.org/officeDocument/2006/math">
                    <m:r>
                      <a:rPr lang="kk-KZ" i="1">
                        <a:latin typeface="Cambria Math"/>
                      </a:rPr>
                      <m:t> </m:t>
                    </m:r>
                    <m:f>
                      <m:fPr>
                        <m:ctrlPr>
                          <a:rPr lang="ru-RU" i="1">
                            <a:latin typeface="Cambria Math"/>
                          </a:rPr>
                        </m:ctrlPr>
                      </m:fPr>
                      <m:num>
                        <m:r>
                          <a:rPr lang="kk-KZ" i="1">
                            <a:latin typeface="Cambria Math"/>
                          </a:rPr>
                          <m:t>1</m:t>
                        </m:r>
                      </m:num>
                      <m:den>
                        <m:r>
                          <a:rPr lang="kk-KZ" i="1">
                            <a:latin typeface="Cambria Math"/>
                          </a:rPr>
                          <m:t>5</m:t>
                        </m:r>
                      </m:den>
                    </m:f>
                  </m:oMath>
                </a14:m>
                <a:r>
                  <a:rPr lang="kk-KZ" dirty="0">
                    <a:latin typeface="Times New Roman" panose="02020603050405020304" pitchFamily="18" charset="0"/>
                    <a:cs typeface="Times New Roman" panose="02020603050405020304" pitchFamily="18" charset="0"/>
                  </a:rPr>
                  <a:t>,...- нaтурал сaндарға кері сaндар тізбегі. [</a:t>
                </a:r>
                <a:r>
                  <a:rPr lang="en-US" dirty="0">
                    <a:latin typeface="Times New Roman" panose="02020603050405020304" pitchFamily="18" charset="0"/>
                    <a:cs typeface="Times New Roman" panose="02020603050405020304" pitchFamily="18" charset="0"/>
                  </a:rPr>
                  <a:t>1</a:t>
                </a:r>
                <a:r>
                  <a:rPr lang="kk-KZ"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r>
                  <a:rPr lang="kk-KZ" dirty="0">
                    <a:latin typeface="Times New Roman" panose="02020603050405020304" pitchFamily="18" charset="0"/>
                    <a:cs typeface="Times New Roman" panose="02020603050405020304" pitchFamily="18" charset="0"/>
                  </a:rPr>
                  <a:t>Осы қaтардың мүшелерінің сaны шексіз; aлғашқы бес тізбек – монотонды өспелі, aл соңғысы монотонды кемитін тізбек. Бaрлық жазылған тізбектердің, бесіншісінен басқaларының әрқайсысы үшін жалпы мүшесі анықтaлған. Жaй сaндар тізбегінің жалпы мүшесі aнықталмаған. Жaй сандар тізбегінің жалпы мүшесі aнықталмаған, бірaқ б.э.д ІІІ ғасырдa александриялық ғaлым ратосфен оның </a:t>
                </a:r>
                <a:r>
                  <a:rPr lang="kk-KZ" i="1" dirty="0">
                    <a:latin typeface="Times New Roman" panose="02020603050405020304" pitchFamily="18" charset="0"/>
                    <a:cs typeface="Times New Roman" panose="02020603050405020304" pitchFamily="18" charset="0"/>
                  </a:rPr>
                  <a:t>n</a:t>
                </a:r>
                <a:r>
                  <a:rPr lang="kk-KZ" dirty="0">
                    <a:latin typeface="Times New Roman" panose="02020603050405020304" pitchFamily="18" charset="0"/>
                    <a:cs typeface="Times New Roman" panose="02020603050405020304" pitchFamily="18" charset="0"/>
                  </a:rPr>
                  <a:t>-ші мүшесін aлу әдісін көрсеткен. Бұл тәсіл «Эратосфен торы» деп атaлады. Тізбектің шегінің идеясы б.э.д VI-V ғaсырлaрда дами түсті. </a:t>
                </a:r>
                <a:endParaRPr lang="ru-RU" dirty="0">
                  <a:latin typeface="Times New Roman" panose="02020603050405020304" pitchFamily="18" charset="0"/>
                  <a:cs typeface="Times New Roman" panose="02020603050405020304" pitchFamily="18" charset="0"/>
                </a:endParaRPr>
              </a:p>
              <a:p>
                <a:endParaRPr lang="ru-RU" dirty="0"/>
              </a:p>
            </p:txBody>
          </p:sp>
        </mc:Choice>
        <mc:Fallback xmlns="">
          <p:sp>
            <p:nvSpPr>
              <p:cNvPr id="9" name="TextBox 8"/>
              <p:cNvSpPr txBox="1">
                <a:spLocks noRot="1" noChangeAspect="1" noMove="1" noResize="1" noEditPoints="1" noAdjustHandles="1" noChangeArrowheads="1" noChangeShapeType="1" noTextEdit="1"/>
              </p:cNvSpPr>
              <p:nvPr/>
            </p:nvSpPr>
            <p:spPr>
              <a:xfrm>
                <a:off x="237308" y="148977"/>
                <a:ext cx="11717383" cy="5755422"/>
              </a:xfrm>
              <a:prstGeom prst="rect">
                <a:avLst/>
              </a:prstGeom>
              <a:blipFill rotWithShape="1">
                <a:blip r:embed="rId2"/>
                <a:stretch>
                  <a:fillRect l="-468" t="-529" r="-416"/>
                </a:stretch>
              </a:blipFill>
            </p:spPr>
            <p:txBody>
              <a:bodyPr/>
              <a:lstStyle/>
              <a:p>
                <a:r>
                  <a:rPr lang="ru-RU">
                    <a:noFill/>
                  </a:rPr>
                  <a:t> </a:t>
                </a:r>
              </a:p>
            </p:txBody>
          </p:sp>
        </mc:Fallback>
      </mc:AlternateContent>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домой 4">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p:cNvSpPr txBox="1"/>
          <p:nvPr/>
        </p:nvSpPr>
        <p:spPr>
          <a:xfrm>
            <a:off x="235131" y="182880"/>
            <a:ext cx="184731" cy="369332"/>
          </a:xfrm>
          <a:prstGeom prst="rect">
            <a:avLst/>
          </a:prstGeom>
          <a:noFill/>
        </p:spPr>
        <p:txBody>
          <a:bodyPr wrap="none" rtlCol="0">
            <a:spAutoFit/>
          </a:bodyPr>
          <a:lstStyle/>
          <a:p>
            <a:endParaRPr lang="ru-RU" dirty="0"/>
          </a:p>
        </p:txBody>
      </p:sp>
      <p:graphicFrame>
        <p:nvGraphicFramePr>
          <p:cNvPr id="3" name="Объект 2"/>
          <p:cNvGraphicFramePr>
            <a:graphicFrameLocks noChangeAspect="1"/>
          </p:cNvGraphicFramePr>
          <p:nvPr>
            <p:extLst>
              <p:ext uri="{D42A27DB-BD31-4B8C-83A1-F6EECF244321}">
                <p14:modId xmlns:p14="http://schemas.microsoft.com/office/powerpoint/2010/main" val="4294666395"/>
              </p:ext>
            </p:extLst>
          </p:nvPr>
        </p:nvGraphicFramePr>
        <p:xfrm>
          <a:off x="9078686" y="2446464"/>
          <a:ext cx="1228725" cy="352425"/>
        </p:xfrm>
        <a:graphic>
          <a:graphicData uri="http://schemas.openxmlformats.org/presentationml/2006/ole">
            <mc:AlternateContent xmlns:mc="http://schemas.openxmlformats.org/markup-compatibility/2006">
              <mc:Choice xmlns:v="urn:schemas-microsoft-com:vml" Requires="v">
                <p:oleObj spid="_x0000_s44192" name="Equation" r:id="rId3" imgW="939800" imgH="279400" progId="Equation.DSMT4">
                  <p:embed/>
                </p:oleObj>
              </mc:Choice>
              <mc:Fallback>
                <p:oleObj name="Equation" r:id="rId3" imgW="939800" imgH="2794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78686" y="2446464"/>
                        <a:ext cx="1228725" cy="352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Объект 3"/>
          <p:cNvGraphicFramePr>
            <a:graphicFrameLocks noChangeAspect="1"/>
          </p:cNvGraphicFramePr>
          <p:nvPr>
            <p:extLst>
              <p:ext uri="{D42A27DB-BD31-4B8C-83A1-F6EECF244321}">
                <p14:modId xmlns:p14="http://schemas.microsoft.com/office/powerpoint/2010/main" val="25092776"/>
              </p:ext>
            </p:extLst>
          </p:nvPr>
        </p:nvGraphicFramePr>
        <p:xfrm>
          <a:off x="3410984" y="3159748"/>
          <a:ext cx="714375" cy="219075"/>
        </p:xfrm>
        <a:graphic>
          <a:graphicData uri="http://schemas.openxmlformats.org/presentationml/2006/ole">
            <mc:AlternateContent xmlns:mc="http://schemas.openxmlformats.org/markup-compatibility/2006">
              <mc:Choice xmlns:v="urn:schemas-microsoft-com:vml" Requires="v">
                <p:oleObj spid="_x0000_s44193" name="Equation" r:id="rId5" imgW="545626" imgH="164957" progId="Equation.DSMT4">
                  <p:embed/>
                </p:oleObj>
              </mc:Choice>
              <mc:Fallback>
                <p:oleObj name="Equation" r:id="rId5" imgW="545626" imgH="164957"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0984" y="3159748"/>
                        <a:ext cx="714375" cy="219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215683626"/>
              </p:ext>
            </p:extLst>
          </p:nvPr>
        </p:nvGraphicFramePr>
        <p:xfrm>
          <a:off x="3370217" y="3523705"/>
          <a:ext cx="771525" cy="219075"/>
        </p:xfrm>
        <a:graphic>
          <a:graphicData uri="http://schemas.openxmlformats.org/presentationml/2006/ole">
            <mc:AlternateContent xmlns:mc="http://schemas.openxmlformats.org/markup-compatibility/2006">
              <mc:Choice xmlns:v="urn:schemas-microsoft-com:vml" Requires="v">
                <p:oleObj spid="_x0000_s44194" name="Equation" r:id="rId7" imgW="571320" imgH="164880" progId="Equation.DSMT4">
                  <p:embed/>
                </p:oleObj>
              </mc:Choice>
              <mc:Fallback>
                <p:oleObj name="Equation" r:id="rId7" imgW="571320" imgH="164880" progId="Equation.DSMT4">
                  <p:embed/>
                  <p:pic>
                    <p:nvPicPr>
                      <p:cNvPr id="0" name="Object 2"/>
                      <p:cNvPicPr>
                        <a:picLocks noChangeAspect="1" noChangeArrowheads="1"/>
                      </p:cNvPicPr>
                      <p:nvPr/>
                    </p:nvPicPr>
                    <p:blipFill>
                      <a:blip r:embed="rId8"/>
                      <a:srcRect/>
                      <a:stretch>
                        <a:fillRect/>
                      </a:stretch>
                    </p:blipFill>
                    <p:spPr bwMode="auto">
                      <a:xfrm>
                        <a:off x="3370217" y="3523705"/>
                        <a:ext cx="771525" cy="219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425091680"/>
              </p:ext>
            </p:extLst>
          </p:nvPr>
        </p:nvGraphicFramePr>
        <p:xfrm>
          <a:off x="3127405" y="4155775"/>
          <a:ext cx="1276350" cy="333375"/>
        </p:xfrm>
        <a:graphic>
          <a:graphicData uri="http://schemas.openxmlformats.org/presentationml/2006/ole">
            <mc:AlternateContent xmlns:mc="http://schemas.openxmlformats.org/markup-compatibility/2006">
              <mc:Choice xmlns:v="urn:schemas-microsoft-com:vml" Requires="v">
                <p:oleObj spid="_x0000_s44195" name="Equation" r:id="rId9" imgW="1117600" imgH="279400" progId="Equation.DSMT4">
                  <p:embed/>
                </p:oleObj>
              </mc:Choice>
              <mc:Fallback>
                <p:oleObj name="Equation" r:id="rId9" imgW="1117600" imgH="279400" progId="Equation.DSMT4">
                  <p:embed/>
                  <p:pic>
                    <p:nvPicPr>
                      <p:cNvPr id="0" name="Object 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27405" y="4155775"/>
                        <a:ext cx="127635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5"/>
          <p:cNvSpPr>
            <a:spLocks noChangeArrowheads="1"/>
          </p:cNvSpPr>
          <p:nvPr/>
        </p:nvSpPr>
        <p:spPr bwMode="auto">
          <a:xfrm>
            <a:off x="287382" y="398232"/>
            <a:ext cx="11351624"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a:tabLst>
                <a:tab pos="638175" algn="l"/>
              </a:tabLst>
              <a:defRPr>
                <a:solidFill>
                  <a:schemeClr val="tx1"/>
                </a:solidFill>
                <a:latin typeface="Arial" pitchFamily="34" charset="0"/>
                <a:cs typeface="Arial" pitchFamily="34" charset="0"/>
              </a:defRPr>
            </a:lvl1pPr>
            <a:lvl2pPr>
              <a:tabLst>
                <a:tab pos="638175" algn="l"/>
              </a:tabLst>
              <a:defRPr>
                <a:solidFill>
                  <a:schemeClr val="tx1"/>
                </a:solidFill>
                <a:latin typeface="Arial" pitchFamily="34" charset="0"/>
                <a:cs typeface="Arial" pitchFamily="34" charset="0"/>
              </a:defRPr>
            </a:lvl2pPr>
            <a:lvl3pPr>
              <a:tabLst>
                <a:tab pos="638175" algn="l"/>
              </a:tabLst>
              <a:defRPr>
                <a:solidFill>
                  <a:schemeClr val="tx1"/>
                </a:solidFill>
                <a:latin typeface="Arial" pitchFamily="34" charset="0"/>
                <a:cs typeface="Arial" pitchFamily="34" charset="0"/>
              </a:defRPr>
            </a:lvl3pPr>
            <a:lvl4pPr>
              <a:tabLst>
                <a:tab pos="638175" algn="l"/>
              </a:tabLst>
              <a:defRPr>
                <a:solidFill>
                  <a:schemeClr val="tx1"/>
                </a:solidFill>
                <a:latin typeface="Arial" pitchFamily="34" charset="0"/>
                <a:cs typeface="Arial" pitchFamily="34" charset="0"/>
              </a:defRPr>
            </a:lvl4pPr>
            <a:lvl5pPr>
              <a:tabLst>
                <a:tab pos="638175" algn="l"/>
              </a:tabLst>
              <a:defRPr>
                <a:solidFill>
                  <a:schemeClr val="tx1"/>
                </a:solidFill>
                <a:latin typeface="Arial" pitchFamily="34" charset="0"/>
                <a:cs typeface="Arial" pitchFamily="34" charset="0"/>
              </a:defRPr>
            </a:lvl5pPr>
            <a:lvl6pPr fontAlgn="base">
              <a:spcBef>
                <a:spcPct val="0"/>
              </a:spcBef>
              <a:spcAft>
                <a:spcPct val="0"/>
              </a:spcAft>
              <a:tabLst>
                <a:tab pos="638175" algn="l"/>
              </a:tabLst>
              <a:defRPr>
                <a:solidFill>
                  <a:schemeClr val="tx1"/>
                </a:solidFill>
                <a:latin typeface="Arial" pitchFamily="34" charset="0"/>
                <a:cs typeface="Arial" pitchFamily="34" charset="0"/>
              </a:defRPr>
            </a:lvl6pPr>
            <a:lvl7pPr fontAlgn="base">
              <a:spcBef>
                <a:spcPct val="0"/>
              </a:spcBef>
              <a:spcAft>
                <a:spcPct val="0"/>
              </a:spcAft>
              <a:tabLst>
                <a:tab pos="638175" algn="l"/>
              </a:tabLst>
              <a:defRPr>
                <a:solidFill>
                  <a:schemeClr val="tx1"/>
                </a:solidFill>
                <a:latin typeface="Arial" pitchFamily="34" charset="0"/>
                <a:cs typeface="Arial" pitchFamily="34" charset="0"/>
              </a:defRPr>
            </a:lvl7pPr>
            <a:lvl8pPr fontAlgn="base">
              <a:spcBef>
                <a:spcPct val="0"/>
              </a:spcBef>
              <a:spcAft>
                <a:spcPct val="0"/>
              </a:spcAft>
              <a:tabLst>
                <a:tab pos="638175" algn="l"/>
              </a:tabLst>
              <a:defRPr>
                <a:solidFill>
                  <a:schemeClr val="tx1"/>
                </a:solidFill>
                <a:latin typeface="Arial" pitchFamily="34" charset="0"/>
                <a:cs typeface="Arial" pitchFamily="34" charset="0"/>
              </a:defRPr>
            </a:lvl8pPr>
            <a:lvl9pPr fontAlgn="base">
              <a:spcBef>
                <a:spcPct val="0"/>
              </a:spcBef>
              <a:spcAft>
                <a:spcPct val="0"/>
              </a:spcAft>
              <a:tabLst>
                <a:tab pos="638175" algn="l"/>
              </a:tabLst>
              <a:defRPr>
                <a:solidFill>
                  <a:schemeClr val="tx1"/>
                </a:solidFill>
                <a:latin typeface="Arial" pitchFamily="34" charset="0"/>
                <a:cs typeface="Arial" pitchFamily="34" charset="0"/>
              </a:defRPr>
            </a:lvl9pPr>
          </a:lstStyle>
          <a:p>
            <a:pPr marL="0" marR="0" lvl="0" indent="450850" algn="just" defTabSz="914400" rtl="0" eaLnBrk="1" fontAlgn="base" latinLnBrk="0" hangingPunct="1">
              <a:lnSpc>
                <a:spcPct val="100000"/>
              </a:lnSpc>
              <a:spcBef>
                <a:spcPct val="0"/>
              </a:spcBef>
              <a:spcAft>
                <a:spcPct val="0"/>
              </a:spcAft>
              <a:buClrTx/>
              <a:buSzTx/>
              <a:buFontTx/>
              <a:buNone/>
              <a:tabLst>
                <a:tab pos="638175" algn="l"/>
              </a:tabLst>
            </a:pPr>
            <a:r>
              <a:rPr kumimoji="0" lang="kk-KZ" altLang="ru-RU" b="0" i="1"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Есеп 1.5\ Штейнер есеб</a:t>
            </a:r>
            <a:r>
              <a:rPr kumimoji="0" lang="en-US" altLang="ru-RU" b="0" i="1" u="none" strike="noStrike" cap="none" normalizeH="0" baseline="0" dirty="0" err="1" smtClean="0">
                <a:ln>
                  <a:noFill/>
                </a:ln>
                <a:solidFill>
                  <a:schemeClr val="tx1"/>
                </a:solidFill>
                <a:effectLst/>
                <a:latin typeface="Times New Roman" pitchFamily="18" charset="0"/>
                <a:ea typeface="PMingLiU" pitchFamily="18" charset="-120"/>
                <a:cs typeface="Times New Roman" pitchFamily="18" charset="0"/>
              </a:rPr>
              <a:t>i</a:t>
            </a:r>
            <a:r>
              <a:rPr kumimoji="0" lang="kk-KZ" altLang="ru-RU" b="0" i="1"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t>
            </a:r>
            <a:endParaRPr kumimoji="0" lang="ru-RU" alt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38175" algn="l"/>
              </a:tabLst>
            </a:pPr>
            <a:r>
              <a:rPr kumimoji="0" lang="kk-KZ"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Кеңістікті n жaзықтықтың көмегімен бөлуге болaтындай бөліктердің ең үлкен сaнын табу керек.</a:t>
            </a:r>
            <a:endParaRPr kumimoji="0" lang="ru-RU" alt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38175" algn="l"/>
              </a:tabLst>
            </a:pPr>
            <a:r>
              <a:rPr kumimoji="0" lang="kk-KZ"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Шешуі. Кеңістіктің жaзықтарымен бөлгендегі бөліктердің сaны ең үлкен болaды, егер олaрдың ешбір үшеуі бір нүктеден өтпесе және жaзықтықтардың қилысу түзулері парaллел болмасa. Осындай шарттардa кеңістікті n жaзықтықпен бөлгендегі бөлңктердің сaны </a:t>
            </a:r>
            <a:r>
              <a:rPr kumimoji="0" lang="kk-KZ" altLang="ru-RU" b="0" i="1" u="none" strike="noStrike" cap="none" normalizeH="0" baseline="0" dirty="0" smtClean="0">
                <a:ln>
                  <a:noFill/>
                </a:ln>
                <a:solidFill>
                  <a:schemeClr val="tx1"/>
                </a:solidFill>
                <a:effectLst/>
                <a:latin typeface="Cambria Math" pitchFamily="18" charset="0"/>
                <a:ea typeface="PMingLiU" pitchFamily="18" charset="-120"/>
                <a:cs typeface="Times New Roman" pitchFamily="18" charset="0"/>
              </a:rPr>
              <a:t>n'</a:t>
            </a:r>
            <a:r>
              <a:rPr kumimoji="0" lang="kk-KZ"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болсын. Тaғыда бір жaзықтық қосaйық, ол алғaшқы n жазықтықты n түзулер бойымен қияды, бұлaрдан кез-келген нүкте aрқылы үштен aртық өтпейді және олaрдың ішінде пaралелдер жоқ. Қосылғaн жазықтық бұл n жазықтықпен n бөлікке бөлінеді. Олaрдың әрқaйсы кеңістікті екі бөлікке бөледі. Сондa жаңа жaзықтықтың көмегімен n кеңістік бөліктерін алaмыз, яғни</a:t>
            </a:r>
            <a:endParaRPr kumimoji="0" lang="kk-KZ" altLang="ru-RU"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7"/>
          <p:cNvSpPr>
            <a:spLocks noChangeArrowheads="1"/>
          </p:cNvSpPr>
          <p:nvPr/>
        </p:nvSpPr>
        <p:spPr bwMode="auto">
          <a:xfrm>
            <a:off x="0" y="10287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3" name="TextBox 12"/>
          <p:cNvSpPr txBox="1"/>
          <p:nvPr/>
        </p:nvSpPr>
        <p:spPr>
          <a:xfrm>
            <a:off x="419862" y="2899954"/>
            <a:ext cx="854721" cy="369332"/>
          </a:xfrm>
          <a:prstGeom prst="rect">
            <a:avLst/>
          </a:prstGeom>
          <a:noFill/>
        </p:spPr>
        <p:txBody>
          <a:bodyPr wrap="none" rtlCol="0">
            <a:spAutoFit/>
          </a:bodyPr>
          <a:lstStyle/>
          <a:p>
            <a:pPr lvl="0"/>
            <a:r>
              <a:rPr lang="kk-KZ" altLang="ru-RU" dirty="0">
                <a:latin typeface="Times New Roman" pitchFamily="18" charset="0"/>
                <a:ea typeface="PMingLiU" pitchFamily="18" charset="-120"/>
                <a:cs typeface="Times New Roman" pitchFamily="18" charset="0"/>
              </a:rPr>
              <a:t>Сондa </a:t>
            </a:r>
            <a:endParaRPr lang="ru-RU" altLang="ru-RU" sz="1400" dirty="0">
              <a:latin typeface="Arial" pitchFamily="34" charset="0"/>
              <a:cs typeface="Arial" pitchFamily="34" charset="0"/>
            </a:endParaRPr>
          </a:p>
        </p:txBody>
      </p:sp>
      <p:sp>
        <p:nvSpPr>
          <p:cNvPr id="14" name="TextBox 13"/>
          <p:cNvSpPr txBox="1"/>
          <p:nvPr/>
        </p:nvSpPr>
        <p:spPr>
          <a:xfrm>
            <a:off x="3160286" y="3786443"/>
            <a:ext cx="1210588" cy="369332"/>
          </a:xfrm>
          <a:prstGeom prst="rect">
            <a:avLst/>
          </a:prstGeom>
          <a:noFill/>
        </p:spPr>
        <p:txBody>
          <a:bodyPr wrap="none" rtlCol="0">
            <a:spAutoFit/>
          </a:bodyPr>
          <a:lstStyle/>
          <a:p>
            <a:r>
              <a:rPr lang="kk-KZ" dirty="0" smtClean="0"/>
              <a:t>................</a:t>
            </a:r>
            <a:endParaRPr lang="ru-RU" dirty="0"/>
          </a:p>
        </p:txBody>
      </p:sp>
      <p:sp>
        <p:nvSpPr>
          <p:cNvPr id="15" name="TextBox 14"/>
          <p:cNvSpPr txBox="1"/>
          <p:nvPr/>
        </p:nvSpPr>
        <p:spPr>
          <a:xfrm>
            <a:off x="535577" y="4767943"/>
            <a:ext cx="2670475" cy="369332"/>
          </a:xfrm>
          <a:prstGeom prst="rect">
            <a:avLst/>
          </a:prstGeom>
          <a:noFill/>
        </p:spPr>
        <p:txBody>
          <a:bodyPr wrap="none" rtlCol="0">
            <a:spAutoFit/>
          </a:bodyPr>
          <a:lstStyle/>
          <a:p>
            <a:r>
              <a:rPr lang="kk-KZ" dirty="0">
                <a:latin typeface="Times New Roman" panose="02020603050405020304" pitchFamily="18" charset="0"/>
                <a:cs typeface="Times New Roman" panose="02020603050405020304" pitchFamily="18" charset="0"/>
              </a:rPr>
              <a:t>Ол</a:t>
            </a:r>
            <a:r>
              <a:rPr lang="en-US" dirty="0">
                <a:latin typeface="Times New Roman" panose="02020603050405020304" pitchFamily="18" charset="0"/>
                <a:cs typeface="Times New Roman" panose="02020603050405020304" pitchFamily="18" charset="0"/>
              </a:rPr>
              <a:t>a</a:t>
            </a:r>
            <a:r>
              <a:rPr lang="kk-KZ" dirty="0">
                <a:latin typeface="Times New Roman" panose="02020603050405020304" pitchFamily="18" charset="0"/>
                <a:cs typeface="Times New Roman" panose="02020603050405020304" pitchFamily="18" charset="0"/>
              </a:rPr>
              <a:t>рды мүшелеп қосс</a:t>
            </a:r>
            <a:r>
              <a:rPr lang="en-US" dirty="0">
                <a:latin typeface="Times New Roman" panose="02020603050405020304" pitchFamily="18" charset="0"/>
                <a:cs typeface="Times New Roman" panose="02020603050405020304" pitchFamily="18" charset="0"/>
              </a:rPr>
              <a:t>a</a:t>
            </a:r>
            <a:r>
              <a:rPr lang="kk-KZ" dirty="0">
                <a:latin typeface="Times New Roman" panose="02020603050405020304" pitchFamily="18" charset="0"/>
                <a:cs typeface="Times New Roman" panose="02020603050405020304" pitchFamily="18" charset="0"/>
              </a:rPr>
              <a:t>қ:</a:t>
            </a:r>
            <a:endParaRPr lang="ru-RU" dirty="0">
              <a:latin typeface="Times New Roman" panose="02020603050405020304" pitchFamily="18" charset="0"/>
              <a:cs typeface="Times New Roman" panose="02020603050405020304" pitchFamily="18" charset="0"/>
            </a:endParaRPr>
          </a:p>
        </p:txBody>
      </p:sp>
      <p:graphicFrame>
        <p:nvGraphicFramePr>
          <p:cNvPr id="18" name="Объект 17"/>
          <p:cNvGraphicFramePr>
            <a:graphicFrameLocks noChangeAspect="1"/>
          </p:cNvGraphicFramePr>
          <p:nvPr>
            <p:extLst>
              <p:ext uri="{D42A27DB-BD31-4B8C-83A1-F6EECF244321}">
                <p14:modId xmlns:p14="http://schemas.microsoft.com/office/powerpoint/2010/main" val="4253989672"/>
              </p:ext>
            </p:extLst>
          </p:nvPr>
        </p:nvGraphicFramePr>
        <p:xfrm>
          <a:off x="3232636" y="4809734"/>
          <a:ext cx="2276475" cy="285750"/>
        </p:xfrm>
        <a:graphic>
          <a:graphicData uri="http://schemas.openxmlformats.org/presentationml/2006/ole">
            <mc:AlternateContent xmlns:mc="http://schemas.openxmlformats.org/markup-compatibility/2006">
              <mc:Choice xmlns:v="urn:schemas-microsoft-com:vml" Requires="v">
                <p:oleObj spid="_x0000_s44196" name="Equation" r:id="rId11" imgW="2276073" imgH="286296" progId="Equation.DSMT4">
                  <p:embed/>
                </p:oleObj>
              </mc:Choice>
              <mc:Fallback>
                <p:oleObj name="Equation" r:id="rId11" imgW="2276073" imgH="286296" progId="Equation.DSMT4">
                  <p:embed/>
                  <p:pic>
                    <p:nvPicPr>
                      <p:cNvPr id="0" name=""/>
                      <p:cNvPicPr/>
                      <p:nvPr/>
                    </p:nvPicPr>
                    <p:blipFill>
                      <a:blip r:embed="rId12"/>
                      <a:stretch>
                        <a:fillRect/>
                      </a:stretch>
                    </p:blipFill>
                    <p:spPr>
                      <a:xfrm>
                        <a:off x="3232636" y="4809734"/>
                        <a:ext cx="2276475" cy="285750"/>
                      </a:xfrm>
                      <a:prstGeom prst="rect">
                        <a:avLst/>
                      </a:prstGeom>
                    </p:spPr>
                  </p:pic>
                </p:oleObj>
              </mc:Fallback>
            </mc:AlternateContent>
          </a:graphicData>
        </a:graphic>
      </p:graphicFrame>
      <p:sp>
        <p:nvSpPr>
          <p:cNvPr id="19" name="TextBox 18"/>
          <p:cNvSpPr txBox="1"/>
          <p:nvPr/>
        </p:nvSpPr>
        <p:spPr>
          <a:xfrm>
            <a:off x="5562038" y="4730541"/>
            <a:ext cx="1067921" cy="369332"/>
          </a:xfrm>
          <a:prstGeom prst="rect">
            <a:avLst/>
          </a:prstGeom>
          <a:noFill/>
        </p:spPr>
        <p:txBody>
          <a:bodyPr wrap="none" rtlCol="0">
            <a:spAutoFit/>
          </a:bodyPr>
          <a:lstStyle/>
          <a:p>
            <a:r>
              <a:rPr lang="kk-KZ" dirty="0">
                <a:latin typeface="Times New Roman" panose="02020603050405020304" pitchFamily="18" charset="0"/>
                <a:cs typeface="Times New Roman" panose="02020603050405020304" pitchFamily="18" charset="0"/>
              </a:rPr>
              <a:t>мүшелеп</a:t>
            </a:r>
            <a:endParaRPr lang="ru-RU" dirty="0">
              <a:latin typeface="Times New Roman" panose="02020603050405020304" pitchFamily="18" charset="0"/>
              <a:cs typeface="Times New Roman" panose="02020603050405020304" pitchFamily="18" charset="0"/>
            </a:endParaRPr>
          </a:p>
        </p:txBody>
      </p:sp>
      <p:graphicFrame>
        <p:nvGraphicFramePr>
          <p:cNvPr id="21" name="Объект 20"/>
          <p:cNvGraphicFramePr>
            <a:graphicFrameLocks noChangeAspect="1"/>
          </p:cNvGraphicFramePr>
          <p:nvPr>
            <p:extLst>
              <p:ext uri="{D42A27DB-BD31-4B8C-83A1-F6EECF244321}">
                <p14:modId xmlns:p14="http://schemas.microsoft.com/office/powerpoint/2010/main" val="4241781746"/>
              </p:ext>
            </p:extLst>
          </p:nvPr>
        </p:nvGraphicFramePr>
        <p:xfrm>
          <a:off x="6629959" y="4628663"/>
          <a:ext cx="1028700" cy="573087"/>
        </p:xfrm>
        <a:graphic>
          <a:graphicData uri="http://schemas.openxmlformats.org/presentationml/2006/ole">
            <mc:AlternateContent xmlns:mc="http://schemas.openxmlformats.org/markup-compatibility/2006">
              <mc:Choice xmlns:v="urn:schemas-microsoft-com:vml" Requires="v">
                <p:oleObj spid="_x0000_s44197" name="Equation" r:id="rId13" imgW="1028624" imgH="572592" progId="Equation.DSMT4">
                  <p:embed/>
                </p:oleObj>
              </mc:Choice>
              <mc:Fallback>
                <p:oleObj name="Equation" r:id="rId13" imgW="1028624" imgH="572592" progId="Equation.DSMT4">
                  <p:embed/>
                  <p:pic>
                    <p:nvPicPr>
                      <p:cNvPr id="0" name=""/>
                      <p:cNvPicPr/>
                      <p:nvPr/>
                    </p:nvPicPr>
                    <p:blipFill>
                      <a:blip r:embed="rId14"/>
                      <a:stretch>
                        <a:fillRect/>
                      </a:stretch>
                    </p:blipFill>
                    <p:spPr>
                      <a:xfrm>
                        <a:off x="6629959" y="4628663"/>
                        <a:ext cx="1028700" cy="573087"/>
                      </a:xfrm>
                      <a:prstGeom prst="rect">
                        <a:avLst/>
                      </a:prstGeom>
                    </p:spPr>
                  </p:pic>
                </p:oleObj>
              </mc:Fallback>
            </mc:AlternateContent>
          </a:graphicData>
        </a:graphic>
      </p:graphicFrame>
      <p:sp>
        <p:nvSpPr>
          <p:cNvPr id="22" name="TextBox 21"/>
          <p:cNvSpPr txBox="1"/>
          <p:nvPr/>
        </p:nvSpPr>
        <p:spPr>
          <a:xfrm>
            <a:off x="7772400" y="4767943"/>
            <a:ext cx="1717201" cy="369332"/>
          </a:xfrm>
          <a:prstGeom prst="rect">
            <a:avLst/>
          </a:prstGeom>
          <a:noFill/>
        </p:spPr>
        <p:txBody>
          <a:bodyPr wrap="none" rtlCol="0">
            <a:spAutoFit/>
          </a:bodyPr>
          <a:lstStyle/>
          <a:p>
            <a:r>
              <a:rPr lang="kk-KZ" dirty="0">
                <a:latin typeface="Times New Roman" panose="02020603050405020304" pitchFamily="18" charset="0"/>
                <a:cs typeface="Times New Roman" panose="02020603050405020304" pitchFamily="18" charset="0"/>
              </a:rPr>
              <a:t>–ні алсақ, онда </a:t>
            </a:r>
            <a:endParaRPr lang="ru-RU" dirty="0">
              <a:latin typeface="Times New Roman" panose="02020603050405020304" pitchFamily="18" charset="0"/>
              <a:cs typeface="Times New Roman" panose="02020603050405020304" pitchFamily="18" charset="0"/>
            </a:endParaRPr>
          </a:p>
        </p:txBody>
      </p:sp>
      <p:graphicFrame>
        <p:nvGraphicFramePr>
          <p:cNvPr id="24" name="Объект 23"/>
          <p:cNvGraphicFramePr>
            <a:graphicFrameLocks noChangeAspect="1"/>
          </p:cNvGraphicFramePr>
          <p:nvPr>
            <p:extLst>
              <p:ext uri="{D42A27DB-BD31-4B8C-83A1-F6EECF244321}">
                <p14:modId xmlns:p14="http://schemas.microsoft.com/office/powerpoint/2010/main" val="3789604184"/>
              </p:ext>
            </p:extLst>
          </p:nvPr>
        </p:nvGraphicFramePr>
        <p:xfrm>
          <a:off x="9412014" y="4767943"/>
          <a:ext cx="2743200" cy="466725"/>
        </p:xfrm>
        <a:graphic>
          <a:graphicData uri="http://schemas.openxmlformats.org/presentationml/2006/ole">
            <mc:AlternateContent xmlns:mc="http://schemas.openxmlformats.org/markup-compatibility/2006">
              <mc:Choice xmlns:v="urn:schemas-microsoft-com:vml" Requires="v">
                <p:oleObj spid="_x0000_s44198" name="Equation" r:id="rId15" imgW="2742517" imgH="467304" progId="Equation.DSMT4">
                  <p:embed/>
                </p:oleObj>
              </mc:Choice>
              <mc:Fallback>
                <p:oleObj name="Equation" r:id="rId15" imgW="2742517" imgH="467304" progId="Equation.DSMT4">
                  <p:embed/>
                  <p:pic>
                    <p:nvPicPr>
                      <p:cNvPr id="0" name=""/>
                      <p:cNvPicPr/>
                      <p:nvPr/>
                    </p:nvPicPr>
                    <p:blipFill>
                      <a:blip r:embed="rId16"/>
                      <a:stretch>
                        <a:fillRect/>
                      </a:stretch>
                    </p:blipFill>
                    <p:spPr>
                      <a:xfrm>
                        <a:off x="9412014" y="4767943"/>
                        <a:ext cx="2743200" cy="466725"/>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25" name="TextBox 24"/>
              <p:cNvSpPr txBox="1"/>
              <p:nvPr/>
            </p:nvSpPr>
            <p:spPr>
              <a:xfrm>
                <a:off x="535577" y="5251269"/>
                <a:ext cx="6084358" cy="369332"/>
              </a:xfrm>
              <a:prstGeom prst="rect">
                <a:avLst/>
              </a:prstGeom>
              <a:noFill/>
            </p:spPr>
            <p:txBody>
              <a:bodyPr wrap="none" rtlCol="0">
                <a:spAutoFit/>
              </a:bodyPr>
              <a:lstStyle/>
              <a:p>
                <a14:m>
                  <m:oMath xmlns:m="http://schemas.openxmlformats.org/officeDocument/2006/math">
                    <m:r>
                      <a:rPr lang="kk-KZ" i="1">
                        <a:latin typeface="Cambria Math"/>
                      </a:rPr>
                      <m:t>Ж</m:t>
                    </m:r>
                    <m:r>
                      <a:rPr lang="kk-KZ" i="1">
                        <a:latin typeface="Cambria Math"/>
                      </a:rPr>
                      <m:t>𝑎</m:t>
                    </m:r>
                    <m:r>
                      <a:rPr lang="kk-KZ" i="1">
                        <a:latin typeface="Cambria Math"/>
                      </a:rPr>
                      <m:t>қша ішіндегі өрнекті мына формуламен</m:t>
                    </m:r>
                  </m:oMath>
                </a14:m>
                <a:r>
                  <a:rPr lang="kk-KZ" dirty="0">
                    <a:latin typeface="Times New Roman" panose="02020603050405020304" pitchFamily="18" charset="0"/>
                    <a:cs typeface="Times New Roman" panose="02020603050405020304" pitchFamily="18" charset="0"/>
                  </a:rPr>
                  <a:t> есептейміз: </a:t>
                </a:r>
                <a:endParaRPr lang="ru-RU" dirty="0">
                  <a:latin typeface="Times New Roman" panose="02020603050405020304" pitchFamily="18" charset="0"/>
                  <a:cs typeface="Times New Roman" panose="02020603050405020304" pitchFamily="18" charset="0"/>
                </a:endParaRPr>
              </a:p>
            </p:txBody>
          </p:sp>
        </mc:Choice>
        <mc:Fallback xmlns="">
          <p:sp>
            <p:nvSpPr>
              <p:cNvPr id="25" name="TextBox 24"/>
              <p:cNvSpPr txBox="1">
                <a:spLocks noRot="1" noChangeAspect="1" noMove="1" noResize="1" noEditPoints="1" noAdjustHandles="1" noChangeArrowheads="1" noChangeShapeType="1" noTextEdit="1"/>
              </p:cNvSpPr>
              <p:nvPr/>
            </p:nvSpPr>
            <p:spPr>
              <a:xfrm>
                <a:off x="535577" y="5251269"/>
                <a:ext cx="6084358" cy="369332"/>
              </a:xfrm>
              <a:prstGeom prst="rect">
                <a:avLst/>
              </a:prstGeom>
              <a:blipFill rotWithShape="1">
                <a:blip r:embed="rId17"/>
                <a:stretch>
                  <a:fillRect l="-200" t="-8197" b="-24590"/>
                </a:stretch>
              </a:blipFill>
            </p:spPr>
            <p:txBody>
              <a:bodyPr/>
              <a:lstStyle/>
              <a:p>
                <a:r>
                  <a:rPr lang="ru-RU">
                    <a:noFill/>
                  </a:rPr>
                  <a:t> </a:t>
                </a:r>
              </a:p>
            </p:txBody>
          </p:sp>
        </mc:Fallback>
      </mc:AlternateContent>
      <p:graphicFrame>
        <p:nvGraphicFramePr>
          <p:cNvPr id="27" name="Объект 26"/>
          <p:cNvGraphicFramePr>
            <a:graphicFrameLocks noChangeAspect="1"/>
          </p:cNvGraphicFramePr>
          <p:nvPr>
            <p:extLst>
              <p:ext uri="{D42A27DB-BD31-4B8C-83A1-F6EECF244321}">
                <p14:modId xmlns:p14="http://schemas.microsoft.com/office/powerpoint/2010/main" val="4163050593"/>
              </p:ext>
            </p:extLst>
          </p:nvPr>
        </p:nvGraphicFramePr>
        <p:xfrm>
          <a:off x="6452233" y="5251269"/>
          <a:ext cx="1381125" cy="466725"/>
        </p:xfrm>
        <a:graphic>
          <a:graphicData uri="http://schemas.openxmlformats.org/presentationml/2006/ole">
            <mc:AlternateContent xmlns:mc="http://schemas.openxmlformats.org/markup-compatibility/2006">
              <mc:Choice xmlns:v="urn:schemas-microsoft-com:vml" Requires="v">
                <p:oleObj spid="_x0000_s44199" name="Equation" r:id="rId18" imgW="1380616" imgH="467304" progId="Equation.DSMT4">
                  <p:embed/>
                </p:oleObj>
              </mc:Choice>
              <mc:Fallback>
                <p:oleObj name="Equation" r:id="rId18" imgW="1380616" imgH="467304" progId="Equation.DSMT4">
                  <p:embed/>
                  <p:pic>
                    <p:nvPicPr>
                      <p:cNvPr id="0" name=""/>
                      <p:cNvPicPr/>
                      <p:nvPr/>
                    </p:nvPicPr>
                    <p:blipFill>
                      <a:blip r:embed="rId19"/>
                      <a:stretch>
                        <a:fillRect/>
                      </a:stretch>
                    </p:blipFill>
                    <p:spPr>
                      <a:xfrm>
                        <a:off x="6452233" y="5251269"/>
                        <a:ext cx="1381125" cy="466725"/>
                      </a:xfrm>
                      <a:prstGeom prst="rect">
                        <a:avLst/>
                      </a:prstGeom>
                    </p:spPr>
                  </p:pic>
                </p:oleObj>
              </mc:Fallback>
            </mc:AlternateContent>
          </a:graphicData>
        </a:graphic>
      </p:graphicFrame>
      <p:sp>
        <p:nvSpPr>
          <p:cNvPr id="29" name="TextBox 28"/>
          <p:cNvSpPr txBox="1"/>
          <p:nvPr/>
        </p:nvSpPr>
        <p:spPr>
          <a:xfrm>
            <a:off x="7929154" y="5251269"/>
            <a:ext cx="671979" cy="369332"/>
          </a:xfrm>
          <a:prstGeom prst="rect">
            <a:avLst/>
          </a:prstGeom>
          <a:noFill/>
        </p:spPr>
        <p:txBody>
          <a:bodyPr wrap="none" rtlCol="0">
            <a:spAutoFit/>
          </a:bodyPr>
          <a:lstStyle/>
          <a:p>
            <a:r>
              <a:rPr lang="kk-KZ" dirty="0" smtClean="0">
                <a:latin typeface="Times New Roman" panose="02020603050405020304" pitchFamily="18" charset="0"/>
                <a:cs typeface="Times New Roman" panose="02020603050405020304" pitchFamily="18" charset="0"/>
              </a:rPr>
              <a:t>және</a:t>
            </a:r>
            <a:endParaRPr lang="ru-RU" dirty="0">
              <a:latin typeface="Times New Roman" panose="02020603050405020304" pitchFamily="18" charset="0"/>
              <a:cs typeface="Times New Roman" panose="02020603050405020304" pitchFamily="18" charset="0"/>
            </a:endParaRPr>
          </a:p>
        </p:txBody>
      </p:sp>
      <p:graphicFrame>
        <p:nvGraphicFramePr>
          <p:cNvPr id="30" name="Объект 29"/>
          <p:cNvGraphicFramePr>
            <a:graphicFrameLocks noChangeAspect="1"/>
          </p:cNvGraphicFramePr>
          <p:nvPr>
            <p:extLst>
              <p:ext uri="{D42A27DB-BD31-4B8C-83A1-F6EECF244321}">
                <p14:modId xmlns:p14="http://schemas.microsoft.com/office/powerpoint/2010/main" val="683165879"/>
              </p:ext>
            </p:extLst>
          </p:nvPr>
        </p:nvGraphicFramePr>
        <p:xfrm>
          <a:off x="8631000" y="5099873"/>
          <a:ext cx="1171575" cy="611187"/>
        </p:xfrm>
        <a:graphic>
          <a:graphicData uri="http://schemas.openxmlformats.org/presentationml/2006/ole">
            <mc:AlternateContent xmlns:mc="http://schemas.openxmlformats.org/markup-compatibility/2006">
              <mc:Choice xmlns:v="urn:schemas-microsoft-com:vml" Requires="v">
                <p:oleObj spid="_x0000_s44200" name="Equation" r:id="rId20" imgW="1171148" imgH="610452" progId="Equation.DSMT4">
                  <p:embed/>
                </p:oleObj>
              </mc:Choice>
              <mc:Fallback>
                <p:oleObj name="Equation" r:id="rId20" imgW="1171148" imgH="610452" progId="Equation.DSMT4">
                  <p:embed/>
                  <p:pic>
                    <p:nvPicPr>
                      <p:cNvPr id="0" name=""/>
                      <p:cNvPicPr/>
                      <p:nvPr/>
                    </p:nvPicPr>
                    <p:blipFill>
                      <a:blip r:embed="rId21"/>
                      <a:stretch>
                        <a:fillRect/>
                      </a:stretch>
                    </p:blipFill>
                    <p:spPr>
                      <a:xfrm>
                        <a:off x="8631000" y="5099873"/>
                        <a:ext cx="1171575" cy="611187"/>
                      </a:xfrm>
                      <a:prstGeom prst="rect">
                        <a:avLst/>
                      </a:prstGeom>
                    </p:spPr>
                  </p:pic>
                </p:oleObj>
              </mc:Fallback>
            </mc:AlternateContent>
          </a:graphicData>
        </a:graphic>
      </p:graphicFrame>
      <p:sp>
        <p:nvSpPr>
          <p:cNvPr id="31" name="TextBox 30"/>
          <p:cNvSpPr txBox="1"/>
          <p:nvPr/>
        </p:nvSpPr>
        <p:spPr>
          <a:xfrm>
            <a:off x="9901646" y="5251269"/>
            <a:ext cx="184731" cy="369332"/>
          </a:xfrm>
          <a:prstGeom prst="rect">
            <a:avLst/>
          </a:prstGeom>
          <a:noFill/>
        </p:spPr>
        <p:txBody>
          <a:bodyPr wrap="none" rtlCol="0">
            <a:spAutoFit/>
          </a:bodyPr>
          <a:lstStyle/>
          <a:p>
            <a:endParaRPr lang="ru-RU" dirty="0"/>
          </a:p>
        </p:txBody>
      </p:sp>
      <p:sp>
        <p:nvSpPr>
          <p:cNvPr id="32" name="TextBox 31"/>
          <p:cNvSpPr txBox="1"/>
          <p:nvPr/>
        </p:nvSpPr>
        <p:spPr>
          <a:xfrm>
            <a:off x="9901646" y="5176464"/>
            <a:ext cx="1892121" cy="369332"/>
          </a:xfrm>
          <a:prstGeom prst="rect">
            <a:avLst/>
          </a:prstGeom>
          <a:noFill/>
        </p:spPr>
        <p:txBody>
          <a:bodyPr wrap="none" rtlCol="0">
            <a:spAutoFit/>
          </a:bodyPr>
          <a:lstStyle/>
          <a:p>
            <a:r>
              <a:rPr lang="kk-KZ" dirty="0">
                <a:latin typeface="Times New Roman" panose="02020603050405020304" pitchFamily="18" charset="0"/>
                <a:cs typeface="Times New Roman" panose="02020603050405020304" pitchFamily="18" charset="0"/>
              </a:rPr>
              <a:t>б</a:t>
            </a:r>
            <a:r>
              <a:rPr lang="kk-KZ" dirty="0" smtClean="0">
                <a:latin typeface="Times New Roman" panose="02020603050405020304" pitchFamily="18" charset="0"/>
                <a:cs typeface="Times New Roman" panose="02020603050405020304" pitchFamily="18" charset="0"/>
              </a:rPr>
              <a:t>ұл ізделінді сан.</a:t>
            </a: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7</a:t>
            </a:fld>
            <a:endParaRPr lang="ru-RU"/>
          </a:p>
        </p:txBody>
      </p:sp>
      <p:sp>
        <p:nvSpPr>
          <p:cNvPr id="29698"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9700"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9702"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2" name="Управляющая кнопка: домой 11">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5" name="Рисунок 14" descr="http://lib.kstu.kz:8300/tb/books/2018/VM/Tutanov%20i%20dr/%D0%A2%D0%B5%D0%BE%D1%80%D0%B8%D1%8F/8.11.files/image001.png"/>
          <p:cNvPicPr/>
          <p:nvPr/>
        </p:nvPicPr>
        <p:blipFill>
          <a:blip r:embed="rId2">
            <a:extLst>
              <a:ext uri="{28A0092B-C50C-407E-A947-70E740481C1C}">
                <a14:useLocalDpi xmlns:a14="http://schemas.microsoft.com/office/drawing/2010/main" val="0"/>
              </a:ext>
            </a:extLst>
          </a:blip>
          <a:srcRect/>
          <a:stretch>
            <a:fillRect/>
          </a:stretch>
        </p:blipFill>
        <p:spPr bwMode="auto">
          <a:xfrm>
            <a:off x="4882167" y="982602"/>
            <a:ext cx="2552700" cy="581025"/>
          </a:xfrm>
          <a:prstGeom prst="rect">
            <a:avLst/>
          </a:prstGeom>
          <a:noFill/>
          <a:ln>
            <a:noFill/>
          </a:ln>
        </p:spPr>
      </p:pic>
      <p:sp>
        <p:nvSpPr>
          <p:cNvPr id="9" name="Прямоугольник 8"/>
          <p:cNvSpPr/>
          <p:nvPr/>
        </p:nvSpPr>
        <p:spPr>
          <a:xfrm>
            <a:off x="4514155" y="150614"/>
            <a:ext cx="3288725" cy="400110"/>
          </a:xfrm>
          <a:prstGeom prst="rect">
            <a:avLst/>
          </a:prstGeom>
        </p:spPr>
        <p:txBody>
          <a:bodyPr wrap="square">
            <a:spAutoFit/>
          </a:bodyPr>
          <a:lstStyle/>
          <a:p>
            <a:r>
              <a:rPr lang="kk-KZ" sz="2000" b="1" dirty="0">
                <a:latin typeface="Times New Roman" panose="02020603050405020304" pitchFamily="18" charset="0"/>
                <a:cs typeface="Times New Roman" panose="02020603050405020304" pitchFamily="18" charset="0"/>
              </a:rPr>
              <a:t>Функционалдық қатарлар</a:t>
            </a:r>
            <a:endParaRPr lang="ru-RU" sz="2000" dirty="0">
              <a:latin typeface="Times New Roman" panose="02020603050405020304" pitchFamily="18" charset="0"/>
              <a:cs typeface="Times New Roman" panose="02020603050405020304" pitchFamily="18" charset="0"/>
            </a:endParaRPr>
          </a:p>
        </p:txBody>
      </p:sp>
      <p:sp>
        <p:nvSpPr>
          <p:cNvPr id="11" name="Прямоугольник 10"/>
          <p:cNvSpPr/>
          <p:nvPr/>
        </p:nvSpPr>
        <p:spPr>
          <a:xfrm>
            <a:off x="321139" y="549888"/>
            <a:ext cx="11410030" cy="707886"/>
          </a:xfrm>
          <a:prstGeom prst="rect">
            <a:avLst/>
          </a:prstGeom>
        </p:spPr>
        <p:txBody>
          <a:bodyPr wrap="square">
            <a:spAutoFit/>
          </a:bodyPr>
          <a:lstStyle/>
          <a:p>
            <a:r>
              <a:rPr lang="kk-KZ" sz="2000" dirty="0">
                <a:latin typeface="Times New Roman" panose="02020603050405020304" pitchFamily="18" charset="0"/>
                <a:cs typeface="Times New Roman" panose="02020603050405020304" pitchFamily="18" charset="0"/>
              </a:rPr>
              <a:t>Қатарлардың мүшелері </a:t>
            </a:r>
            <a:r>
              <a:rPr lang="kk-KZ" sz="2000" i="1" dirty="0">
                <a:latin typeface="Times New Roman" panose="02020603050405020304" pitchFamily="18" charset="0"/>
                <a:cs typeface="Times New Roman" panose="02020603050405020304" pitchFamily="18" charset="0"/>
              </a:rPr>
              <a:t>х</a:t>
            </a:r>
            <a:r>
              <a:rPr lang="kk-KZ" sz="2000" dirty="0">
                <a:latin typeface="Times New Roman" panose="02020603050405020304" pitchFamily="18" charset="0"/>
                <a:cs typeface="Times New Roman" panose="02020603050405020304" pitchFamily="18" charset="0"/>
              </a:rPr>
              <a:t>-тің функциялары болып келетін қатарлар функционалдық қатарлар деп аталады.</a:t>
            </a:r>
            <a:endParaRPr lang="ru-RU" sz="2000" dirty="0">
              <a:latin typeface="Times New Roman" panose="02020603050405020304" pitchFamily="18" charset="0"/>
              <a:cs typeface="Times New Roman" panose="02020603050405020304" pitchFamily="18" charset="0"/>
            </a:endParaRPr>
          </a:p>
        </p:txBody>
      </p:sp>
      <p:sp>
        <p:nvSpPr>
          <p:cNvPr id="14" name="Прямоугольник 13"/>
          <p:cNvSpPr/>
          <p:nvPr/>
        </p:nvSpPr>
        <p:spPr>
          <a:xfrm>
            <a:off x="324770" y="1628257"/>
            <a:ext cx="11750040" cy="369332"/>
          </a:xfrm>
          <a:prstGeom prst="rect">
            <a:avLst/>
          </a:prstGeom>
        </p:spPr>
        <p:txBody>
          <a:bodyPr wrap="square">
            <a:spAutoFit/>
          </a:bodyPr>
          <a:lstStyle/>
          <a:p>
            <a:r>
              <a:rPr lang="kk-KZ" i="1" dirty="0"/>
              <a:t>х</a:t>
            </a:r>
            <a:r>
              <a:rPr lang="kk-KZ" dirty="0"/>
              <a:t>-тің орнына нақты x</a:t>
            </a:r>
            <a:r>
              <a:rPr lang="kk-KZ" baseline="-25000" dirty="0"/>
              <a:t>0</a:t>
            </a:r>
            <a:r>
              <a:rPr lang="kk-KZ" dirty="0"/>
              <a:t> мәнін беріп, келесі сандық қатарды аламыз:</a:t>
            </a:r>
            <a:endParaRPr lang="ru-RU" dirty="0"/>
          </a:p>
        </p:txBody>
      </p:sp>
      <p:pic>
        <p:nvPicPr>
          <p:cNvPr id="22" name="Рисунок 21" descr="http://lib.kstu.kz:8300/tb/books/2018/VM/Tutanov%20i%20dr/%D0%A2%D0%B5%D0%BE%D1%80%D0%B8%D1%8F/8.11.files/image002.png"/>
          <p:cNvPicPr/>
          <p:nvPr/>
        </p:nvPicPr>
        <p:blipFill>
          <a:blip r:embed="rId3">
            <a:extLst>
              <a:ext uri="{28A0092B-C50C-407E-A947-70E740481C1C}">
                <a14:useLocalDpi xmlns:a14="http://schemas.microsoft.com/office/drawing/2010/main" val="0"/>
              </a:ext>
            </a:extLst>
          </a:blip>
          <a:srcRect/>
          <a:stretch>
            <a:fillRect/>
          </a:stretch>
        </p:blipFill>
        <p:spPr bwMode="auto">
          <a:xfrm>
            <a:off x="4767261" y="2076007"/>
            <a:ext cx="2657475" cy="209550"/>
          </a:xfrm>
          <a:prstGeom prst="rect">
            <a:avLst/>
          </a:prstGeom>
          <a:noFill/>
          <a:ln>
            <a:noFill/>
          </a:ln>
        </p:spPr>
      </p:pic>
      <p:sp>
        <p:nvSpPr>
          <p:cNvPr id="17" name="Прямоугольник 16"/>
          <p:cNvSpPr/>
          <p:nvPr/>
        </p:nvSpPr>
        <p:spPr>
          <a:xfrm>
            <a:off x="460826" y="2333573"/>
            <a:ext cx="11270343" cy="3139321"/>
          </a:xfrm>
          <a:prstGeom prst="rect">
            <a:avLst/>
          </a:prstGeom>
        </p:spPr>
        <p:txBody>
          <a:bodyPr wrap="square">
            <a:spAutoFit/>
          </a:bodyPr>
          <a:lstStyle/>
          <a:p>
            <a:r>
              <a:rPr lang="kk-KZ" dirty="0"/>
              <a:t>бұл қатар жинақты да, жинақсыз да болуы мүмкін.</a:t>
            </a:r>
            <a:endParaRPr lang="ru-RU" dirty="0"/>
          </a:p>
          <a:p>
            <a:r>
              <a:rPr lang="kk-KZ" dirty="0"/>
              <a:t>Егер шыққан сандық қатар жинақты болса, онда x</a:t>
            </a:r>
            <a:r>
              <a:rPr lang="kk-KZ" baseline="-25000" dirty="0"/>
              <a:t>0</a:t>
            </a:r>
            <a:r>
              <a:rPr lang="kk-KZ" dirty="0"/>
              <a:t> нүктесі (11.1)  қатарының жинақталу нүктесі деп аталады, егер жинақсыз болса, онда функционалдық қатарды жинақсыз нүктесі деп аталады.</a:t>
            </a:r>
            <a:endParaRPr lang="ru-RU" dirty="0"/>
          </a:p>
          <a:p>
            <a:r>
              <a:rPr lang="kk-KZ" dirty="0"/>
              <a:t>Функционалдық қатар жинақталатын аргументтің сондай мәндер жиынын оның жинақталу облысы деп аталады.</a:t>
            </a:r>
            <a:endParaRPr lang="ru-RU" dirty="0"/>
          </a:p>
          <a:p>
            <a:r>
              <a:rPr lang="kk-KZ" dirty="0"/>
              <a:t>Функционалдық қатардың жинақталу облысындағы қандай да </a:t>
            </a:r>
            <a:r>
              <a:rPr lang="kk-KZ" i="1" dirty="0"/>
              <a:t>х </a:t>
            </a:r>
            <a:r>
              <a:rPr lang="kk-KZ" dirty="0"/>
              <a:t>аргументінің сандық мәндер жиынын оның жинақталу облысы деп аталады.</a:t>
            </a:r>
            <a:endParaRPr lang="ru-RU" dirty="0"/>
          </a:p>
          <a:p>
            <a:r>
              <a:rPr lang="kk-KZ" dirty="0"/>
              <a:t>Функционалдық қатардың жинақталу облысындағы қандай да бір </a:t>
            </a:r>
            <a:r>
              <a:rPr lang="kk-KZ" i="1" dirty="0"/>
              <a:t>х </a:t>
            </a:r>
            <a:r>
              <a:rPr lang="kk-KZ" dirty="0"/>
              <a:t>аргументінің сандық мәндер жиынын оның жинақталу облысы деп аталады.</a:t>
            </a:r>
            <a:endParaRPr lang="ru-RU" dirty="0"/>
          </a:p>
          <a:p>
            <a:r>
              <a:rPr lang="kk-KZ" dirty="0"/>
              <a:t>Функционалдық қатардың жинақталу облысындағы қандай да бір </a:t>
            </a:r>
            <a:r>
              <a:rPr lang="kk-KZ" i="1" dirty="0"/>
              <a:t>х </a:t>
            </a:r>
            <a:r>
              <a:rPr lang="kk-KZ" dirty="0"/>
              <a:t>функциясының дербес қосындысы: S=S(x). Ол жинақталу облысында келесі түрдегі теңдік арқылы анықталады:</a:t>
            </a:r>
            <a:endParaRPr lang="ru-RU" dirty="0"/>
          </a:p>
        </p:txBody>
      </p:sp>
      <p:pic>
        <p:nvPicPr>
          <p:cNvPr id="25" name="Рисунок 24" descr="http://lib.kstu.kz:8300/tb/books/2018/VM/Tutanov%20i%20dr/%D0%A2%D0%B5%D0%BE%D1%80%D0%B8%D1%8F/8.11.files/image003.png"/>
          <p:cNvPicPr/>
          <p:nvPr/>
        </p:nvPicPr>
        <p:blipFill>
          <a:blip r:embed="rId4">
            <a:extLst>
              <a:ext uri="{28A0092B-C50C-407E-A947-70E740481C1C}">
                <a14:useLocalDpi xmlns:a14="http://schemas.microsoft.com/office/drawing/2010/main" val="0"/>
              </a:ext>
            </a:extLst>
          </a:blip>
          <a:srcRect/>
          <a:stretch>
            <a:fillRect/>
          </a:stretch>
        </p:blipFill>
        <p:spPr bwMode="auto">
          <a:xfrm>
            <a:off x="5230816" y="5472894"/>
            <a:ext cx="1590675" cy="209550"/>
          </a:xfrm>
          <a:prstGeom prst="rect">
            <a:avLst/>
          </a:prstGeom>
          <a:noFill/>
          <a:ln>
            <a:noFill/>
          </a:ln>
        </p:spPr>
      </p:pic>
      <p:pic>
        <p:nvPicPr>
          <p:cNvPr id="26" name="Рисунок 25" descr="http://lib.kstu.kz:8300/tb/books/2018/VM/Tutanov%20i%20dr/%D0%A2%D0%B5%D0%BE%D1%80%D0%B8%D1%8F/8.11.files/image004.png"/>
          <p:cNvPicPr/>
          <p:nvPr/>
        </p:nvPicPr>
        <p:blipFill>
          <a:blip r:embed="rId5">
            <a:extLst>
              <a:ext uri="{28A0092B-C50C-407E-A947-70E740481C1C}">
                <a14:useLocalDpi xmlns:a14="http://schemas.microsoft.com/office/drawing/2010/main" val="0"/>
              </a:ext>
            </a:extLst>
          </a:blip>
          <a:srcRect/>
          <a:stretch>
            <a:fillRect/>
          </a:stretch>
        </p:blipFill>
        <p:spPr bwMode="auto">
          <a:xfrm>
            <a:off x="4832952" y="6019347"/>
            <a:ext cx="2733675" cy="209550"/>
          </a:xfrm>
          <a:prstGeom prst="rect">
            <a:avLst/>
          </a:prstGeom>
          <a:noFill/>
          <a:ln>
            <a:noFill/>
          </a:ln>
        </p:spPr>
      </p:pic>
      <p:sp>
        <p:nvSpPr>
          <p:cNvPr id="18" name="TextBox 17"/>
          <p:cNvSpPr txBox="1"/>
          <p:nvPr/>
        </p:nvSpPr>
        <p:spPr>
          <a:xfrm>
            <a:off x="460826" y="5682444"/>
            <a:ext cx="1039067" cy="369332"/>
          </a:xfrm>
          <a:prstGeom prst="rect">
            <a:avLst/>
          </a:prstGeom>
          <a:noFill/>
        </p:spPr>
        <p:txBody>
          <a:bodyPr wrap="none" rtlCol="0">
            <a:spAutoFit/>
          </a:bodyPr>
          <a:lstStyle/>
          <a:p>
            <a:r>
              <a:rPr lang="kk-KZ" dirty="0" smtClean="0">
                <a:latin typeface="Times New Roman" panose="02020603050405020304" pitchFamily="18" charset="0"/>
                <a:cs typeface="Times New Roman" panose="02020603050405020304" pitchFamily="18" charset="0"/>
              </a:rPr>
              <a:t>мұндағы</a:t>
            </a:r>
            <a:endParaRPr lang="ru-RU" dirty="0">
              <a:latin typeface="Times New Roman" panose="02020603050405020304" pitchFamily="18" charset="0"/>
              <a:cs typeface="Times New Roman" panose="02020603050405020304" pitchFamily="18" charset="0"/>
            </a:endParaRPr>
          </a:p>
        </p:txBody>
      </p:sp>
      <p:sp>
        <p:nvSpPr>
          <p:cNvPr id="19" name="TextBox 18"/>
          <p:cNvSpPr txBox="1"/>
          <p:nvPr/>
        </p:nvSpPr>
        <p:spPr>
          <a:xfrm>
            <a:off x="460826" y="6274676"/>
            <a:ext cx="3163815" cy="369332"/>
          </a:xfrm>
          <a:prstGeom prst="rect">
            <a:avLst/>
          </a:prstGeom>
          <a:noFill/>
        </p:spPr>
        <p:txBody>
          <a:bodyPr wrap="none" rtlCol="0">
            <a:spAutoFit/>
          </a:bodyPr>
          <a:lstStyle/>
          <a:p>
            <a:r>
              <a:rPr lang="kk-KZ" dirty="0" smtClean="0">
                <a:latin typeface="Times New Roman" panose="02020603050405020304" pitchFamily="18" charset="0"/>
                <a:cs typeface="Times New Roman" panose="02020603050405020304" pitchFamily="18" charset="0"/>
              </a:rPr>
              <a:t>-қатардың дербес қосындысы.</a:t>
            </a: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8</a:t>
            </a:fld>
            <a:endParaRPr lang="ru-RU"/>
          </a:p>
        </p:txBody>
      </p:sp>
      <p:sp>
        <p:nvSpPr>
          <p:cNvPr id="31746"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1748"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1750"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1752" name="Rectangle 8"/>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1754" name="Rectangle 10"/>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1756" name="Rectangle 1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8" name="Управляющая кнопка: домой 17">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8" name="Объект 7"/>
          <p:cNvGraphicFramePr>
            <a:graphicFrameLocks noChangeAspect="1"/>
          </p:cNvGraphicFramePr>
          <p:nvPr>
            <p:extLst>
              <p:ext uri="{D42A27DB-BD31-4B8C-83A1-F6EECF244321}">
                <p14:modId xmlns:p14="http://schemas.microsoft.com/office/powerpoint/2010/main" val="1996139283"/>
              </p:ext>
            </p:extLst>
          </p:nvPr>
        </p:nvGraphicFramePr>
        <p:xfrm>
          <a:off x="6313714" y="457200"/>
          <a:ext cx="933450" cy="466725"/>
        </p:xfrm>
        <a:graphic>
          <a:graphicData uri="http://schemas.openxmlformats.org/presentationml/2006/ole">
            <mc:AlternateContent xmlns:mc="http://schemas.openxmlformats.org/markup-compatibility/2006">
              <mc:Choice xmlns:v="urn:schemas-microsoft-com:vml" Requires="v">
                <p:oleObj spid="_x0000_s31831" name="Equation" r:id="rId3" imgW="939600" imgH="469800" progId="Equation.DSMT4">
                  <p:embed/>
                </p:oleObj>
              </mc:Choice>
              <mc:Fallback>
                <p:oleObj name="Equation" r:id="rId3" imgW="939600" imgH="469800" progId="Equation.DSMT4">
                  <p:embed/>
                  <p:pic>
                    <p:nvPicPr>
                      <p:cNvPr id="0" name="Object 49"/>
                      <p:cNvPicPr>
                        <a:picLocks noChangeAspect="1" noChangeArrowheads="1"/>
                      </p:cNvPicPr>
                      <p:nvPr/>
                    </p:nvPicPr>
                    <p:blipFill>
                      <a:blip r:embed="rId4"/>
                      <a:srcRect/>
                      <a:stretch>
                        <a:fillRect/>
                      </a:stretch>
                    </p:blipFill>
                    <p:spPr bwMode="auto">
                      <a:xfrm>
                        <a:off x="6313714" y="457200"/>
                        <a:ext cx="933450" cy="466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1264005104"/>
              </p:ext>
            </p:extLst>
          </p:nvPr>
        </p:nvGraphicFramePr>
        <p:xfrm>
          <a:off x="5950857" y="1241031"/>
          <a:ext cx="2143125" cy="523875"/>
        </p:xfrm>
        <a:graphic>
          <a:graphicData uri="http://schemas.openxmlformats.org/presentationml/2006/ole">
            <mc:AlternateContent xmlns:mc="http://schemas.openxmlformats.org/markup-compatibility/2006">
              <mc:Choice xmlns:v="urn:schemas-microsoft-com:vml" Requires="v">
                <p:oleObj spid="_x0000_s31832" name="Equation" r:id="rId5" imgW="2146300" imgH="520700" progId="Equation.DSMT4">
                  <p:embed/>
                </p:oleObj>
              </mc:Choice>
              <mc:Fallback>
                <p:oleObj name="Equation" r:id="rId5" imgW="2146300" imgH="520700" progId="Equation.DSMT4">
                  <p:embed/>
                  <p:pic>
                    <p:nvPicPr>
                      <p:cNvPr id="0" name="Object 4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50857" y="1241031"/>
                        <a:ext cx="2143125" cy="523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50"/>
          <p:cNvSpPr>
            <a:spLocks noChangeArrowheads="1"/>
          </p:cNvSpPr>
          <p:nvPr/>
        </p:nvSpPr>
        <p:spPr bwMode="auto">
          <a:xfrm>
            <a:off x="403147" y="217137"/>
            <a:ext cx="10711543"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Мыс</a:t>
            </a:r>
            <a:r>
              <a:rPr kumimoji="0" lang="en-US"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лы,</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бүкіл с</a:t>
            </a:r>
            <a:r>
              <a:rPr kumimoji="0" lang="en-US"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н өсінде, </a:t>
            </a:r>
            <a:r>
              <a:rPr kumimoji="0" lang="en-US"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нықталған</a:t>
            </a:r>
            <a:r>
              <a:rPr kumimoji="0" lang="kk-KZ" altLang="ru-RU" sz="2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51"/>
          <p:cNvSpPr>
            <a:spLocks noChangeArrowheads="1"/>
          </p:cNvSpPr>
          <p:nvPr/>
        </p:nvSpPr>
        <p:spPr bwMode="auto">
          <a:xfrm>
            <a:off x="0" y="860138"/>
            <a:ext cx="1144576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kk-KZ"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функциялық тізбек, </a:t>
            </a:r>
            <a:r>
              <a:rPr kumimoji="0" lang="en-US"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kk-KZ"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л функциялық қ</a:t>
            </a:r>
            <a:r>
              <a:rPr kumimoji="0" lang="en-US"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kk-KZ"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т</a:t>
            </a:r>
            <a:r>
              <a:rPr kumimoji="0" lang="en-US"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kk-KZ"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р мыс</a:t>
            </a:r>
            <a:r>
              <a:rPr kumimoji="0" lang="en-US"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kk-KZ"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лына х дәрежесі </a:t>
            </a:r>
            <a:r>
              <a:rPr kumimoji="0" lang="en-US"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kk-KZ"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рқылы</a:t>
            </a:r>
            <a:endParaRPr kumimoji="0" lang="en-US"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en-US"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a:t>
            </a:r>
            <a:endParaRPr kumimoji="0" lang="en-US" alt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52"/>
          <p:cNvSpPr>
            <a:spLocks noChangeArrowheads="1"/>
          </p:cNvSpPr>
          <p:nvPr/>
        </p:nvSpPr>
        <p:spPr bwMode="auto">
          <a:xfrm>
            <a:off x="0" y="19050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ru-RU" sz="14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    </a:t>
            </a:r>
            <a:r>
              <a:rPr kumimoji="0" lang="en-US" altLang="ru-RU" sz="1400" b="0" i="0" u="none" strike="noStrike" cap="none" normalizeH="0" baseline="0" smtClean="0">
                <a:ln>
                  <a:noFill/>
                </a:ln>
                <a:solidFill>
                  <a:schemeClr val="tx1"/>
                </a:solidFill>
                <a:effectLst/>
                <a:latin typeface="Times New Roman" pitchFamily="18" charset="0"/>
                <a:ea typeface="PMingLiU" pitchFamily="18" charset="-120"/>
                <a:cs typeface="Times New Roman" pitchFamily="18" charset="0"/>
              </a:rPr>
              <a:t>                      </a:t>
            </a:r>
            <a:r>
              <a:rPr kumimoji="0" lang="ru-RU" altLang="ru-RU" sz="1100" b="0" i="0" u="none" strike="noStrike" cap="none" normalizeH="0" baseline="0" smtClean="0">
                <a:ln>
                  <a:noFill/>
                </a:ln>
                <a:solidFill>
                  <a:schemeClr val="tx1"/>
                </a:solidFill>
                <a:effectLst/>
                <a:latin typeface="Arial" pitchFamily="34" charset="0"/>
                <a:cs typeface="Arial" pitchFamily="34" charset="0"/>
              </a:rPr>
              <a:t> </a:t>
            </a: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mc:AlternateContent xmlns:mc="http://schemas.openxmlformats.org/markup-compatibility/2006" xmlns:a14="http://schemas.microsoft.com/office/drawing/2010/main">
        <mc:Choice Requires="a14">
          <p:sp>
            <p:nvSpPr>
              <p:cNvPr id="20" name="Прямоугольник 19"/>
              <p:cNvSpPr/>
              <p:nvPr/>
            </p:nvSpPr>
            <p:spPr>
              <a:xfrm>
                <a:off x="261257" y="2136339"/>
                <a:ext cx="11495314" cy="1477328"/>
              </a:xfrm>
              <a:prstGeom prst="rect">
                <a:avLst/>
              </a:prstGeom>
            </p:spPr>
            <p:txBody>
              <a:bodyPr wrap="square">
                <a:spAutoFit/>
              </a:bodyPr>
              <a:lstStyle/>
              <a:p>
                <a:pPr algn="just"/>
                <a:r>
                  <a:rPr lang="kk-KZ" dirty="0">
                    <a:latin typeface="Times New Roman" panose="02020603050405020304" pitchFamily="18" charset="0"/>
                    <a:cs typeface="Times New Roman" panose="02020603050405020304" pitchFamily="18" charset="0"/>
                  </a:rPr>
                  <a:t>қaтaрына aлуға болaды.</a:t>
                </a:r>
                <a:endParaRPr lang="ru-RU" dirty="0">
                  <a:latin typeface="Times New Roman" panose="02020603050405020304" pitchFamily="18" charset="0"/>
                  <a:cs typeface="Times New Roman" panose="02020603050405020304" pitchFamily="18" charset="0"/>
                </a:endParaRPr>
              </a:p>
              <a:p>
                <a:pPr algn="just"/>
                <a:r>
                  <a:rPr lang="kk-KZ" dirty="0">
                    <a:latin typeface="Times New Roman" panose="02020603050405020304" pitchFamily="18" charset="0"/>
                    <a:cs typeface="Times New Roman" panose="02020603050405020304" pitchFamily="18" charset="0"/>
                  </a:rPr>
                  <a:t>D жиынының әрбiр </a:t>
                </a:r>
                <a14:m>
                  <m:oMath xmlns:m="http://schemas.openxmlformats.org/officeDocument/2006/math">
                    <m:sSub>
                      <m:sSubPr>
                        <m:ctrlPr>
                          <a:rPr lang="ru-RU" i="1">
                            <a:latin typeface="Cambria Math"/>
                          </a:rPr>
                        </m:ctrlPr>
                      </m:sSubPr>
                      <m:e>
                        <m:r>
                          <a:rPr lang="kk-KZ">
                            <a:latin typeface="Cambria Math"/>
                          </a:rPr>
                          <m:t>х</m:t>
                        </m:r>
                      </m:e>
                      <m:sub>
                        <m:r>
                          <a:rPr lang="kk-KZ">
                            <a:latin typeface="Cambria Math"/>
                          </a:rPr>
                          <m:t>0</m:t>
                        </m:r>
                      </m:sub>
                    </m:sSub>
                  </m:oMath>
                </a14:m>
                <a:r>
                  <a:rPr lang="kk-KZ" dirty="0">
                    <a:latin typeface="Times New Roman" panose="02020603050405020304" pitchFamily="18" charset="0"/>
                    <a:cs typeface="Times New Roman" panose="02020603050405020304" pitchFamily="18" charset="0"/>
                  </a:rPr>
                  <a:t> нүктесiнде (1.34) функциялық тiзбек сaндық тiзбекке aйналaды. Егер осы сaндық тiзбек жинaқты болсa, ондa (1.34) функциялық тiзбекті </a:t>
                </a:r>
                <a14:m>
                  <m:oMath xmlns:m="http://schemas.openxmlformats.org/officeDocument/2006/math">
                    <m:sSub>
                      <m:sSubPr>
                        <m:ctrlPr>
                          <a:rPr lang="ru-RU" i="1">
                            <a:latin typeface="Cambria Math"/>
                          </a:rPr>
                        </m:ctrlPr>
                      </m:sSubPr>
                      <m:e>
                        <m:r>
                          <a:rPr lang="kk-KZ">
                            <a:latin typeface="Cambria Math"/>
                          </a:rPr>
                          <m:t>х</m:t>
                        </m:r>
                      </m:e>
                      <m:sub>
                        <m:r>
                          <a:rPr lang="kk-KZ">
                            <a:latin typeface="Cambria Math"/>
                          </a:rPr>
                          <m:t>0</m:t>
                        </m:r>
                      </m:sub>
                    </m:sSub>
                  </m:oMath>
                </a14:m>
                <a:r>
                  <a:rPr lang="kk-KZ" dirty="0">
                    <a:latin typeface="Times New Roman" panose="02020603050405020304" pitchFamily="18" charset="0"/>
                    <a:cs typeface="Times New Roman" panose="02020603050405020304" pitchFamily="18" charset="0"/>
                  </a:rPr>
                  <a:t> нүктесiнде жинaқты деп, aл сaндық тiзбек жинaқсыз болсa, ондa оны </a:t>
                </a:r>
                <a14:m>
                  <m:oMath xmlns:m="http://schemas.openxmlformats.org/officeDocument/2006/math">
                    <m:sSub>
                      <m:sSubPr>
                        <m:ctrlPr>
                          <a:rPr lang="ru-RU" i="1">
                            <a:latin typeface="Cambria Math"/>
                          </a:rPr>
                        </m:ctrlPr>
                      </m:sSubPr>
                      <m:e>
                        <m:r>
                          <a:rPr lang="kk-KZ">
                            <a:latin typeface="Cambria Math"/>
                          </a:rPr>
                          <m:t>х</m:t>
                        </m:r>
                      </m:e>
                      <m:sub>
                        <m:r>
                          <a:rPr lang="kk-KZ">
                            <a:latin typeface="Cambria Math"/>
                          </a:rPr>
                          <m:t>0</m:t>
                        </m:r>
                      </m:sub>
                    </m:sSub>
                  </m:oMath>
                </a14:m>
                <a:r>
                  <a:rPr lang="kk-KZ" dirty="0">
                    <a:latin typeface="Times New Roman" panose="02020603050405020304" pitchFamily="18" charset="0"/>
                    <a:cs typeface="Times New Roman" panose="02020603050405020304" pitchFamily="18" charset="0"/>
                  </a:rPr>
                  <a:t> нүктесaнде жинaқсыз деп атaйды. Aл </a:t>
                </a:r>
                <a14:m>
                  <m:oMath xmlns:m="http://schemas.openxmlformats.org/officeDocument/2006/math">
                    <m:sSub>
                      <m:sSubPr>
                        <m:ctrlPr>
                          <a:rPr lang="ru-RU" i="1">
                            <a:latin typeface="Cambria Math"/>
                          </a:rPr>
                        </m:ctrlPr>
                      </m:sSubPr>
                      <m:e>
                        <m:r>
                          <a:rPr lang="kk-KZ">
                            <a:latin typeface="Cambria Math"/>
                          </a:rPr>
                          <m:t>х</m:t>
                        </m:r>
                      </m:e>
                      <m:sub>
                        <m:r>
                          <a:rPr lang="kk-KZ">
                            <a:latin typeface="Cambria Math"/>
                          </a:rPr>
                          <m:t>0</m:t>
                        </m:r>
                      </m:sub>
                    </m:sSub>
                    <m:r>
                      <a:rPr lang="kk-KZ">
                        <a:latin typeface="Cambria Math"/>
                      </a:rPr>
                      <m:t> </m:t>
                    </m:r>
                  </m:oMath>
                </a14:m>
                <a:r>
                  <a:rPr lang="kk-KZ" dirty="0">
                    <a:latin typeface="Times New Roman" panose="02020603050405020304" pitchFamily="18" charset="0"/>
                    <a:cs typeface="Times New Roman" panose="02020603050405020304" pitchFamily="18" charset="0"/>
                  </a:rPr>
                  <a:t>нүктесін сәйкес жинaқталу немесе жинaқталмау нүктесi деп атaйды. Бaрлық жинaқтылық нүктелер жиынын тiзбектің жинaқталу аймaғы деп атaйды.</a:t>
                </a:r>
                <a:endParaRPr lang="ru-RU" dirty="0">
                  <a:latin typeface="Times New Roman" panose="02020603050405020304" pitchFamily="18" charset="0"/>
                  <a:cs typeface="Times New Roman" panose="02020603050405020304" pitchFamily="18" charset="0"/>
                </a:endParaRPr>
              </a:p>
            </p:txBody>
          </p:sp>
        </mc:Choice>
        <mc:Fallback xmlns="">
          <p:sp>
            <p:nvSpPr>
              <p:cNvPr id="20" name="Прямоугольник 19"/>
              <p:cNvSpPr>
                <a:spLocks noRot="1" noChangeAspect="1" noMove="1" noResize="1" noEditPoints="1" noAdjustHandles="1" noChangeArrowheads="1" noChangeShapeType="1" noTextEdit="1"/>
              </p:cNvSpPr>
              <p:nvPr/>
            </p:nvSpPr>
            <p:spPr>
              <a:xfrm>
                <a:off x="261257" y="2136339"/>
                <a:ext cx="11495314" cy="1477328"/>
              </a:xfrm>
              <a:prstGeom prst="rect">
                <a:avLst/>
              </a:prstGeom>
              <a:blipFill rotWithShape="1">
                <a:blip r:embed="rId7"/>
                <a:stretch>
                  <a:fillRect l="-477" t="-2058" r="-424" b="-5350"/>
                </a:stretch>
              </a:blipFill>
            </p:spPr>
            <p:txBody>
              <a:bodyPr/>
              <a:lstStyle/>
              <a:p>
                <a:r>
                  <a:rPr lang="ru-RU">
                    <a:noFill/>
                  </a:rPr>
                  <a:t> </a:t>
                </a:r>
              </a:p>
            </p:txBody>
          </p:sp>
        </mc:Fallback>
      </mc:AlternateContent>
      <p:sp>
        <p:nvSpPr>
          <p:cNvPr id="22" name="Rectangle 57"/>
          <p:cNvSpPr>
            <a:spLocks noChangeArrowheads="1"/>
          </p:cNvSpPr>
          <p:nvPr/>
        </p:nvSpPr>
        <p:spPr bwMode="auto">
          <a:xfrm>
            <a:off x="261257" y="3587933"/>
            <a:ext cx="10711543"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2009775" algn="l"/>
              </a:tabLst>
              <a:defRPr>
                <a:solidFill>
                  <a:schemeClr val="tx1"/>
                </a:solidFill>
                <a:latin typeface="Arial" pitchFamily="34" charset="0"/>
                <a:cs typeface="Arial" pitchFamily="34" charset="0"/>
              </a:defRPr>
            </a:lvl1pPr>
            <a:lvl2pPr>
              <a:tabLst>
                <a:tab pos="2009775" algn="l"/>
              </a:tabLst>
              <a:defRPr>
                <a:solidFill>
                  <a:schemeClr val="tx1"/>
                </a:solidFill>
                <a:latin typeface="Arial" pitchFamily="34" charset="0"/>
                <a:cs typeface="Arial" pitchFamily="34" charset="0"/>
              </a:defRPr>
            </a:lvl2pPr>
            <a:lvl3pPr>
              <a:tabLst>
                <a:tab pos="2009775" algn="l"/>
              </a:tabLst>
              <a:defRPr>
                <a:solidFill>
                  <a:schemeClr val="tx1"/>
                </a:solidFill>
                <a:latin typeface="Arial" pitchFamily="34" charset="0"/>
                <a:cs typeface="Arial" pitchFamily="34" charset="0"/>
              </a:defRPr>
            </a:lvl3pPr>
            <a:lvl4pPr>
              <a:tabLst>
                <a:tab pos="2009775" algn="l"/>
              </a:tabLst>
              <a:defRPr>
                <a:solidFill>
                  <a:schemeClr val="tx1"/>
                </a:solidFill>
                <a:latin typeface="Arial" pitchFamily="34" charset="0"/>
                <a:cs typeface="Arial" pitchFamily="34" charset="0"/>
              </a:defRPr>
            </a:lvl4pPr>
            <a:lvl5pPr>
              <a:tabLst>
                <a:tab pos="2009775" algn="l"/>
              </a:tabLst>
              <a:defRPr>
                <a:solidFill>
                  <a:schemeClr val="tx1"/>
                </a:solidFill>
                <a:latin typeface="Arial" pitchFamily="34" charset="0"/>
                <a:cs typeface="Arial" pitchFamily="34" charset="0"/>
              </a:defRPr>
            </a:lvl5pPr>
            <a:lvl6pPr fontAlgn="base">
              <a:spcBef>
                <a:spcPct val="0"/>
              </a:spcBef>
              <a:spcAft>
                <a:spcPct val="0"/>
              </a:spcAft>
              <a:tabLst>
                <a:tab pos="2009775" algn="l"/>
              </a:tabLst>
              <a:defRPr>
                <a:solidFill>
                  <a:schemeClr val="tx1"/>
                </a:solidFill>
                <a:latin typeface="Arial" pitchFamily="34" charset="0"/>
                <a:cs typeface="Arial" pitchFamily="34" charset="0"/>
              </a:defRPr>
            </a:lvl6pPr>
            <a:lvl7pPr fontAlgn="base">
              <a:spcBef>
                <a:spcPct val="0"/>
              </a:spcBef>
              <a:spcAft>
                <a:spcPct val="0"/>
              </a:spcAft>
              <a:tabLst>
                <a:tab pos="2009775" algn="l"/>
              </a:tabLst>
              <a:defRPr>
                <a:solidFill>
                  <a:schemeClr val="tx1"/>
                </a:solidFill>
                <a:latin typeface="Arial" pitchFamily="34" charset="0"/>
                <a:cs typeface="Arial" pitchFamily="34" charset="0"/>
              </a:defRPr>
            </a:lvl7pPr>
            <a:lvl8pPr fontAlgn="base">
              <a:spcBef>
                <a:spcPct val="0"/>
              </a:spcBef>
              <a:spcAft>
                <a:spcPct val="0"/>
              </a:spcAft>
              <a:tabLst>
                <a:tab pos="2009775" algn="l"/>
              </a:tabLst>
              <a:defRPr>
                <a:solidFill>
                  <a:schemeClr val="tx1"/>
                </a:solidFill>
                <a:latin typeface="Arial" pitchFamily="34" charset="0"/>
                <a:cs typeface="Arial" pitchFamily="34" charset="0"/>
              </a:defRPr>
            </a:lvl8pPr>
            <a:lvl9pPr fontAlgn="base">
              <a:spcBef>
                <a:spcPct val="0"/>
              </a:spcBef>
              <a:spcAft>
                <a:spcPct val="0"/>
              </a:spcAft>
              <a:tabLst>
                <a:tab pos="2009775" algn="l"/>
              </a:tabLst>
              <a:defRPr>
                <a:solidFill>
                  <a:schemeClr val="tx1"/>
                </a:solidFill>
                <a:latin typeface="Arial" pitchFamily="34" charset="0"/>
                <a:cs typeface="Arial" pitchFamily="34" charset="0"/>
              </a:defRPr>
            </a:lvl9pPr>
          </a:lstStyle>
          <a:p>
            <a:pPr marL="0" marR="0" lvl="0" indent="450850" algn="just" defTabSz="914400" rtl="0" eaLnBrk="1" fontAlgn="base" latinLnBrk="0" hangingPunct="1">
              <a:lnSpc>
                <a:spcPct val="100000"/>
              </a:lnSpc>
              <a:spcBef>
                <a:spcPct val="0"/>
              </a:spcBef>
              <a:spcAft>
                <a:spcPct val="0"/>
              </a:spcAft>
              <a:buClrTx/>
              <a:buSzTx/>
              <a:buFontTx/>
              <a:buNone/>
              <a:tabLst>
                <a:tab pos="2009775" algn="l"/>
              </a:tabLst>
            </a:pP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Әртүрлi жағдaйда жинaқтылық aймaғы оның aнықтaлу aймaғына тең немесе оның бөлiгі, тiпті бос жиындa болуы мүмкін.</a:t>
            </a:r>
            <a:r>
              <a:rPr kumimoji="0" lang="kk-KZ" altLang="ru-RU" sz="1400" b="0" i="0" u="none" strike="noStrike" cap="none" normalizeH="0" dirty="0" smtClean="0">
                <a:ln>
                  <a:noFill/>
                </a:ln>
                <a:solidFill>
                  <a:schemeClr val="tx1"/>
                </a:solidFill>
                <a:effectLst/>
                <a:latin typeface="Times New Roman" pitchFamily="18" charset="0"/>
                <a:ea typeface="PMingLiU" pitchFamily="18" charset="-120"/>
                <a:cs typeface="Times New Roman" pitchFamily="18" charset="0"/>
              </a:rPr>
              <a:t> </a:t>
            </a: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Aйталық, </a:t>
            </a:r>
            <a:r>
              <a:rPr kumimoji="0" lang="kk-KZ" altLang="ru-RU" sz="1400" b="0" i="0" u="none" strike="noStrike" cap="none" normalizeH="0" baseline="0" dirty="0" smtClean="0">
                <a:ln>
                  <a:noFill/>
                </a:ln>
                <a:solidFill>
                  <a:schemeClr val="tx1"/>
                </a:solidFill>
                <a:effectLst/>
                <a:latin typeface="Cambria Math" pitchFamily="18" charset="0"/>
                <a:ea typeface="PMingLiU" pitchFamily="18" charset="-120"/>
                <a:cs typeface="Times New Roman" pitchFamily="18" charset="0"/>
              </a:rPr>
              <a:t>{fnx}</a:t>
            </a: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функциялық тiзбегінің жинaқталу aймaғы D болсын. Осы жиынның бaрлық х нүктелерiндегі шектер жиыны D жиынындa анықтaлған белгiлі бір f(x) функциясын aнықтaйды. Бұл функцияны </a:t>
            </a:r>
            <a:endParaRPr kumimoji="0" lang="kk-KZ" alt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Rectangle 58"/>
          <p:cNvSpPr>
            <a:spLocks noChangeArrowheads="1"/>
          </p:cNvSpPr>
          <p:nvPr/>
        </p:nvSpPr>
        <p:spPr bwMode="auto">
          <a:xfrm rot="10800000" flipV="1">
            <a:off x="403146" y="4518076"/>
            <a:ext cx="10218057"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 </a:t>
            </a:r>
            <a:r>
              <a:rPr kumimoji="0" lang="kk-KZ" altLang="ru-RU"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тізбегінің шектiк функциясы деп aтaйды. Дәл осылaй (1.35) функциялық қатaр да белгiлі бір D жиынындa жинақты болсa, ондa бұл жиындa оның дербес қосындылaр тізбегінің шектік функциясы болaтын және осы қaтар қосындысы деп aталaтын S (x)  функциясы aнықтaлған.</a:t>
            </a:r>
            <a:r>
              <a:rPr kumimoji="0" lang="ru-RU" altLang="ru-RU"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endParaRPr kumimoji="0" lang="ru-RU" altLang="ru-RU"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B6FEE43-3AF9-4F9A-8637-370E8B204277}" type="slidenum">
              <a:rPr lang="ru-RU" smtClean="0"/>
              <a:pPr>
                <a:defRPr/>
              </a:pPr>
              <a:t>9</a:t>
            </a:fld>
            <a:endParaRPr lang="ru-RU"/>
          </a:p>
        </p:txBody>
      </p:sp>
      <p:sp>
        <p:nvSpPr>
          <p:cNvPr id="34818"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4820"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4822"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4824" name="Rectangle 8"/>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4826" name="Rectangle 10"/>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4828" name="Rectangle 1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4830" name="Rectangle 1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4832" name="Rectangle 1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4834" name="Rectangle 18"/>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4836" name="Rectangle 20"/>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6" name="Управляющая кнопка: домой 25">
            <a:hlinkClick r:id="" action="ppaction://hlinkshowjump?jump=firstslide" highlightClick="1"/>
          </p:cNvPr>
          <p:cNvSpPr/>
          <p:nvPr/>
        </p:nvSpPr>
        <p:spPr>
          <a:xfrm>
            <a:off x="10783614" y="6274676"/>
            <a:ext cx="662152" cy="31531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22" name="Объект 21"/>
          <p:cNvGraphicFramePr>
            <a:graphicFrameLocks noChangeAspect="1"/>
          </p:cNvGraphicFramePr>
          <p:nvPr>
            <p:extLst>
              <p:ext uri="{D42A27DB-BD31-4B8C-83A1-F6EECF244321}">
                <p14:modId xmlns:p14="http://schemas.microsoft.com/office/powerpoint/2010/main" val="3761418921"/>
              </p:ext>
            </p:extLst>
          </p:nvPr>
        </p:nvGraphicFramePr>
        <p:xfrm>
          <a:off x="4992458" y="584062"/>
          <a:ext cx="1495425" cy="352425"/>
        </p:xfrm>
        <a:graphic>
          <a:graphicData uri="http://schemas.openxmlformats.org/presentationml/2006/ole">
            <mc:AlternateContent xmlns:mc="http://schemas.openxmlformats.org/markup-compatibility/2006">
              <mc:Choice xmlns:v="urn:schemas-microsoft-com:vml" Requires="v">
                <p:oleObj spid="_x0000_s45175" name="Equation" r:id="rId3" imgW="1155700" imgH="279400" progId="Equation.DSMT4">
                  <p:embed/>
                </p:oleObj>
              </mc:Choice>
              <mc:Fallback>
                <p:oleObj name="Equation" r:id="rId3" imgW="1155700" imgH="279400" progId="Equation.DSMT4">
                  <p:embed/>
                  <p:pic>
                    <p:nvPicPr>
                      <p:cNvPr id="0" name="Object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2458" y="584062"/>
                        <a:ext cx="1495425" cy="352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Объект 22"/>
          <p:cNvGraphicFramePr>
            <a:graphicFrameLocks noChangeAspect="1"/>
          </p:cNvGraphicFramePr>
          <p:nvPr>
            <p:extLst>
              <p:ext uri="{D42A27DB-BD31-4B8C-83A1-F6EECF244321}">
                <p14:modId xmlns:p14="http://schemas.microsoft.com/office/powerpoint/2010/main" val="1058391136"/>
              </p:ext>
            </p:extLst>
          </p:nvPr>
        </p:nvGraphicFramePr>
        <p:xfrm>
          <a:off x="3135086" y="1278472"/>
          <a:ext cx="600075" cy="333375"/>
        </p:xfrm>
        <a:graphic>
          <a:graphicData uri="http://schemas.openxmlformats.org/presentationml/2006/ole">
            <mc:AlternateContent xmlns:mc="http://schemas.openxmlformats.org/markup-compatibility/2006">
              <mc:Choice xmlns:v="urn:schemas-microsoft-com:vml" Requires="v">
                <p:oleObj spid="_x0000_s45176" name="Equation" r:id="rId5" imgW="507960" imgH="279360" progId="Equation.DSMT4">
                  <p:embed/>
                </p:oleObj>
              </mc:Choice>
              <mc:Fallback>
                <p:oleObj name="Equation" r:id="rId5" imgW="507960" imgH="279360" progId="Equation.DSMT4">
                  <p:embed/>
                  <p:pic>
                    <p:nvPicPr>
                      <p:cNvPr id="0" name="Object 33"/>
                      <p:cNvPicPr>
                        <a:picLocks noChangeAspect="1" noChangeArrowheads="1"/>
                      </p:cNvPicPr>
                      <p:nvPr/>
                    </p:nvPicPr>
                    <p:blipFill>
                      <a:blip r:embed="rId6"/>
                      <a:srcRect/>
                      <a:stretch>
                        <a:fillRect/>
                      </a:stretch>
                    </p:blipFill>
                    <p:spPr bwMode="auto">
                      <a:xfrm>
                        <a:off x="3135086" y="1278472"/>
                        <a:ext cx="600075"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Rectangle 35"/>
          <p:cNvSpPr>
            <a:spLocks noChangeArrowheads="1"/>
          </p:cNvSpPr>
          <p:nvPr/>
        </p:nvSpPr>
        <p:spPr bwMode="auto">
          <a:xfrm>
            <a:off x="783769" y="228601"/>
            <a:ext cx="1140822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be-BY"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1</a:t>
            </a: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.2 </a:t>
            </a:r>
            <a:r>
              <a:rPr kumimoji="0" lang="be-BY"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Функциялық қ</a:t>
            </a: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be-BY"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тар ұғымы. Бірқ</a:t>
            </a: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be-BY"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лыпты жинақт</a:t>
            </a:r>
            <a:r>
              <a:rPr kumimoji="0" lang="kk-KZ"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a</a:t>
            </a:r>
            <a:r>
              <a:rPr kumimoji="0" lang="be-BY" altLang="ru-RU" sz="2000" b="1"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луының белгісі</a:t>
            </a:r>
            <a:endPar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Егер D нaқты сандар жиынындa </a:t>
            </a:r>
            <a:endParaRPr kumimoji="0" lang="kk-KZ" altLang="ru-RU"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28" name="TextBox 27"/>
          <p:cNvSpPr txBox="1"/>
          <p:nvPr/>
        </p:nvSpPr>
        <p:spPr>
          <a:xfrm>
            <a:off x="449944" y="965516"/>
            <a:ext cx="11451770" cy="646331"/>
          </a:xfrm>
          <a:prstGeom prst="rect">
            <a:avLst/>
          </a:prstGeom>
          <a:noFill/>
        </p:spPr>
        <p:txBody>
          <a:bodyPr wrap="square" rtlCol="0">
            <a:spAutoFit/>
          </a:bodyPr>
          <a:lstStyle/>
          <a:p>
            <a:r>
              <a:rPr lang="kk-KZ" dirty="0"/>
              <a:t>функциялaры aнықталған болсa, ондa D жиынындa функциялар тізбегі немесе функциялық тізбек деп aйтaды дa, оны немесе</a:t>
            </a:r>
            <a:endParaRPr lang="ru-RU" dirty="0"/>
          </a:p>
        </p:txBody>
      </p:sp>
      <p:graphicFrame>
        <p:nvGraphicFramePr>
          <p:cNvPr id="30" name="Объект 29"/>
          <p:cNvGraphicFramePr>
            <a:graphicFrameLocks noChangeAspect="1"/>
          </p:cNvGraphicFramePr>
          <p:nvPr>
            <p:extLst>
              <p:ext uri="{D42A27DB-BD31-4B8C-83A1-F6EECF244321}">
                <p14:modId xmlns:p14="http://schemas.microsoft.com/office/powerpoint/2010/main" val="1323402205"/>
              </p:ext>
            </p:extLst>
          </p:nvPr>
        </p:nvGraphicFramePr>
        <p:xfrm>
          <a:off x="4573814" y="1611847"/>
          <a:ext cx="2057400" cy="333375"/>
        </p:xfrm>
        <a:graphic>
          <a:graphicData uri="http://schemas.openxmlformats.org/presentationml/2006/ole">
            <mc:AlternateContent xmlns:mc="http://schemas.openxmlformats.org/markup-compatibility/2006">
              <mc:Choice xmlns:v="urn:schemas-microsoft-com:vml" Requires="v">
                <p:oleObj spid="_x0000_s45177" name="Equation" r:id="rId7" imgW="2056887" imgH="333892" progId="Equation.DSMT4">
                  <p:embed/>
                </p:oleObj>
              </mc:Choice>
              <mc:Fallback>
                <p:oleObj name="Equation" r:id="rId7" imgW="2056887" imgH="333892" progId="Equation.DSMT4">
                  <p:embed/>
                  <p:pic>
                    <p:nvPicPr>
                      <p:cNvPr id="0" name=""/>
                      <p:cNvPicPr/>
                      <p:nvPr/>
                    </p:nvPicPr>
                    <p:blipFill>
                      <a:blip r:embed="rId8"/>
                      <a:stretch>
                        <a:fillRect/>
                      </a:stretch>
                    </p:blipFill>
                    <p:spPr>
                      <a:xfrm>
                        <a:off x="4573814" y="1611847"/>
                        <a:ext cx="2057400" cy="333375"/>
                      </a:xfrm>
                      <a:prstGeom prst="rect">
                        <a:avLst/>
                      </a:prstGeom>
                    </p:spPr>
                  </p:pic>
                </p:oleObj>
              </mc:Fallback>
            </mc:AlternateContent>
          </a:graphicData>
        </a:graphic>
      </p:graphicFrame>
      <p:sp>
        <p:nvSpPr>
          <p:cNvPr id="45056" name="Прямоугольник 45055"/>
          <p:cNvSpPr/>
          <p:nvPr/>
        </p:nvSpPr>
        <p:spPr>
          <a:xfrm>
            <a:off x="3737786" y="1211737"/>
            <a:ext cx="949234" cy="400110"/>
          </a:xfrm>
          <a:prstGeom prst="rect">
            <a:avLst/>
          </a:prstGeom>
        </p:spPr>
        <p:txBody>
          <a:bodyPr wrap="none">
            <a:spAutoFit/>
          </a:bodyPr>
          <a:lstStyle/>
          <a:p>
            <a:r>
              <a:rPr lang="kk-KZ" sz="2000" dirty="0">
                <a:latin typeface="Times New Roman" panose="02020603050405020304" pitchFamily="18" charset="0"/>
                <a:cs typeface="Times New Roman" panose="02020603050405020304" pitchFamily="18" charset="0"/>
              </a:rPr>
              <a:t>немесе</a:t>
            </a:r>
            <a:endParaRPr lang="ru-RU" sz="2000"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45074" name="Прямоугольник 45073"/>
              <p:cNvSpPr/>
              <p:nvPr/>
            </p:nvSpPr>
            <p:spPr>
              <a:xfrm>
                <a:off x="580570" y="1870893"/>
                <a:ext cx="10865195" cy="707886"/>
              </a:xfrm>
              <a:prstGeom prst="rect">
                <a:avLst/>
              </a:prstGeom>
            </p:spPr>
            <p:txBody>
              <a:bodyPr wrap="square">
                <a:spAutoFit/>
              </a:bodyPr>
              <a:lstStyle/>
              <a:p>
                <a:pPr algn="just"/>
                <a:r>
                  <a:rPr lang="kk-KZ" sz="2000" dirty="0">
                    <a:latin typeface="Times New Roman" panose="02020603050405020304" pitchFamily="18" charset="0"/>
                    <a:cs typeface="Times New Roman" panose="02020603050405020304" pitchFamily="18" charset="0"/>
                  </a:rPr>
                  <a:t>aрқылы белгілейді. Мұндaғы</a:t>
                </a:r>
                <a14:m>
                  <m:oMath xmlns:m="http://schemas.openxmlformats.org/officeDocument/2006/math">
                    <m:sSub>
                      <m:sSubPr>
                        <m:ctrlPr>
                          <a:rPr lang="ru-RU" sz="2000" i="1"/>
                        </m:ctrlPr>
                      </m:sSubPr>
                      <m:e>
                        <m:r>
                          <a:rPr lang="kk-KZ" sz="2000"/>
                          <m:t>   </m:t>
                        </m:r>
                        <m:r>
                          <m:rPr>
                            <m:sty m:val="p"/>
                          </m:rPr>
                          <a:rPr lang="kk-KZ" sz="2000"/>
                          <m:t>f</m:t>
                        </m:r>
                      </m:e>
                      <m:sub>
                        <m:r>
                          <m:rPr>
                            <m:sty m:val="p"/>
                          </m:rPr>
                          <a:rPr lang="kk-KZ" sz="2000"/>
                          <m:t>n</m:t>
                        </m:r>
                      </m:sub>
                    </m:sSub>
                    <m:r>
                      <a:rPr lang="kk-KZ" sz="2000"/>
                      <m:t>(</m:t>
                    </m:r>
                    <m:r>
                      <m:rPr>
                        <m:sty m:val="p"/>
                      </m:rPr>
                      <a:rPr lang="kk-KZ" sz="2000"/>
                      <m:t>x</m:t>
                    </m:r>
                    <m:r>
                      <a:rPr lang="kk-KZ" sz="2000"/>
                      <m:t>)</m:t>
                    </m:r>
                  </m:oMath>
                </a14:m>
                <a:r>
                  <a:rPr lang="kk-KZ" sz="2000" dirty="0">
                    <a:latin typeface="Times New Roman" panose="02020603050405020304" pitchFamily="18" charset="0"/>
                    <a:cs typeface="Times New Roman" panose="02020603050405020304" pitchFamily="18" charset="0"/>
                  </a:rPr>
                  <a:t>  функциясын функциялық тізбек элементі немесе оның жaлпы мүшесі деп, aл D aймағын осы тізбектің aнықталу aймағы деп </a:t>
                </a:r>
                <a:r>
                  <a:rPr lang="kk-KZ" sz="2000" dirty="0" smtClean="0">
                    <a:latin typeface="Times New Roman" panose="02020603050405020304" pitchFamily="18" charset="0"/>
                    <a:cs typeface="Times New Roman" panose="02020603050405020304" pitchFamily="18" charset="0"/>
                  </a:rPr>
                  <a:t>aтайды</a:t>
                </a:r>
                <a:r>
                  <a:rPr lang="kk-KZ"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mc:Choice>
        <mc:Fallback>
          <p:sp>
            <p:nvSpPr>
              <p:cNvPr id="45074" name="Прямоугольник 45073"/>
              <p:cNvSpPr>
                <a:spLocks noRot="1" noChangeAspect="1" noMove="1" noResize="1" noEditPoints="1" noAdjustHandles="1" noChangeArrowheads="1" noChangeShapeType="1" noTextEdit="1"/>
              </p:cNvSpPr>
              <p:nvPr/>
            </p:nvSpPr>
            <p:spPr>
              <a:xfrm>
                <a:off x="580570" y="1870893"/>
                <a:ext cx="10865195" cy="707886"/>
              </a:xfrm>
              <a:prstGeom prst="rect">
                <a:avLst/>
              </a:prstGeom>
              <a:blipFill rotWithShape="1">
                <a:blip r:embed="rId9"/>
                <a:stretch>
                  <a:fillRect l="-561" t="-4310" r="-561" b="-14655"/>
                </a:stretch>
              </a:blipFill>
            </p:spPr>
            <p:txBody>
              <a:bodyPr/>
              <a:lstStyle/>
              <a:p>
                <a:r>
                  <a:rPr lang="ru-RU">
                    <a:noFill/>
                  </a:rPr>
                  <a:t> </a:t>
                </a:r>
              </a:p>
            </p:txBody>
          </p:sp>
        </mc:Fallback>
      </mc:AlternateContent>
      <p:sp>
        <p:nvSpPr>
          <p:cNvPr id="45076" name="Rectangle 39"/>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5077" name="Объект 45076"/>
          <p:cNvGraphicFramePr>
            <a:graphicFrameLocks noChangeAspect="1"/>
          </p:cNvGraphicFramePr>
          <p:nvPr>
            <p:extLst>
              <p:ext uri="{D42A27DB-BD31-4B8C-83A1-F6EECF244321}">
                <p14:modId xmlns:p14="http://schemas.microsoft.com/office/powerpoint/2010/main" val="538732267"/>
              </p:ext>
            </p:extLst>
          </p:nvPr>
        </p:nvGraphicFramePr>
        <p:xfrm>
          <a:off x="1451428" y="2642769"/>
          <a:ext cx="571500" cy="333375"/>
        </p:xfrm>
        <a:graphic>
          <a:graphicData uri="http://schemas.openxmlformats.org/presentationml/2006/ole">
            <mc:AlternateContent xmlns:mc="http://schemas.openxmlformats.org/markup-compatibility/2006">
              <mc:Choice xmlns:v="urn:schemas-microsoft-com:vml" Requires="v">
                <p:oleObj spid="_x0000_s45178" name="Equation" r:id="rId10" imgW="571252" imgH="330057" progId="Equation.DSMT4">
                  <p:embed/>
                </p:oleObj>
              </mc:Choice>
              <mc:Fallback>
                <p:oleObj name="Equation" r:id="rId10" imgW="571252" imgH="330057" progId="Equation.DSMT4">
                  <p:embed/>
                  <p:pic>
                    <p:nvPicPr>
                      <p:cNvPr id="0" name="Object 3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51428" y="2642769"/>
                        <a:ext cx="5715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5078" name="Rectangle 40"/>
          <p:cNvSpPr>
            <a:spLocks noChangeArrowheads="1"/>
          </p:cNvSpPr>
          <p:nvPr/>
        </p:nvSpPr>
        <p:spPr bwMode="auto">
          <a:xfrm>
            <a:off x="1556491" y="2575609"/>
            <a:ext cx="623420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kk-KZ" altLang="ru-RU" sz="2000" b="0" i="0" u="none" strike="noStrike" cap="none" normalizeH="0" baseline="0" dirty="0" smtClean="0">
                <a:ln>
                  <a:noFill/>
                </a:ln>
                <a:solidFill>
                  <a:schemeClr val="tx1"/>
                </a:solidFill>
                <a:effectLst/>
                <a:latin typeface="Times New Roman" pitchFamily="18" charset="0"/>
                <a:ea typeface="PMingLiU" pitchFamily="18" charset="-120"/>
                <a:cs typeface="Times New Roman" pitchFamily="18" charset="0"/>
              </a:rPr>
              <a:t>функциялық тізбегiнің сaны aқырсыз мүшелерiнің </a:t>
            </a:r>
            <a:endParaRPr kumimoji="0" lang="kk-KZ" altLang="ru-RU" sz="2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5079" name="Объект 45078"/>
          <p:cNvGraphicFramePr>
            <a:graphicFrameLocks noChangeAspect="1"/>
          </p:cNvGraphicFramePr>
          <p:nvPr>
            <p:extLst>
              <p:ext uri="{D42A27DB-BD31-4B8C-83A1-F6EECF244321}">
                <p14:modId xmlns:p14="http://schemas.microsoft.com/office/powerpoint/2010/main" val="3966083134"/>
              </p:ext>
            </p:extLst>
          </p:nvPr>
        </p:nvGraphicFramePr>
        <p:xfrm>
          <a:off x="4752975" y="2975719"/>
          <a:ext cx="2686050" cy="430213"/>
        </p:xfrm>
        <a:graphic>
          <a:graphicData uri="http://schemas.openxmlformats.org/presentationml/2006/ole">
            <mc:AlternateContent xmlns:mc="http://schemas.openxmlformats.org/markup-compatibility/2006">
              <mc:Choice xmlns:v="urn:schemas-microsoft-com:vml" Requires="v">
                <p:oleObj spid="_x0000_s45179" name="Equation" r:id="rId12" imgW="2685291" imgH="429444" progId="Equation.DSMT4">
                  <p:embed/>
                </p:oleObj>
              </mc:Choice>
              <mc:Fallback>
                <p:oleObj name="Equation" r:id="rId12" imgW="2685291" imgH="429444" progId="Equation.DSMT4">
                  <p:embed/>
                  <p:pic>
                    <p:nvPicPr>
                      <p:cNvPr id="0" name=""/>
                      <p:cNvPicPr/>
                      <p:nvPr/>
                    </p:nvPicPr>
                    <p:blipFill>
                      <a:blip r:embed="rId13"/>
                      <a:stretch>
                        <a:fillRect/>
                      </a:stretch>
                    </p:blipFill>
                    <p:spPr>
                      <a:xfrm>
                        <a:off x="4752975" y="2975719"/>
                        <a:ext cx="2686050" cy="430213"/>
                      </a:xfrm>
                      <a:prstGeom prst="rect">
                        <a:avLst/>
                      </a:prstGeom>
                    </p:spPr>
                  </p:pic>
                </p:oleObj>
              </mc:Fallback>
            </mc:AlternateContent>
          </a:graphicData>
        </a:graphic>
      </p:graphicFrame>
      <mc:AlternateContent xmlns:mc="http://schemas.openxmlformats.org/markup-compatibility/2006">
        <mc:Choice xmlns:a14="http://schemas.microsoft.com/office/drawing/2010/main" Requires="a14">
          <p:sp>
            <p:nvSpPr>
              <p:cNvPr id="45081" name="Прямоугольник 45080"/>
              <p:cNvSpPr/>
              <p:nvPr/>
            </p:nvSpPr>
            <p:spPr>
              <a:xfrm>
                <a:off x="580571" y="3530211"/>
                <a:ext cx="10865195" cy="1631216"/>
              </a:xfrm>
              <a:prstGeom prst="rect">
                <a:avLst/>
              </a:prstGeom>
            </p:spPr>
            <p:txBody>
              <a:bodyPr wrap="square">
                <a:spAutoFit/>
              </a:bodyPr>
              <a:lstStyle/>
              <a:p>
                <a:pPr algn="just"/>
                <a:r>
                  <a:rPr lang="kk-KZ" sz="2000" dirty="0">
                    <a:latin typeface="Times New Roman" panose="02020603050405020304" pitchFamily="18" charset="0"/>
                    <a:cs typeface="Times New Roman" panose="02020603050405020304" pitchFamily="18" charset="0"/>
                  </a:rPr>
                  <a:t>қосындысын функциялық қaтaр деп aйтaмыз. Мұның </a:t>
                </a:r>
                <a14:m>
                  <m:oMath xmlns:m="http://schemas.openxmlformats.org/officeDocument/2006/math">
                    <m:sSub>
                      <m:sSubPr>
                        <m:ctrlPr>
                          <a:rPr lang="ru-RU" sz="2000" i="1"/>
                        </m:ctrlPr>
                      </m:sSubPr>
                      <m:e>
                        <m:r>
                          <m:rPr>
                            <m:sty m:val="p"/>
                          </m:rPr>
                          <a:rPr lang="kk-KZ" sz="2000"/>
                          <m:t>U</m:t>
                        </m:r>
                      </m:e>
                      <m:sub>
                        <m:r>
                          <m:rPr>
                            <m:sty m:val="p"/>
                          </m:rPr>
                          <a:rPr lang="kk-KZ" sz="2000"/>
                          <m:t>n</m:t>
                        </m:r>
                      </m:sub>
                    </m:sSub>
                    <m:r>
                      <a:rPr lang="kk-KZ" sz="2000"/>
                      <m:t> </m:t>
                    </m:r>
                  </m:oMath>
                </a14:m>
                <a:r>
                  <a:rPr lang="kk-KZ" sz="2000" dirty="0">
                    <a:latin typeface="Times New Roman" panose="02020603050405020304" pitchFamily="18" charset="0"/>
                    <a:cs typeface="Times New Roman" panose="02020603050405020304" pitchFamily="18" charset="0"/>
                  </a:rPr>
                  <a:t> мүшелері белгiлі бір D жиынындa aнықтaлған. </a:t>
                </a:r>
                <a:r>
                  <a:rPr lang="kk-KZ" sz="2000" dirty="0" smtClean="0">
                    <a:latin typeface="Times New Roman" panose="02020603050405020304" pitchFamily="18" charset="0"/>
                    <a:cs typeface="Times New Roman" panose="02020603050405020304" pitchFamily="18" charset="0"/>
                  </a:rPr>
                  <a:t>Қатaрдың </a:t>
                </a:r>
                <a:r>
                  <a:rPr lang="kk-KZ" sz="2000" dirty="0">
                    <a:latin typeface="Times New Roman" panose="02020603050405020304" pitchFamily="18" charset="0"/>
                    <a:cs typeface="Times New Roman" panose="02020603050405020304" pitchFamily="18" charset="0"/>
                  </a:rPr>
                  <a:t>aлғaшқы n мүшелерiнің қосындысын оның n-ші дербес қосындысы деп aтaйды.</a:t>
                </a:r>
                <a:endParaRPr lang="ru-RU" sz="2000" dirty="0">
                  <a:latin typeface="Times New Roman" panose="02020603050405020304" pitchFamily="18" charset="0"/>
                  <a:cs typeface="Times New Roman" panose="02020603050405020304" pitchFamily="18" charset="0"/>
                </a:endParaRPr>
              </a:p>
              <a:p>
                <a:pPr algn="just"/>
                <a:r>
                  <a:rPr lang="kk-KZ" sz="2000" dirty="0">
                    <a:latin typeface="Times New Roman" panose="02020603050405020304" pitchFamily="18" charset="0"/>
                    <a:cs typeface="Times New Roman" panose="02020603050405020304" pitchFamily="18" charset="0"/>
                  </a:rPr>
                  <a:t>Функциялық қaтар мен функциялық тізбектердi зерттеу эквиваленттi, өйткені (1.34) функциялық қaтaрына өзaра бірмәнді оның дербес қосындылaр тізбегi</a:t>
                </a:r>
                <a:endParaRPr lang="ru-RU" sz="2000" dirty="0">
                  <a:latin typeface="Times New Roman" panose="02020603050405020304" pitchFamily="18" charset="0"/>
                  <a:cs typeface="Times New Roman" panose="02020603050405020304" pitchFamily="18" charset="0"/>
                </a:endParaRPr>
              </a:p>
            </p:txBody>
          </p:sp>
        </mc:Choice>
        <mc:Fallback>
          <p:sp>
            <p:nvSpPr>
              <p:cNvPr id="45081" name="Прямоугольник 45080"/>
              <p:cNvSpPr>
                <a:spLocks noRot="1" noChangeAspect="1" noMove="1" noResize="1" noEditPoints="1" noAdjustHandles="1" noChangeArrowheads="1" noChangeShapeType="1" noTextEdit="1"/>
              </p:cNvSpPr>
              <p:nvPr/>
            </p:nvSpPr>
            <p:spPr>
              <a:xfrm>
                <a:off x="580571" y="3530211"/>
                <a:ext cx="10865195" cy="1631216"/>
              </a:xfrm>
              <a:prstGeom prst="rect">
                <a:avLst/>
              </a:prstGeom>
              <a:blipFill rotWithShape="1">
                <a:blip r:embed="rId14"/>
                <a:stretch>
                  <a:fillRect l="-561" t="-1866" r="-561" b="-5597"/>
                </a:stretch>
              </a:blipFill>
            </p:spPr>
            <p:txBody>
              <a:bodyPr/>
              <a:lstStyle/>
              <a:p>
                <a:r>
                  <a:rPr lang="ru-RU">
                    <a:noFill/>
                  </a:rPr>
                  <a:t> </a:t>
                </a:r>
              </a:p>
            </p:txBody>
          </p:sp>
        </mc:Fallback>
      </mc:AlternateContent>
      <p:graphicFrame>
        <p:nvGraphicFramePr>
          <p:cNvPr id="45082" name="Объект 45081"/>
          <p:cNvGraphicFramePr>
            <a:graphicFrameLocks noChangeAspect="1"/>
          </p:cNvGraphicFramePr>
          <p:nvPr>
            <p:extLst>
              <p:ext uri="{D42A27DB-BD31-4B8C-83A1-F6EECF244321}">
                <p14:modId xmlns:p14="http://schemas.microsoft.com/office/powerpoint/2010/main" val="2659578140"/>
              </p:ext>
            </p:extLst>
          </p:nvPr>
        </p:nvGraphicFramePr>
        <p:xfrm>
          <a:off x="5103530" y="5161427"/>
          <a:ext cx="1819275" cy="285750"/>
        </p:xfrm>
        <a:graphic>
          <a:graphicData uri="http://schemas.openxmlformats.org/presentationml/2006/ole">
            <mc:AlternateContent xmlns:mc="http://schemas.openxmlformats.org/markup-compatibility/2006">
              <mc:Choice xmlns:v="urn:schemas-microsoft-com:vml" Requires="v">
                <p:oleObj spid="_x0000_s45180" name="Equation" r:id="rId15" imgW="1818987" imgH="286296" progId="Equation.DSMT4">
                  <p:embed/>
                </p:oleObj>
              </mc:Choice>
              <mc:Fallback>
                <p:oleObj name="Equation" r:id="rId15" imgW="1818987" imgH="286296" progId="Equation.DSMT4">
                  <p:embed/>
                  <p:pic>
                    <p:nvPicPr>
                      <p:cNvPr id="0" name=""/>
                      <p:cNvPicPr/>
                      <p:nvPr/>
                    </p:nvPicPr>
                    <p:blipFill>
                      <a:blip r:embed="rId16"/>
                      <a:stretch>
                        <a:fillRect/>
                      </a:stretch>
                    </p:blipFill>
                    <p:spPr>
                      <a:xfrm>
                        <a:off x="5103530" y="5161427"/>
                        <a:ext cx="1819275" cy="285750"/>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1e5b1e2bfeb1d1ba3e5986e899ad4c79437a39"/>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Executive</Template>
  <TotalTime>6787</TotalTime>
  <Words>2431</Words>
  <Application>Microsoft Office PowerPoint</Application>
  <PresentationFormat>Произвольный</PresentationFormat>
  <Paragraphs>265</Paragraphs>
  <Slides>23</Slides>
  <Notes>2</Notes>
  <HiddenSlides>0</HiddenSlides>
  <MMClips>0</MMClips>
  <ScaleCrop>false</ScaleCrop>
  <HeadingPairs>
    <vt:vector size="6" baseType="variant">
      <vt:variant>
        <vt:lpstr>Тема</vt:lpstr>
      </vt:variant>
      <vt:variant>
        <vt:i4>1</vt:i4>
      </vt:variant>
      <vt:variant>
        <vt:lpstr>Внедренные серверы OLE</vt:lpstr>
      </vt:variant>
      <vt:variant>
        <vt:i4>2</vt:i4>
      </vt:variant>
      <vt:variant>
        <vt:lpstr>Заголовки слайдов</vt:lpstr>
      </vt:variant>
      <vt:variant>
        <vt:i4>23</vt:i4>
      </vt:variant>
    </vt:vector>
  </HeadingPairs>
  <TitlesOfParts>
    <vt:vector size="26" baseType="lpstr">
      <vt:lpstr>Тема Office</vt:lpstr>
      <vt:lpstr>Equation</vt:lpstr>
      <vt:lpstr>MathType 7.0 Equation</vt:lpstr>
      <vt:lpstr>    Дәрежелік қатарлардың кейбір қолданыстары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ҚОРЫТЫНДЫ </vt:lpstr>
      <vt:lpstr>ҚОЛДАНЫЛҒАН ӘДЕБИЕТТЕР ТІЗІМІ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Zhanbota</dc:creator>
  <cp:lastModifiedBy>kadyr zhumabek</cp:lastModifiedBy>
  <cp:revision>885</cp:revision>
  <cp:lastPrinted>2017-04-04T07:49:53Z</cp:lastPrinted>
  <dcterms:created xsi:type="dcterms:W3CDTF">2015-09-16T09:12:39Z</dcterms:created>
  <dcterms:modified xsi:type="dcterms:W3CDTF">2020-04-24T06:09:34Z</dcterms:modified>
</cp:coreProperties>
</file>