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sldIdLst>
    <p:sldId id="265" r:id="rId2"/>
    <p:sldId id="258" r:id="rId3"/>
    <p:sldId id="259" r:id="rId4"/>
    <p:sldId id="260" r:id="rId5"/>
    <p:sldId id="263" r:id="rId6"/>
    <p:sldId id="261" r:id="rId7"/>
    <p:sldId id="262" r:id="rId8"/>
    <p:sldId id="264" r:id="rId9"/>
    <p:sldId id="268" r:id="rId10"/>
    <p:sldId id="269" r:id="rId11"/>
    <p:sldId id="266" r:id="rId1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B3B"/>
    <a:srgbClr val="FFFFFF"/>
    <a:srgbClr val="E4E5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6774" autoAdjust="0"/>
  </p:normalViewPr>
  <p:slideViewPr>
    <p:cSldViewPr>
      <p:cViewPr varScale="1">
        <p:scale>
          <a:sx n="71" d="100"/>
          <a:sy n="71" d="100"/>
        </p:scale>
        <p:origin x="-1356"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A94DD1D-38BB-429A-93E3-839A9B09162C}" type="datetimeFigureOut">
              <a:rPr lang="ru-RU" smtClean="0"/>
              <a:pPr/>
              <a:t>11.04.2022</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8626ABB-26C4-4FA3-B2D1-431F3B6FAC09}" type="slidenum">
              <a:rPr lang="ru-RU" smtClean="0"/>
              <a:pPr/>
              <a:t>‹#›</a:t>
            </a:fld>
            <a:endParaRPr lang="ru-RU"/>
          </a:p>
        </p:txBody>
      </p:sp>
    </p:spTree>
    <p:extLst>
      <p:ext uri="{BB962C8B-B14F-4D97-AF65-F5344CB8AC3E}">
        <p14:creationId xmlns:p14="http://schemas.microsoft.com/office/powerpoint/2010/main" val="42457722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E8626ABB-26C4-4FA3-B2D1-431F3B6FAC09}" type="slidenum">
              <a:rPr lang="ru-RU" smtClean="0"/>
              <a:pPr/>
              <a:t>1</a:t>
            </a:fld>
            <a:endParaRPr lang="ru-RU"/>
          </a:p>
        </p:txBody>
      </p:sp>
    </p:spTree>
    <p:extLst>
      <p:ext uri="{BB962C8B-B14F-4D97-AF65-F5344CB8AC3E}">
        <p14:creationId xmlns:p14="http://schemas.microsoft.com/office/powerpoint/2010/main" val="10241080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E8626ABB-26C4-4FA3-B2D1-431F3B6FAC09}" type="slidenum">
              <a:rPr lang="ru-RU" smtClean="0"/>
              <a:pPr/>
              <a:t>2</a:t>
            </a:fld>
            <a:endParaRPr lang="ru-RU"/>
          </a:p>
        </p:txBody>
      </p:sp>
    </p:spTree>
    <p:extLst>
      <p:ext uri="{BB962C8B-B14F-4D97-AF65-F5344CB8AC3E}">
        <p14:creationId xmlns:p14="http://schemas.microsoft.com/office/powerpoint/2010/main" val="36538118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E8626ABB-26C4-4FA3-B2D1-431F3B6FAC09}" type="slidenum">
              <a:rPr lang="ru-RU" smtClean="0"/>
              <a:pPr/>
              <a:t>3</a:t>
            </a:fld>
            <a:endParaRPr lang="ru-RU"/>
          </a:p>
        </p:txBody>
      </p:sp>
    </p:spTree>
    <p:extLst>
      <p:ext uri="{BB962C8B-B14F-4D97-AF65-F5344CB8AC3E}">
        <p14:creationId xmlns:p14="http://schemas.microsoft.com/office/powerpoint/2010/main" val="14439219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E8626ABB-26C4-4FA3-B2D1-431F3B6FAC09}" type="slidenum">
              <a:rPr lang="ru-RU" smtClean="0"/>
              <a:pPr/>
              <a:t>4</a:t>
            </a:fld>
            <a:endParaRPr lang="ru-RU"/>
          </a:p>
        </p:txBody>
      </p:sp>
    </p:spTree>
    <p:extLst>
      <p:ext uri="{BB962C8B-B14F-4D97-AF65-F5344CB8AC3E}">
        <p14:creationId xmlns:p14="http://schemas.microsoft.com/office/powerpoint/2010/main" val="5954348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E8626ABB-26C4-4FA3-B2D1-431F3B6FAC09}" type="slidenum">
              <a:rPr lang="ru-RU" smtClean="0"/>
              <a:pPr/>
              <a:t>6</a:t>
            </a:fld>
            <a:endParaRPr lang="ru-RU"/>
          </a:p>
        </p:txBody>
      </p:sp>
    </p:spTree>
    <p:extLst>
      <p:ext uri="{BB962C8B-B14F-4D97-AF65-F5344CB8AC3E}">
        <p14:creationId xmlns:p14="http://schemas.microsoft.com/office/powerpoint/2010/main" val="1871864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E8626ABB-26C4-4FA3-B2D1-431F3B6FAC09}" type="slidenum">
              <a:rPr lang="ru-RU" smtClean="0"/>
              <a:pPr/>
              <a:t>7</a:t>
            </a:fld>
            <a:endParaRPr lang="ru-RU"/>
          </a:p>
        </p:txBody>
      </p:sp>
    </p:spTree>
    <p:extLst>
      <p:ext uri="{BB962C8B-B14F-4D97-AF65-F5344CB8AC3E}">
        <p14:creationId xmlns:p14="http://schemas.microsoft.com/office/powerpoint/2010/main" val="27583080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ru-RU"/>
              <a:t>Образец заголовка</a:t>
            </a:r>
            <a:endParaRPr kumimoji="0" lang="en-US"/>
          </a:p>
        </p:txBody>
      </p:sp>
      <p:sp>
        <p:nvSpPr>
          <p:cNvPr id="28" name="Дата 27"/>
          <p:cNvSpPr>
            <a:spLocks noGrp="1"/>
          </p:cNvSpPr>
          <p:nvPr>
            <p:ph type="dt" sz="half" idx="10"/>
          </p:nvPr>
        </p:nvSpPr>
        <p:spPr/>
        <p:txBody>
          <a:bodyPr/>
          <a:lstStyle/>
          <a:p>
            <a:fld id="{5B106E36-FD25-4E2D-B0AA-010F637433A0}" type="datetimeFigureOut">
              <a:rPr lang="ru-RU" smtClean="0"/>
              <a:pPr/>
              <a:t>11.04.2022</a:t>
            </a:fld>
            <a:endParaRPr lang="ru-RU"/>
          </a:p>
        </p:txBody>
      </p:sp>
      <p:sp>
        <p:nvSpPr>
          <p:cNvPr id="17" name="Нижний колонтитул 16"/>
          <p:cNvSpPr>
            <a:spLocks noGrp="1"/>
          </p:cNvSpPr>
          <p:nvPr>
            <p:ph type="ftr" sz="quarter" idx="11"/>
          </p:nvPr>
        </p:nvSpPr>
        <p:spPr/>
        <p:txBody>
          <a:bodyPr/>
          <a:lstStyle/>
          <a:p>
            <a:endParaRPr lang="ru-RU"/>
          </a:p>
        </p:txBody>
      </p:sp>
      <p:sp>
        <p:nvSpPr>
          <p:cNvPr id="29" name="Номер слайда 28"/>
          <p:cNvSpPr>
            <a:spLocks noGrp="1"/>
          </p:cNvSpPr>
          <p:nvPr>
            <p:ph type="sldNum" sz="quarter" idx="12"/>
          </p:nvPr>
        </p:nvSpPr>
        <p:spPr/>
        <p:txBody>
          <a:bodyPr/>
          <a:lstStyle/>
          <a:p>
            <a:fld id="{725C68B6-61C2-468F-89AB-4B9F7531AA68}" type="slidenum">
              <a:rPr lang="ru-RU" smtClean="0"/>
              <a:pPr/>
              <a:t>‹#›</a:t>
            </a:fld>
            <a:endParaRPr lang="ru-RU"/>
          </a:p>
        </p:txBody>
      </p:sp>
      <p:sp>
        <p:nvSpPr>
          <p:cNvPr id="9" name="Подзаголовок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a:t>Образец подзаголовка</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11.04.2022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11.04.2022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11.04.2022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ru-RU"/>
              <a:t>Образец заголовка</a:t>
            </a:r>
            <a:endParaRPr kumimoji="0" lang="en-US"/>
          </a:p>
        </p:txBody>
      </p:sp>
      <p:sp>
        <p:nvSpPr>
          <p:cNvPr id="3" name="Текст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11.04.2022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a:xfrm>
            <a:off x="7924800" y="6416675"/>
            <a:ext cx="762000" cy="365125"/>
          </a:xfrm>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Содержимое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Содержимое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11.04.2022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lstStyle>
          <a:p>
            <a:r>
              <a:rPr kumimoji="0" lang="ru-RU"/>
              <a:t>Образец заголовка</a:t>
            </a:r>
            <a:endParaRPr kumimoji="0" lang="en-US"/>
          </a:p>
        </p:txBody>
      </p:sp>
      <p:sp>
        <p:nvSpPr>
          <p:cNvPr id="3" name="Текст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a:t>Образец текста</a:t>
            </a:r>
          </a:p>
        </p:txBody>
      </p:sp>
      <p:sp>
        <p:nvSpPr>
          <p:cNvPr id="4" name="Текст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a:t>Образец текста</a:t>
            </a:r>
          </a:p>
        </p:txBody>
      </p:sp>
      <p:sp>
        <p:nvSpPr>
          <p:cNvPr id="5" name="Содержимое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6" name="Содержимое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7" name="Дата 6"/>
          <p:cNvSpPr>
            <a:spLocks noGrp="1"/>
          </p:cNvSpPr>
          <p:nvPr>
            <p:ph type="dt" sz="half" idx="10"/>
          </p:nvPr>
        </p:nvSpPr>
        <p:spPr/>
        <p:txBody>
          <a:bodyPr/>
          <a:lstStyle/>
          <a:p>
            <a:fld id="{5B106E36-FD25-4E2D-B0AA-010F637433A0}" type="datetimeFigureOut">
              <a:rPr lang="ru-RU" smtClean="0"/>
              <a:pPr/>
              <a:t>11.04.2022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11.04.2022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11.04.2022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ru-RU"/>
              <a:t>Образец заголовка</a:t>
            </a:r>
            <a:endParaRPr kumimoji="0" lang="en-US"/>
          </a:p>
        </p:txBody>
      </p:sp>
      <p:sp>
        <p:nvSpPr>
          <p:cNvPr id="3" name="Текст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a:t>Образец текста</a:t>
            </a:r>
          </a:p>
        </p:txBody>
      </p:sp>
      <p:sp>
        <p:nvSpPr>
          <p:cNvPr id="4" name="Содержимое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11.04.2022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ru-RU"/>
              <a:t>Образец заголовка</a:t>
            </a:r>
            <a:endParaRPr kumimoji="0" lang="en-US"/>
          </a:p>
        </p:txBody>
      </p:sp>
      <p:sp>
        <p:nvSpPr>
          <p:cNvPr id="3" name="Рисунок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ru-RU">
                <a:solidFill>
                  <a:schemeClr val="lt1"/>
                </a:solidFill>
                <a:latin typeface="+mn-lt"/>
                <a:ea typeface="+mn-ea"/>
                <a:cs typeface="+mn-cs"/>
              </a:rPr>
              <a:t>Вставка рисунка</a:t>
            </a:r>
            <a:endParaRPr kumimoji="0" lang="en-US" dirty="0">
              <a:solidFill>
                <a:schemeClr val="lt1"/>
              </a:solidFill>
              <a:latin typeface="+mn-lt"/>
              <a:ea typeface="+mn-ea"/>
              <a:cs typeface="+mn-cs"/>
            </a:endParaRPr>
          </a:p>
        </p:txBody>
      </p:sp>
      <p:sp>
        <p:nvSpPr>
          <p:cNvPr id="4" name="Текст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ru-RU"/>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11.04.2022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2" name="Заголовок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ru-RU"/>
              <a:t>Образец заголовка</a:t>
            </a:r>
            <a:endParaRPr kumimoji="0" lang="en-US"/>
          </a:p>
        </p:txBody>
      </p:sp>
      <p:sp>
        <p:nvSpPr>
          <p:cNvPr id="13" name="Текст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ru-RU"/>
              <a:t>Образец текста</a:t>
            </a:r>
          </a:p>
          <a:p>
            <a:pPr lvl="1" eaLnBrk="1" latinLnBrk="0" hangingPunct="1"/>
            <a:r>
              <a:rPr kumimoji="0" lang="ru-RU"/>
              <a:t>Второй уровень</a:t>
            </a:r>
          </a:p>
          <a:p>
            <a:pPr lvl="2" eaLnBrk="1" latinLnBrk="0" hangingPunct="1"/>
            <a:r>
              <a:rPr kumimoji="0" lang="ru-RU"/>
              <a:t>Третий уровень</a:t>
            </a:r>
          </a:p>
          <a:p>
            <a:pPr lvl="3" eaLnBrk="1" latinLnBrk="0" hangingPunct="1"/>
            <a:r>
              <a:rPr kumimoji="0" lang="ru-RU"/>
              <a:t>Четвертый уровень</a:t>
            </a:r>
          </a:p>
          <a:p>
            <a:pPr lvl="4" eaLnBrk="1" latinLnBrk="0" hangingPunct="1"/>
            <a:r>
              <a:rPr kumimoji="0" lang="ru-RU"/>
              <a:t>Пятый уровень</a:t>
            </a:r>
            <a:endParaRPr kumimoji="0" lang="en-US"/>
          </a:p>
        </p:txBody>
      </p:sp>
      <p:sp>
        <p:nvSpPr>
          <p:cNvPr id="14" name="Дата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5B106E36-FD25-4E2D-B0AA-010F637433A0}" type="datetimeFigureOut">
              <a:rPr lang="ru-RU" smtClean="0"/>
              <a:pPr/>
              <a:t>11.04.2022</a:t>
            </a:fld>
            <a:endParaRPr lang="ru-RU"/>
          </a:p>
        </p:txBody>
      </p:sp>
      <p:sp>
        <p:nvSpPr>
          <p:cNvPr id="3" name="Нижний колонтитул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ru-RU"/>
          </a:p>
        </p:txBody>
      </p:sp>
      <p:sp>
        <p:nvSpPr>
          <p:cNvPr id="23" name="Номер слайда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725C68B6-61C2-468F-89AB-4B9F7531AA68}" type="slidenum">
              <a:rPr lang="ru-RU" smtClean="0"/>
              <a:pPr/>
              <a:t>‹#›</a:t>
            </a:fld>
            <a:endParaRPr lang="ru-RU"/>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6.xml"/><Relationship Id="rId4" Type="http://schemas.openxmlformats.org/officeDocument/2006/relationships/image" Target="../media/image14.jpeg"/></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gif"/><Relationship Id="rId1" Type="http://schemas.openxmlformats.org/officeDocument/2006/relationships/slideLayout" Target="../slideLayouts/slideLayout6.xml"/><Relationship Id="rId4" Type="http://schemas.openxmlformats.org/officeDocument/2006/relationships/image" Target="../media/image2.gif"/></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gif"/><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9.gif"/></Relationships>
</file>

<file path=ppt/slides/_rels/slide8.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74000">
              <a:srgbClr val="92D050"/>
            </a:gs>
            <a:gs pos="0">
              <a:srgbClr val="92D050"/>
            </a:gs>
            <a:gs pos="0">
              <a:srgbClr val="92D050"/>
            </a:gs>
            <a:gs pos="0">
              <a:srgbClr val="92D050"/>
            </a:gs>
            <a:gs pos="50000">
              <a:schemeClr val="accent1">
                <a:tint val="44500"/>
                <a:satMod val="160000"/>
              </a:schemeClr>
            </a:gs>
            <a:gs pos="100000">
              <a:srgbClr val="E4E5F8"/>
            </a:gs>
          </a:gsLst>
          <a:path path="circle">
            <a:fillToRect l="100000" t="100000"/>
          </a:path>
        </a:gradFill>
        <a:effectLst/>
      </p:bgPr>
    </p:bg>
    <p:spTree>
      <p:nvGrpSpPr>
        <p:cNvPr id="1" name=""/>
        <p:cNvGrpSpPr/>
        <p:nvPr/>
      </p:nvGrpSpPr>
      <p:grpSpPr>
        <a:xfrm>
          <a:off x="0" y="0"/>
          <a:ext cx="0" cy="0"/>
          <a:chOff x="0" y="0"/>
          <a:chExt cx="0" cy="0"/>
        </a:xfrm>
      </p:grpSpPr>
      <p:sp>
        <p:nvSpPr>
          <p:cNvPr id="7" name="Прямоугольник 6"/>
          <p:cNvSpPr/>
          <p:nvPr/>
        </p:nvSpPr>
        <p:spPr>
          <a:xfrm>
            <a:off x="1000100" y="2285992"/>
            <a:ext cx="7143800" cy="1107996"/>
          </a:xfrm>
          <a:prstGeom prst="rect">
            <a:avLst/>
          </a:prstGeom>
          <a:solidFill>
            <a:srgbClr val="92D050"/>
          </a:solidFill>
        </p:spPr>
        <p:txBody>
          <a:bodyPr wrap="square">
            <a:spAutoFit/>
          </a:bodyPr>
          <a:lstStyle/>
          <a:p>
            <a:r>
              <a:rPr lang="kk-KZ" sz="6600" dirty="0">
                <a:solidFill>
                  <a:srgbClr val="FF0000"/>
                </a:solidFill>
              </a:rPr>
              <a:t>Құм терапиясы</a:t>
            </a:r>
            <a:endParaRPr lang="ru-RU" sz="6600" dirty="0">
              <a:solidFill>
                <a:srgbClr val="FF0000"/>
              </a:solidFill>
            </a:endParaRPr>
          </a:p>
        </p:txBody>
      </p:sp>
      <p:pic>
        <p:nvPicPr>
          <p:cNvPr id="4" name="Picture 14" descr="blest40"/>
          <p:cNvPicPr>
            <a:picLocks noChangeAspect="1" noChangeArrowheads="1" noCrop="1"/>
          </p:cNvPicPr>
          <p:nvPr/>
        </p:nvPicPr>
        <p:blipFill>
          <a:blip r:embed="rId3" cstate="print"/>
          <a:srcRect/>
          <a:stretch>
            <a:fillRect/>
          </a:stretch>
        </p:blipFill>
        <p:spPr bwMode="auto">
          <a:xfrm>
            <a:off x="-214346" y="3214686"/>
            <a:ext cx="2352675" cy="2105025"/>
          </a:xfrm>
          <a:prstGeom prst="rect">
            <a:avLst/>
          </a:prstGeom>
          <a:noFill/>
        </p:spPr>
      </p:pic>
      <p:pic>
        <p:nvPicPr>
          <p:cNvPr id="5" name="Picture 14" descr="blest40"/>
          <p:cNvPicPr>
            <a:picLocks noChangeAspect="1" noChangeArrowheads="1" noCrop="1"/>
          </p:cNvPicPr>
          <p:nvPr/>
        </p:nvPicPr>
        <p:blipFill>
          <a:blip r:embed="rId3" cstate="print"/>
          <a:srcRect/>
          <a:stretch>
            <a:fillRect/>
          </a:stretch>
        </p:blipFill>
        <p:spPr bwMode="auto">
          <a:xfrm>
            <a:off x="6791325" y="3071810"/>
            <a:ext cx="2352675" cy="2105025"/>
          </a:xfrm>
          <a:prstGeom prst="rect">
            <a:avLst/>
          </a:prstGeom>
          <a:noFill/>
        </p:spPr>
      </p:pic>
      <p:pic>
        <p:nvPicPr>
          <p:cNvPr id="6" name="Рисунок 19" descr="кун.gif"/>
          <p:cNvPicPr>
            <a:picLocks noChangeAspect="1"/>
          </p:cNvPicPr>
          <p:nvPr/>
        </p:nvPicPr>
        <p:blipFill>
          <a:blip r:embed="rId4" cstate="print"/>
          <a:srcRect/>
          <a:stretch>
            <a:fillRect/>
          </a:stretch>
        </p:blipFill>
        <p:spPr bwMode="auto">
          <a:xfrm>
            <a:off x="1643042" y="0"/>
            <a:ext cx="4321175" cy="2893922"/>
          </a:xfrm>
          <a:prstGeom prst="rect">
            <a:avLst/>
          </a:prstGeom>
          <a:noFill/>
          <a:ln w="9525">
            <a:noFill/>
            <a:miter lim="800000"/>
            <a:headEnd/>
            <a:tailEnd/>
          </a:ln>
        </p:spPr>
      </p:pic>
      <p:pic>
        <p:nvPicPr>
          <p:cNvPr id="1026" name="Picture 2"/>
          <p:cNvPicPr>
            <a:picLocks noChangeAspect="1" noChangeArrowheads="1"/>
          </p:cNvPicPr>
          <p:nvPr/>
        </p:nvPicPr>
        <p:blipFill>
          <a:blip r:embed="rId5" cstate="print"/>
          <a:srcRect/>
          <a:stretch>
            <a:fillRect/>
          </a:stretch>
        </p:blipFill>
        <p:spPr bwMode="auto">
          <a:xfrm>
            <a:off x="2571736" y="3714752"/>
            <a:ext cx="3429024" cy="2643206"/>
          </a:xfrm>
          <a:prstGeom prst="rect">
            <a:avLst/>
          </a:prstGeom>
          <a:noFill/>
          <a:ln w="9525">
            <a:noFill/>
            <a:miter lim="800000"/>
            <a:headEnd/>
            <a:tailEnd/>
          </a:ln>
          <a:effectLst/>
        </p:spPr>
      </p:pic>
    </p:spTree>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3"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300"/>
                                        <p:tgtEl>
                                          <p:spTgt spid="6"/>
                                        </p:tgtEl>
                                      </p:cBhvr>
                                    </p:animEffect>
                                    <p:anim calcmode="lin" valueType="num">
                                      <p:cBhvr>
                                        <p:cTn id="8" dur="1200" fill="hold"/>
                                        <p:tgtEl>
                                          <p:spTgt spid="6"/>
                                        </p:tgtEl>
                                        <p:attrNameLst>
                                          <p:attrName>ppt_x</p:attrName>
                                        </p:attrNameLst>
                                      </p:cBhvr>
                                      <p:tavLst>
                                        <p:tav tm="0">
                                          <p:val>
                                            <p:strVal val="#ppt_x"/>
                                          </p:val>
                                        </p:tav>
                                        <p:tav tm="100000">
                                          <p:val>
                                            <p:strVal val="#ppt_x"/>
                                          </p:val>
                                        </p:tav>
                                      </p:tavLst>
                                    </p:anim>
                                    <p:anim calcmode="lin" valueType="num">
                                      <p:cBhvr>
                                        <p:cTn id="9" dur="1200" fill="hold"/>
                                        <p:tgtEl>
                                          <p:spTgt spid="6"/>
                                        </p:tgtEl>
                                        <p:attrNameLst>
                                          <p:attrName>ppt_y</p:attrName>
                                        </p:attrNameLst>
                                      </p:cBhvr>
                                      <p:tavLst>
                                        <p:tav tm="0">
                                          <p:val>
                                            <p:strVal val="#ppt_y+0.31"/>
                                          </p:val>
                                        </p:tav>
                                        <p:tav tm="100000">
                                          <p:val>
                                            <p:strVal val="#ppt_y+0.31"/>
                                          </p:val>
                                        </p:tav>
                                      </p:tavLst>
                                    </p:anim>
                                    <p:anim calcmode="lin" valueType="num">
                                      <p:cBhvr>
                                        <p:cTn id="10" dur="1800" decel="50000" fill="hold">
                                          <p:stCondLst>
                                            <p:cond delay="1200"/>
                                          </p:stCondLst>
                                        </p:cTn>
                                        <p:tgtEl>
                                          <p:spTgt spid="6"/>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1800" decel="50000" fill="hold">
                                          <p:stCondLst>
                                            <p:cond delay="1200"/>
                                          </p:stCondLst>
                                        </p:cTn>
                                        <p:tgtEl>
                                          <p:spTgt spid="6"/>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rgbClr val="FFFFFF"/>
            </a:gs>
            <a:gs pos="16000">
              <a:srgbClr val="1F1F1F"/>
            </a:gs>
            <a:gs pos="17999">
              <a:srgbClr val="FFFFFF"/>
            </a:gs>
            <a:gs pos="42000">
              <a:srgbClr val="636363"/>
            </a:gs>
            <a:gs pos="53000">
              <a:srgbClr val="CFCFCF"/>
            </a:gs>
            <a:gs pos="66000">
              <a:srgbClr val="CFCFCF"/>
            </a:gs>
            <a:gs pos="75999">
              <a:srgbClr val="1F1F1F"/>
            </a:gs>
            <a:gs pos="78999">
              <a:srgbClr val="FFFFFF"/>
            </a:gs>
            <a:gs pos="100000">
              <a:srgbClr val="7F7F7F"/>
            </a:gs>
          </a:gsLst>
          <a:lin ang="5400000" scaled="0"/>
        </a:gradFill>
        <a:effectLst/>
      </p:bgPr>
    </p:bg>
    <p:spTree>
      <p:nvGrpSpPr>
        <p:cNvPr id="1" name=""/>
        <p:cNvGrpSpPr/>
        <p:nvPr/>
      </p:nvGrpSpPr>
      <p:grpSpPr>
        <a:xfrm>
          <a:off x="0" y="0"/>
          <a:ext cx="0" cy="0"/>
          <a:chOff x="0" y="0"/>
          <a:chExt cx="0" cy="0"/>
        </a:xfrm>
      </p:grpSpPr>
      <p:pic>
        <p:nvPicPr>
          <p:cNvPr id="31746" name="Picture 2"/>
          <p:cNvPicPr>
            <a:picLocks noChangeAspect="1" noChangeArrowheads="1"/>
          </p:cNvPicPr>
          <p:nvPr/>
        </p:nvPicPr>
        <p:blipFill>
          <a:blip r:embed="rId2" cstate="print"/>
          <a:srcRect/>
          <a:stretch>
            <a:fillRect/>
          </a:stretch>
        </p:blipFill>
        <p:spPr bwMode="auto">
          <a:xfrm>
            <a:off x="357158" y="142852"/>
            <a:ext cx="3498843" cy="1784339"/>
          </a:xfrm>
          <a:prstGeom prst="rect">
            <a:avLst/>
          </a:prstGeom>
          <a:ln>
            <a:noFill/>
          </a:ln>
          <a:effectLst>
            <a:softEdge rad="112500"/>
          </a:effectLst>
        </p:spPr>
      </p:pic>
      <p:pic>
        <p:nvPicPr>
          <p:cNvPr id="31747" name="Picture 3"/>
          <p:cNvPicPr>
            <a:picLocks noChangeAspect="1" noChangeArrowheads="1"/>
          </p:cNvPicPr>
          <p:nvPr/>
        </p:nvPicPr>
        <p:blipFill>
          <a:blip r:embed="rId3" cstate="print"/>
          <a:srcRect/>
          <a:stretch>
            <a:fillRect/>
          </a:stretch>
        </p:blipFill>
        <p:spPr bwMode="auto">
          <a:xfrm>
            <a:off x="5000628" y="142852"/>
            <a:ext cx="3786214" cy="1712901"/>
          </a:xfrm>
          <a:prstGeom prst="rect">
            <a:avLst/>
          </a:prstGeom>
          <a:ln>
            <a:noFill/>
          </a:ln>
          <a:effectLst>
            <a:softEdge rad="112500"/>
          </a:effectLst>
        </p:spPr>
      </p:pic>
      <p:pic>
        <p:nvPicPr>
          <p:cNvPr id="31748" name="Picture 4"/>
          <p:cNvPicPr>
            <a:picLocks noChangeAspect="1" noChangeArrowheads="1"/>
          </p:cNvPicPr>
          <p:nvPr/>
        </p:nvPicPr>
        <p:blipFill>
          <a:blip r:embed="rId4" cstate="print"/>
          <a:srcRect/>
          <a:stretch>
            <a:fillRect/>
          </a:stretch>
        </p:blipFill>
        <p:spPr bwMode="auto">
          <a:xfrm>
            <a:off x="2571736" y="2000240"/>
            <a:ext cx="3429024" cy="3178187"/>
          </a:xfrm>
          <a:prstGeom prst="rect">
            <a:avLst/>
          </a:prstGeom>
          <a:ln>
            <a:noFill/>
          </a:ln>
          <a:effectLst>
            <a:softEdge rad="112500"/>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Group 4"/>
          <p:cNvGrpSpPr>
            <a:grpSpLocks/>
          </p:cNvGrpSpPr>
          <p:nvPr/>
        </p:nvGrpSpPr>
        <p:grpSpPr bwMode="auto">
          <a:xfrm>
            <a:off x="0" y="0"/>
            <a:ext cx="9144000" cy="6858000"/>
            <a:chOff x="0" y="-17"/>
            <a:chExt cx="5783" cy="4342"/>
          </a:xfrm>
        </p:grpSpPr>
        <p:grpSp>
          <p:nvGrpSpPr>
            <p:cNvPr id="4" name="Group 5"/>
            <p:cNvGrpSpPr>
              <a:grpSpLocks/>
            </p:cNvGrpSpPr>
            <p:nvPr/>
          </p:nvGrpSpPr>
          <p:grpSpPr bwMode="auto">
            <a:xfrm>
              <a:off x="0" y="-17"/>
              <a:ext cx="5783" cy="4337"/>
              <a:chOff x="0" y="-17"/>
              <a:chExt cx="5783" cy="4337"/>
            </a:xfrm>
          </p:grpSpPr>
          <p:pic>
            <p:nvPicPr>
              <p:cNvPr id="6" name="Picture 6" descr="пгшлпгш"/>
              <p:cNvPicPr>
                <a:picLocks noChangeAspect="1" noChangeArrowheads="1"/>
              </p:cNvPicPr>
              <p:nvPr/>
            </p:nvPicPr>
            <p:blipFill>
              <a:blip r:embed="rId2" cstate="print"/>
              <a:srcRect/>
              <a:stretch>
                <a:fillRect/>
              </a:stretch>
            </p:blipFill>
            <p:spPr bwMode="auto">
              <a:xfrm rot="5400000">
                <a:off x="-2109" y="2138"/>
                <a:ext cx="4291" cy="73"/>
              </a:xfrm>
              <a:prstGeom prst="rect">
                <a:avLst/>
              </a:prstGeom>
              <a:noFill/>
              <a:ln w="9525">
                <a:noFill/>
                <a:miter lim="800000"/>
                <a:headEnd/>
                <a:tailEnd/>
              </a:ln>
            </p:spPr>
          </p:pic>
          <p:pic>
            <p:nvPicPr>
              <p:cNvPr id="7" name="Picture 7" descr="пгшлпгш"/>
              <p:cNvPicPr>
                <a:picLocks noChangeAspect="1" noChangeArrowheads="1"/>
              </p:cNvPicPr>
              <p:nvPr/>
            </p:nvPicPr>
            <p:blipFill>
              <a:blip r:embed="rId2" cstate="print"/>
              <a:srcRect/>
              <a:stretch>
                <a:fillRect/>
              </a:stretch>
            </p:blipFill>
            <p:spPr bwMode="auto">
              <a:xfrm>
                <a:off x="22" y="-17"/>
                <a:ext cx="5760" cy="102"/>
              </a:xfrm>
              <a:prstGeom prst="rect">
                <a:avLst/>
              </a:prstGeom>
              <a:noFill/>
              <a:ln w="9525">
                <a:noFill/>
                <a:miter lim="800000"/>
                <a:headEnd/>
                <a:tailEnd/>
              </a:ln>
            </p:spPr>
          </p:pic>
          <p:pic>
            <p:nvPicPr>
              <p:cNvPr id="8" name="Picture 8" descr="пгшлпгш"/>
              <p:cNvPicPr>
                <a:picLocks noChangeAspect="1" noChangeArrowheads="1"/>
              </p:cNvPicPr>
              <p:nvPr/>
            </p:nvPicPr>
            <p:blipFill>
              <a:blip r:embed="rId2" cstate="print"/>
              <a:srcRect/>
              <a:stretch>
                <a:fillRect/>
              </a:stretch>
            </p:blipFill>
            <p:spPr bwMode="auto">
              <a:xfrm rot="5400000">
                <a:off x="3601" y="2138"/>
                <a:ext cx="4291" cy="73"/>
              </a:xfrm>
              <a:prstGeom prst="rect">
                <a:avLst/>
              </a:prstGeom>
              <a:noFill/>
              <a:ln w="9525">
                <a:noFill/>
                <a:miter lim="800000"/>
                <a:headEnd/>
                <a:tailEnd/>
              </a:ln>
            </p:spPr>
          </p:pic>
        </p:grpSp>
        <p:pic>
          <p:nvPicPr>
            <p:cNvPr id="5" name="Picture 9" descr="пгшлпгш"/>
            <p:cNvPicPr>
              <a:picLocks noChangeAspect="1" noChangeArrowheads="1"/>
            </p:cNvPicPr>
            <p:nvPr/>
          </p:nvPicPr>
          <p:blipFill>
            <a:blip r:embed="rId2" cstate="print"/>
            <a:srcRect/>
            <a:stretch>
              <a:fillRect/>
            </a:stretch>
          </p:blipFill>
          <p:spPr bwMode="auto">
            <a:xfrm>
              <a:off x="0" y="4225"/>
              <a:ext cx="5760" cy="100"/>
            </a:xfrm>
            <a:prstGeom prst="rect">
              <a:avLst/>
            </a:prstGeom>
            <a:noFill/>
            <a:ln w="9525">
              <a:noFill/>
              <a:miter lim="800000"/>
              <a:headEnd/>
              <a:tailEnd/>
            </a:ln>
          </p:spPr>
        </p:pic>
      </p:grpSp>
      <p:pic>
        <p:nvPicPr>
          <p:cNvPr id="10" name="Picture 2" descr="Рисунок6"/>
          <p:cNvPicPr>
            <a:picLocks noChangeAspect="1" noChangeArrowheads="1"/>
          </p:cNvPicPr>
          <p:nvPr/>
        </p:nvPicPr>
        <p:blipFill>
          <a:blip r:embed="rId3" cstate="print"/>
          <a:srcRect/>
          <a:stretch>
            <a:fillRect/>
          </a:stretch>
        </p:blipFill>
        <p:spPr bwMode="auto">
          <a:xfrm>
            <a:off x="142844" y="0"/>
            <a:ext cx="8858312" cy="6500858"/>
          </a:xfrm>
          <a:prstGeom prst="rect">
            <a:avLst/>
          </a:prstGeom>
          <a:noFill/>
        </p:spPr>
      </p:pic>
      <p:sp>
        <p:nvSpPr>
          <p:cNvPr id="11" name="Скругленный прямоугольник 10"/>
          <p:cNvSpPr/>
          <p:nvPr/>
        </p:nvSpPr>
        <p:spPr>
          <a:xfrm>
            <a:off x="2188310" y="1834722"/>
            <a:ext cx="4576520" cy="1869929"/>
          </a:xfrm>
          <a:prstGeom prst="round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3600" b="1" i="1" dirty="0" smtClean="0">
                <a:solidFill>
                  <a:schemeClr val="bg1"/>
                </a:solidFill>
              </a:rPr>
              <a:t>Орындаған</a:t>
            </a:r>
            <a:r>
              <a:rPr lang="kk-KZ" sz="3600" b="1" i="1" dirty="0" smtClean="0">
                <a:solidFill>
                  <a:schemeClr val="bg1"/>
                </a:solidFill>
              </a:rPr>
              <a:t>:</a:t>
            </a:r>
          </a:p>
          <a:p>
            <a:pPr algn="ctr"/>
            <a:r>
              <a:rPr lang="kk-KZ" sz="3600" b="1" i="1" smtClean="0">
                <a:solidFill>
                  <a:schemeClr val="bg1"/>
                </a:solidFill>
              </a:rPr>
              <a:t>Психолог: Катифова Рая Канатовна</a:t>
            </a:r>
            <a:endParaRPr lang="kk-KZ" sz="3600" b="1" i="1" dirty="0">
              <a:solidFill>
                <a:schemeClr val="bg1"/>
              </a:solidFill>
            </a:endParaRPr>
          </a:p>
        </p:txBody>
      </p:sp>
      <p:pic>
        <p:nvPicPr>
          <p:cNvPr id="13" name="Picture 14" descr="blest40"/>
          <p:cNvPicPr>
            <a:picLocks noChangeAspect="1" noChangeArrowheads="1" noCrop="1"/>
          </p:cNvPicPr>
          <p:nvPr/>
        </p:nvPicPr>
        <p:blipFill>
          <a:blip r:embed="rId4" cstate="print"/>
          <a:srcRect/>
          <a:stretch>
            <a:fillRect/>
          </a:stretch>
        </p:blipFill>
        <p:spPr bwMode="auto">
          <a:xfrm>
            <a:off x="6143636" y="214290"/>
            <a:ext cx="2352675" cy="2105025"/>
          </a:xfrm>
          <a:prstGeom prst="rect">
            <a:avLst/>
          </a:prstGeom>
          <a:noFill/>
        </p:spPr>
      </p:pic>
      <p:pic>
        <p:nvPicPr>
          <p:cNvPr id="14" name="Picture 14" descr="blest40"/>
          <p:cNvPicPr>
            <a:picLocks noChangeAspect="1" noChangeArrowheads="1" noCrop="1"/>
          </p:cNvPicPr>
          <p:nvPr/>
        </p:nvPicPr>
        <p:blipFill>
          <a:blip r:embed="rId4" cstate="print"/>
          <a:srcRect/>
          <a:stretch>
            <a:fillRect/>
          </a:stretch>
        </p:blipFill>
        <p:spPr bwMode="auto">
          <a:xfrm>
            <a:off x="6050595" y="2372500"/>
            <a:ext cx="2352675" cy="2105025"/>
          </a:xfrm>
          <a:prstGeom prst="rect">
            <a:avLst/>
          </a:prstGeom>
          <a:noFill/>
        </p:spPr>
      </p:pic>
      <p:pic>
        <p:nvPicPr>
          <p:cNvPr id="15" name="Picture 14" descr="blest40"/>
          <p:cNvPicPr>
            <a:picLocks noChangeAspect="1" noChangeArrowheads="1" noCrop="1"/>
          </p:cNvPicPr>
          <p:nvPr/>
        </p:nvPicPr>
        <p:blipFill>
          <a:blip r:embed="rId4" cstate="print"/>
          <a:srcRect/>
          <a:stretch>
            <a:fillRect/>
          </a:stretch>
        </p:blipFill>
        <p:spPr bwMode="auto">
          <a:xfrm>
            <a:off x="642910" y="714356"/>
            <a:ext cx="2352675" cy="2428892"/>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65000">
              <a:srgbClr val="FFFF00"/>
            </a:gs>
            <a:gs pos="39999">
              <a:srgbClr val="0A128C"/>
            </a:gs>
            <a:gs pos="70000">
              <a:srgbClr val="181CC7"/>
            </a:gs>
            <a:gs pos="88000">
              <a:srgbClr val="7005D4"/>
            </a:gs>
            <a:gs pos="100000">
              <a:srgbClr val="8C3D91"/>
            </a:gs>
          </a:gsLst>
          <a:lin ang="18900000" scaled="1"/>
          <a:tileRect/>
        </a:gradFill>
        <a:effectLst/>
      </p:bgPr>
    </p:bg>
    <p:spTree>
      <p:nvGrpSpPr>
        <p:cNvPr id="1" name=""/>
        <p:cNvGrpSpPr/>
        <p:nvPr/>
      </p:nvGrpSpPr>
      <p:grpSpPr>
        <a:xfrm>
          <a:off x="0" y="0"/>
          <a:ext cx="0" cy="0"/>
          <a:chOff x="0" y="0"/>
          <a:chExt cx="0" cy="0"/>
        </a:xfrm>
      </p:grpSpPr>
      <p:sp>
        <p:nvSpPr>
          <p:cNvPr id="7" name="Прямоугольник 6"/>
          <p:cNvSpPr/>
          <p:nvPr/>
        </p:nvSpPr>
        <p:spPr>
          <a:xfrm>
            <a:off x="1214414" y="428604"/>
            <a:ext cx="5500726" cy="1428760"/>
          </a:xfrm>
          <a:prstGeom prst="rect">
            <a:avLst/>
          </a:prstGeom>
          <a:blipFill>
            <a:blip r:embed="rId3" cstate="print"/>
            <a:tile tx="0" ty="0" sx="100000" sy="100000" flip="none" algn="tl"/>
          </a:blip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4800" dirty="0">
                <a:solidFill>
                  <a:schemeClr val="bg1"/>
                </a:solidFill>
              </a:rPr>
              <a:t>Құм терапиясының маңызы</a:t>
            </a:r>
            <a:endParaRPr lang="ru-RU" sz="4800" dirty="0">
              <a:solidFill>
                <a:schemeClr val="bg1"/>
              </a:solidFill>
            </a:endParaRPr>
          </a:p>
        </p:txBody>
      </p:sp>
      <p:sp>
        <p:nvSpPr>
          <p:cNvPr id="9" name="Прямоугольник 8"/>
          <p:cNvSpPr/>
          <p:nvPr/>
        </p:nvSpPr>
        <p:spPr>
          <a:xfrm>
            <a:off x="285720" y="2786058"/>
            <a:ext cx="8358246" cy="2062103"/>
          </a:xfrm>
          <a:prstGeom prst="rect">
            <a:avLst/>
          </a:prstGeom>
        </p:spPr>
        <p:txBody>
          <a:bodyPr wrap="square">
            <a:spAutoFit/>
          </a:bodyPr>
          <a:lstStyle/>
          <a:p>
            <a:r>
              <a:rPr lang="ru-RU" sz="3200" dirty="0">
                <a:solidFill>
                  <a:srgbClr val="FF0000"/>
                </a:solidFill>
              </a:rPr>
              <a:t>Бала  </a:t>
            </a:r>
            <a:r>
              <a:rPr lang="ru-RU" sz="3200" dirty="0" err="1">
                <a:solidFill>
                  <a:srgbClr val="FF0000"/>
                </a:solidFill>
              </a:rPr>
              <a:t>өзін жайлы</a:t>
            </a:r>
            <a:r>
              <a:rPr lang="ru-RU" sz="3200" dirty="0">
                <a:solidFill>
                  <a:srgbClr val="FF0000"/>
                </a:solidFill>
              </a:rPr>
              <a:t>, </a:t>
            </a:r>
            <a:r>
              <a:rPr lang="ru-RU" sz="3200" dirty="0" err="1">
                <a:solidFill>
                  <a:srgbClr val="FF0000"/>
                </a:solidFill>
              </a:rPr>
              <a:t>қорғалған күйде сезініп</a:t>
            </a:r>
            <a:r>
              <a:rPr lang="ru-RU" sz="3200" dirty="0">
                <a:solidFill>
                  <a:srgbClr val="FF0000"/>
                </a:solidFill>
              </a:rPr>
              <a:t>, </a:t>
            </a:r>
            <a:r>
              <a:rPr lang="ru-RU" sz="3200" dirty="0" err="1">
                <a:solidFill>
                  <a:srgbClr val="FF0000"/>
                </a:solidFill>
              </a:rPr>
              <a:t>шығармашылық белсенділік</a:t>
            </a:r>
            <a:r>
              <a:rPr lang="ru-RU" sz="3200" dirty="0">
                <a:solidFill>
                  <a:srgbClr val="FF0000"/>
                </a:solidFill>
              </a:rPr>
              <a:t> </a:t>
            </a:r>
            <a:r>
              <a:rPr lang="ru-RU" sz="3200" dirty="0" err="1">
                <a:solidFill>
                  <a:srgbClr val="FF0000"/>
                </a:solidFill>
              </a:rPr>
              <a:t>танытатын</a:t>
            </a:r>
            <a:r>
              <a:rPr lang="ru-RU" sz="3200" dirty="0">
                <a:solidFill>
                  <a:srgbClr val="FF0000"/>
                </a:solidFill>
              </a:rPr>
              <a:t> </a:t>
            </a:r>
            <a:r>
              <a:rPr lang="ru-RU" sz="3200" dirty="0" err="1">
                <a:solidFill>
                  <a:srgbClr val="FF0000"/>
                </a:solidFill>
              </a:rPr>
              <a:t>табиғи стимулдық </a:t>
            </a:r>
            <a:r>
              <a:rPr lang="ru-RU" sz="3200" dirty="0">
                <a:solidFill>
                  <a:srgbClr val="FF0000"/>
                </a:solidFill>
              </a:rPr>
              <a:t>орта </a:t>
            </a:r>
            <a:r>
              <a:rPr lang="ru-RU" sz="3200" dirty="0" err="1">
                <a:solidFill>
                  <a:srgbClr val="FF0000"/>
                </a:solidFill>
              </a:rPr>
              <a:t>қалыптастырады және танымдық</a:t>
            </a:r>
            <a:r>
              <a:rPr lang="ru-RU" sz="3200" dirty="0">
                <a:solidFill>
                  <a:srgbClr val="FF0000"/>
                </a:solidFill>
              </a:rPr>
              <a:t>, </a:t>
            </a:r>
            <a:r>
              <a:rPr lang="ru-RU" sz="3200" dirty="0" err="1">
                <a:solidFill>
                  <a:srgbClr val="FF0000"/>
                </a:solidFill>
              </a:rPr>
              <a:t>психикалық процестерді</a:t>
            </a:r>
            <a:r>
              <a:rPr lang="ru-RU" sz="3200" dirty="0">
                <a:solidFill>
                  <a:srgbClr val="FF0000"/>
                </a:solidFill>
              </a:rPr>
              <a:t> </a:t>
            </a:r>
            <a:r>
              <a:rPr lang="ru-RU" sz="3200" dirty="0" err="1">
                <a:solidFill>
                  <a:srgbClr val="FF0000"/>
                </a:solidFill>
              </a:rPr>
              <a:t>дамытады</a:t>
            </a:r>
            <a:r>
              <a:rPr lang="ru-RU" sz="3200" dirty="0">
                <a:solidFill>
                  <a:srgbClr val="FF0000"/>
                </a:solidFill>
              </a:rPr>
              <a:t> </a:t>
            </a:r>
          </a:p>
        </p:txBody>
      </p:sp>
    </p:spTree>
  </p:cSld>
  <p:clrMapOvr>
    <a:masterClrMapping/>
  </p:clrMapOvr>
  <p:transition>
    <p:wheel spokes="8"/>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Прямоугольник 5"/>
          <p:cNvSpPr/>
          <p:nvPr/>
        </p:nvSpPr>
        <p:spPr>
          <a:xfrm>
            <a:off x="571472" y="285728"/>
            <a:ext cx="8302337" cy="830997"/>
          </a:xfrm>
          <a:prstGeom prst="rect">
            <a:avLst/>
          </a:prstGeom>
        </p:spPr>
        <p:txBody>
          <a:bodyPr wrap="none">
            <a:spAutoFit/>
          </a:bodyPr>
          <a:lstStyle/>
          <a:p>
            <a:r>
              <a:rPr lang="ru-RU" sz="4800" b="1" i="1" dirty="0" err="1">
                <a:solidFill>
                  <a:srgbClr val="FFFF00"/>
                </a:solidFill>
              </a:rPr>
              <a:t>Құм терапиясының мақсаты</a:t>
            </a:r>
            <a:endParaRPr lang="ru-RU" sz="4800" b="1" i="1" dirty="0"/>
          </a:p>
        </p:txBody>
      </p:sp>
      <p:sp>
        <p:nvSpPr>
          <p:cNvPr id="12289" name="Rectangle 1"/>
          <p:cNvSpPr>
            <a:spLocks noChangeArrowheads="1"/>
          </p:cNvSpPr>
          <p:nvPr/>
        </p:nvSpPr>
        <p:spPr bwMode="auto">
          <a:xfrm>
            <a:off x="0" y="2071678"/>
            <a:ext cx="8286776" cy="35394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3600"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Балалардың  құм терапиясында</a:t>
            </a:r>
            <a:r>
              <a:rPr kumimoji="0" lang="ru-RU" sz="36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r>
              <a:rPr kumimoji="0" lang="ru-RU" sz="3600"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қиял, көрнекі </a:t>
            </a:r>
            <a:r>
              <a:rPr kumimoji="0" lang="ru-RU" sz="3600" b="0" i="0" u="none" strike="noStrike" cap="none" normalizeH="0" baseline="0" dirty="0">
                <a:ln>
                  <a:noFill/>
                </a:ln>
                <a:solidFill>
                  <a:schemeClr val="tx1"/>
                </a:solidFill>
                <a:effectLst/>
                <a:latin typeface="Calibri"/>
                <a:ea typeface="Calibri" pitchFamily="34" charset="0"/>
                <a:cs typeface="Times New Roman" pitchFamily="18" charset="0"/>
              </a:rPr>
              <a:t>–</a:t>
            </a:r>
            <a:r>
              <a:rPr kumimoji="0" lang="ru-RU" sz="36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r>
              <a:rPr kumimoji="0" lang="ru-RU" sz="3600"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бейнелік</a:t>
            </a:r>
            <a:r>
              <a:rPr kumimoji="0" lang="ru-RU" sz="36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r>
              <a:rPr kumimoji="0" lang="ru-RU" sz="3600"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ойлауды</a:t>
            </a:r>
            <a:r>
              <a:rPr kumimoji="0" lang="ru-RU" sz="36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r>
              <a:rPr kumimoji="0" lang="ru-RU" sz="3600"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сөздік </a:t>
            </a:r>
            <a:r>
              <a:rPr kumimoji="0" lang="ru-RU" sz="3600" b="0" i="0" u="none" strike="noStrike" cap="none" normalizeH="0" baseline="0" dirty="0">
                <a:ln>
                  <a:noFill/>
                </a:ln>
                <a:solidFill>
                  <a:schemeClr val="tx1"/>
                </a:solidFill>
                <a:effectLst/>
                <a:latin typeface="Calibri"/>
                <a:ea typeface="Calibri" pitchFamily="34" charset="0"/>
                <a:cs typeface="Times New Roman" pitchFamily="18" charset="0"/>
              </a:rPr>
              <a:t>–</a:t>
            </a:r>
            <a:r>
              <a:rPr kumimoji="0" lang="ru-RU" sz="36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r>
              <a:rPr kumimoji="0" lang="ru-RU" sz="3600"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логикалық ойлауды</a:t>
            </a:r>
            <a:r>
              <a:rPr kumimoji="0" lang="ru-RU" sz="36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r>
              <a:rPr kumimoji="0" lang="ru-RU" sz="3600"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көрнекі            іс-әрекеттік ойлауды</a:t>
            </a:r>
            <a:r>
              <a:rPr kumimoji="0" lang="ru-RU" sz="36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r>
              <a:rPr kumimoji="0" lang="ru-RU" sz="3600"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шығармашылық  және </a:t>
            </a:r>
            <a:r>
              <a:rPr kumimoji="0" lang="ru-RU" sz="36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сын </a:t>
            </a:r>
            <a:r>
              <a:rPr kumimoji="0" lang="ru-RU" sz="3600"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тұрғысынан ойлауды</a:t>
            </a:r>
            <a:r>
              <a:rPr kumimoji="0" lang="ru-RU" sz="36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r>
              <a:rPr kumimoji="0" lang="ru-RU" sz="3600" b="0" i="0" u="none" strike="noStrike" cap="none" normalizeH="0" baseline="0" dirty="0" err="1">
                <a:ln>
                  <a:noFill/>
                </a:ln>
                <a:solidFill>
                  <a:schemeClr val="tx1"/>
                </a:solidFill>
                <a:effectLst/>
                <a:latin typeface="Times New Roman" pitchFamily="18" charset="0"/>
                <a:ea typeface="Calibri" pitchFamily="34" charset="0"/>
                <a:cs typeface="Times New Roman" pitchFamily="18" charset="0"/>
              </a:rPr>
              <a:t>дамыту</a:t>
            </a:r>
            <a:r>
              <a:rPr kumimoji="0" lang="ru-RU" sz="36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a:t>
            </a:r>
            <a:endParaRPr kumimoji="0" lang="ru-RU" sz="16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44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p:wheel spokes="8"/>
  </p:transition>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65000">
              <a:srgbClr val="FFFF00"/>
            </a:gs>
            <a:gs pos="39999">
              <a:srgbClr val="0A128C"/>
            </a:gs>
            <a:gs pos="70000">
              <a:srgbClr val="181CC7"/>
            </a:gs>
            <a:gs pos="88000">
              <a:srgbClr val="7005D4"/>
            </a:gs>
            <a:gs pos="100000">
              <a:srgbClr val="8C3D91"/>
            </a:gs>
          </a:gsLst>
          <a:lin ang="2700000" scaled="0"/>
        </a:gradFill>
        <a:effectLst/>
      </p:bgPr>
    </p:bg>
    <p:spTree>
      <p:nvGrpSpPr>
        <p:cNvPr id="1" name=""/>
        <p:cNvGrpSpPr/>
        <p:nvPr/>
      </p:nvGrpSpPr>
      <p:grpSpPr>
        <a:xfrm>
          <a:off x="0" y="0"/>
          <a:ext cx="0" cy="0"/>
          <a:chOff x="0" y="0"/>
          <a:chExt cx="0" cy="0"/>
        </a:xfrm>
      </p:grpSpPr>
      <p:sp>
        <p:nvSpPr>
          <p:cNvPr id="6" name="Прямоугольник 5"/>
          <p:cNvSpPr/>
          <p:nvPr/>
        </p:nvSpPr>
        <p:spPr>
          <a:xfrm>
            <a:off x="285720" y="142853"/>
            <a:ext cx="8715435" cy="2123658"/>
          </a:xfrm>
          <a:prstGeom prst="rect">
            <a:avLst/>
          </a:prstGeom>
        </p:spPr>
        <p:txBody>
          <a:bodyPr wrap="square">
            <a:spAutoFit/>
          </a:bodyPr>
          <a:lstStyle/>
          <a:p>
            <a:r>
              <a:rPr lang="ru-RU" sz="4400" dirty="0"/>
              <a:t> </a:t>
            </a:r>
            <a:r>
              <a:rPr lang="ru-RU" sz="4400" dirty="0" err="1">
                <a:solidFill>
                  <a:schemeClr val="bg1"/>
                </a:solidFill>
              </a:rPr>
              <a:t>Құм терапиясы</a:t>
            </a:r>
            <a:r>
              <a:rPr lang="ru-RU" sz="4400" dirty="0">
                <a:solidFill>
                  <a:schemeClr val="bg1"/>
                </a:solidFill>
              </a:rPr>
              <a:t> </a:t>
            </a:r>
            <a:r>
              <a:rPr lang="ru-RU" sz="4400" dirty="0" err="1">
                <a:solidFill>
                  <a:schemeClr val="bg1"/>
                </a:solidFill>
              </a:rPr>
              <a:t>арқылы баланың  құзіреттіліктері дамиды</a:t>
            </a:r>
            <a:r>
              <a:rPr lang="ru-RU" sz="4400" dirty="0">
                <a:solidFill>
                  <a:schemeClr val="bg1"/>
                </a:solidFill>
              </a:rPr>
              <a:t>:</a:t>
            </a:r>
          </a:p>
          <a:p>
            <a:r>
              <a:rPr lang="ru-RU" sz="4400" dirty="0"/>
              <a:t> </a:t>
            </a:r>
          </a:p>
        </p:txBody>
      </p:sp>
      <p:sp>
        <p:nvSpPr>
          <p:cNvPr id="10241" name="Rectangle 1"/>
          <p:cNvSpPr>
            <a:spLocks noChangeArrowheads="1"/>
          </p:cNvSpPr>
          <p:nvPr/>
        </p:nvSpPr>
        <p:spPr bwMode="auto">
          <a:xfrm>
            <a:off x="0" y="2285992"/>
            <a:ext cx="8929654" cy="283154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r>
              <a:rPr kumimoji="0" lang="ru-RU" sz="4000" b="0" i="0" u="none" strike="noStrike" cap="none" normalizeH="0" baseline="0" dirty="0">
                <a:ln>
                  <a:noFill/>
                </a:ln>
                <a:solidFill>
                  <a:schemeClr val="bg1"/>
                </a:solidFill>
                <a:effectLst/>
                <a:latin typeface="Times New Roman" pitchFamily="18" charset="0"/>
                <a:ea typeface="Calibri" pitchFamily="34" charset="0"/>
                <a:cs typeface="Times New Roman" pitchFamily="18" charset="0"/>
              </a:rPr>
              <a:t>● </a:t>
            </a:r>
            <a:r>
              <a:rPr kumimoji="0" lang="ru-RU" sz="4000" b="0" i="0" u="none" strike="noStrike" cap="none" normalizeH="0" baseline="0" dirty="0" err="1">
                <a:ln>
                  <a:noFill/>
                </a:ln>
                <a:solidFill>
                  <a:schemeClr val="bg1"/>
                </a:solidFill>
                <a:effectLst/>
                <a:latin typeface="Times New Roman" pitchFamily="18" charset="0"/>
                <a:ea typeface="Calibri" pitchFamily="34" charset="0"/>
                <a:cs typeface="Times New Roman" pitchFamily="18" charset="0"/>
              </a:rPr>
              <a:t>Шығармашылық</a:t>
            </a:r>
            <a:endParaRPr kumimoji="0" lang="ru-RU" b="0" i="0" u="none" strike="noStrike" cap="none" normalizeH="0" baseline="0" dirty="0">
              <a:ln>
                <a:noFill/>
              </a:ln>
              <a:solidFill>
                <a:schemeClr val="bg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4000" b="0" i="0" u="none" strike="noStrike" cap="none" normalizeH="0" baseline="0" dirty="0">
                <a:ln>
                  <a:noFill/>
                </a:ln>
                <a:solidFill>
                  <a:schemeClr val="bg1"/>
                </a:solidFill>
                <a:effectLst/>
                <a:latin typeface="Times New Roman" pitchFamily="18" charset="0"/>
                <a:ea typeface="Calibri" pitchFamily="34" charset="0"/>
                <a:cs typeface="Times New Roman" pitchFamily="18" charset="0"/>
              </a:rPr>
              <a:t> ● </a:t>
            </a:r>
            <a:r>
              <a:rPr kumimoji="0" lang="ru-RU" sz="4000" b="0" i="0" u="none" strike="noStrike" cap="none" normalizeH="0" baseline="0" dirty="0" err="1">
                <a:ln>
                  <a:noFill/>
                </a:ln>
                <a:solidFill>
                  <a:schemeClr val="bg1"/>
                </a:solidFill>
                <a:effectLst/>
                <a:latin typeface="Times New Roman" pitchFamily="18" charset="0"/>
                <a:ea typeface="Calibri" pitchFamily="34" charset="0"/>
                <a:cs typeface="Times New Roman" pitchFamily="18" charset="0"/>
              </a:rPr>
              <a:t>Танымдық</a:t>
            </a:r>
            <a:endParaRPr kumimoji="0" lang="ru-RU" b="0" i="0" u="none" strike="noStrike" cap="none" normalizeH="0" baseline="0" dirty="0">
              <a:ln>
                <a:noFill/>
              </a:ln>
              <a:solidFill>
                <a:schemeClr val="bg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4000" b="0" i="0" u="none" strike="noStrike" cap="none" normalizeH="0" baseline="0" dirty="0">
                <a:ln>
                  <a:noFill/>
                </a:ln>
                <a:solidFill>
                  <a:schemeClr val="bg1"/>
                </a:solidFill>
                <a:effectLst/>
                <a:latin typeface="Times New Roman" pitchFamily="18" charset="0"/>
                <a:ea typeface="Calibri" pitchFamily="34" charset="0"/>
                <a:cs typeface="Times New Roman" pitchFamily="18" charset="0"/>
              </a:rPr>
              <a:t> ● </a:t>
            </a:r>
            <a:r>
              <a:rPr kumimoji="0" lang="ru-RU" sz="4000" b="0" i="0" u="none" strike="noStrike" cap="none" normalizeH="0" baseline="0" dirty="0" err="1">
                <a:ln>
                  <a:noFill/>
                </a:ln>
                <a:solidFill>
                  <a:schemeClr val="bg1"/>
                </a:solidFill>
                <a:effectLst/>
                <a:latin typeface="Times New Roman" pitchFamily="18" charset="0"/>
                <a:ea typeface="Calibri" pitchFamily="34" charset="0"/>
                <a:cs typeface="Times New Roman" pitchFamily="18" charset="0"/>
              </a:rPr>
              <a:t>Интеллектуалдық</a:t>
            </a:r>
            <a:endParaRPr kumimoji="0" lang="ru-RU" b="0" i="0" u="none" strike="noStrike" cap="none" normalizeH="0" baseline="0" dirty="0">
              <a:ln>
                <a:noFill/>
              </a:ln>
              <a:solidFill>
                <a:schemeClr val="bg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4000" b="0" i="0" u="none" strike="noStrike" cap="none" normalizeH="0" baseline="0" dirty="0">
                <a:ln>
                  <a:noFill/>
                </a:ln>
                <a:solidFill>
                  <a:schemeClr val="bg1"/>
                </a:solidFill>
                <a:effectLst/>
                <a:latin typeface="Times New Roman" pitchFamily="18" charset="0"/>
                <a:ea typeface="Calibri" pitchFamily="34" charset="0"/>
                <a:cs typeface="Times New Roman" pitchFamily="18" charset="0"/>
              </a:rPr>
              <a:t> ● </a:t>
            </a:r>
            <a:r>
              <a:rPr kumimoji="0" lang="ru-RU" sz="4000" b="0" i="0" u="none" strike="noStrike" cap="none" normalizeH="0" baseline="0" dirty="0" err="1">
                <a:ln>
                  <a:noFill/>
                </a:ln>
                <a:solidFill>
                  <a:schemeClr val="bg1"/>
                </a:solidFill>
                <a:effectLst/>
                <a:latin typeface="Times New Roman" pitchFamily="18" charset="0"/>
                <a:ea typeface="Calibri" pitchFamily="34" charset="0"/>
                <a:cs typeface="Times New Roman" pitchFamily="18" charset="0"/>
              </a:rPr>
              <a:t>қарым </a:t>
            </a:r>
            <a:r>
              <a:rPr kumimoji="0" lang="ru-RU" sz="4000" b="0" i="0" u="none" strike="noStrike" cap="none" normalizeH="0" baseline="0" dirty="0" err="1">
                <a:ln>
                  <a:noFill/>
                </a:ln>
                <a:solidFill>
                  <a:schemeClr val="bg1"/>
                </a:solidFill>
                <a:effectLst/>
                <a:latin typeface="Calibri"/>
                <a:ea typeface="Calibri" pitchFamily="34" charset="0"/>
                <a:cs typeface="Times New Roman" pitchFamily="18" charset="0"/>
              </a:rPr>
              <a:t>–</a:t>
            </a:r>
            <a:r>
              <a:rPr kumimoji="0" lang="ru-RU" sz="4000" b="0" i="0" u="none" strike="noStrike" cap="none" normalizeH="0" baseline="0" dirty="0" err="1">
                <a:ln>
                  <a:noFill/>
                </a:ln>
                <a:solidFill>
                  <a:schemeClr val="bg1"/>
                </a:solidFill>
                <a:effectLst/>
                <a:latin typeface="Times New Roman" pitchFamily="18" charset="0"/>
                <a:ea typeface="Calibri" pitchFamily="34" charset="0"/>
                <a:cs typeface="Times New Roman" pitchFamily="18" charset="0"/>
              </a:rPr>
              <a:t>қатынас</a:t>
            </a:r>
            <a:endParaRPr kumimoji="0" lang="ru-RU" b="0" i="0" u="none" strike="noStrike" cap="none" normalizeH="0" baseline="0" dirty="0">
              <a:ln>
                <a:noFill/>
              </a:ln>
              <a:solidFill>
                <a:schemeClr val="bg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a:ln>
                <a:noFill/>
              </a:ln>
              <a:solidFill>
                <a:schemeClr val="tx1"/>
              </a:solidFill>
              <a:effectLst/>
              <a:latin typeface="Arial" pitchFamily="34" charset="0"/>
              <a:cs typeface="Arial" pitchFamily="34" charset="0"/>
            </a:endParaRPr>
          </a:p>
        </p:txBody>
      </p:sp>
      <p:pic>
        <p:nvPicPr>
          <p:cNvPr id="9" name="Picture 14" descr="blest40"/>
          <p:cNvPicPr>
            <a:picLocks noChangeAspect="1" noChangeArrowheads="1" noCrop="1"/>
          </p:cNvPicPr>
          <p:nvPr/>
        </p:nvPicPr>
        <p:blipFill>
          <a:blip r:embed="rId3" cstate="print"/>
          <a:srcRect/>
          <a:stretch>
            <a:fillRect/>
          </a:stretch>
        </p:blipFill>
        <p:spPr bwMode="auto">
          <a:xfrm>
            <a:off x="4286248" y="1500174"/>
            <a:ext cx="2352675" cy="2105025"/>
          </a:xfrm>
          <a:prstGeom prst="rect">
            <a:avLst/>
          </a:prstGeom>
          <a:noFill/>
        </p:spPr>
      </p:pic>
      <p:pic>
        <p:nvPicPr>
          <p:cNvPr id="10" name="Picture 14" descr="blest40"/>
          <p:cNvPicPr>
            <a:picLocks noChangeAspect="1" noChangeArrowheads="1" noCrop="1"/>
          </p:cNvPicPr>
          <p:nvPr/>
        </p:nvPicPr>
        <p:blipFill>
          <a:blip r:embed="rId3" cstate="print"/>
          <a:srcRect/>
          <a:stretch>
            <a:fillRect/>
          </a:stretch>
        </p:blipFill>
        <p:spPr bwMode="auto">
          <a:xfrm>
            <a:off x="5643570" y="2857496"/>
            <a:ext cx="2352675" cy="2105025"/>
          </a:xfrm>
          <a:prstGeom prst="rect">
            <a:avLst/>
          </a:prstGeom>
          <a:noFill/>
        </p:spPr>
      </p:pic>
      <p:pic>
        <p:nvPicPr>
          <p:cNvPr id="11" name="Picture 14" descr="blest40"/>
          <p:cNvPicPr>
            <a:picLocks noChangeAspect="1" noChangeArrowheads="1" noCrop="1"/>
          </p:cNvPicPr>
          <p:nvPr/>
        </p:nvPicPr>
        <p:blipFill>
          <a:blip r:embed="rId3" cstate="print"/>
          <a:srcRect/>
          <a:stretch>
            <a:fillRect/>
          </a:stretch>
        </p:blipFill>
        <p:spPr bwMode="auto">
          <a:xfrm>
            <a:off x="6929454" y="4286256"/>
            <a:ext cx="2352675" cy="2105025"/>
          </a:xfrm>
          <a:prstGeom prst="rect">
            <a:avLst/>
          </a:prstGeom>
          <a:noFill/>
        </p:spPr>
      </p:pic>
    </p:spTree>
  </p:cSld>
  <p:clrMapOvr>
    <a:masterClrMapping/>
  </p:clrMapOvr>
  <p:transition>
    <p:wheel spokes="8"/>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Прямоугольник 2"/>
          <p:cNvSpPr/>
          <p:nvPr/>
        </p:nvSpPr>
        <p:spPr>
          <a:xfrm>
            <a:off x="142844" y="0"/>
            <a:ext cx="8572528" cy="1938992"/>
          </a:xfrm>
          <a:prstGeom prst="rect">
            <a:avLst/>
          </a:prstGeom>
        </p:spPr>
        <p:txBody>
          <a:bodyPr wrap="square">
            <a:spAutoFit/>
          </a:bodyPr>
          <a:lstStyle/>
          <a:p>
            <a:r>
              <a:rPr lang="ru-RU" sz="4000" dirty="0"/>
              <a:t> </a:t>
            </a:r>
          </a:p>
          <a:p>
            <a:pPr algn="ctr"/>
            <a:r>
              <a:rPr lang="ru-RU" sz="3600" dirty="0"/>
              <a:t> </a:t>
            </a:r>
            <a:r>
              <a:rPr lang="ru-RU" sz="4000" dirty="0" err="1">
                <a:solidFill>
                  <a:srgbClr val="FFFF00"/>
                </a:solidFill>
              </a:rPr>
              <a:t>Құм терапиясын</a:t>
            </a:r>
            <a:r>
              <a:rPr lang="ru-RU" sz="4000" dirty="0">
                <a:solidFill>
                  <a:srgbClr val="FFFF00"/>
                </a:solidFill>
              </a:rPr>
              <a:t> </a:t>
            </a:r>
            <a:r>
              <a:rPr lang="ru-RU" sz="4000" dirty="0" err="1">
                <a:solidFill>
                  <a:srgbClr val="FFFF00"/>
                </a:solidFill>
              </a:rPr>
              <a:t>қолданудың әдіс </a:t>
            </a:r>
            <a:r>
              <a:rPr lang="ru-RU" sz="4000" dirty="0">
                <a:solidFill>
                  <a:srgbClr val="FFFF00"/>
                </a:solidFill>
              </a:rPr>
              <a:t>- </a:t>
            </a:r>
            <a:r>
              <a:rPr lang="ru-RU" sz="4000" dirty="0" err="1">
                <a:solidFill>
                  <a:srgbClr val="FFFF00"/>
                </a:solidFill>
              </a:rPr>
              <a:t>тәсілдері</a:t>
            </a:r>
            <a:endParaRPr lang="ru-RU" sz="3600" dirty="0">
              <a:solidFill>
                <a:srgbClr val="FFFF00"/>
              </a:solidFill>
            </a:endParaRPr>
          </a:p>
        </p:txBody>
      </p:sp>
      <p:pic>
        <p:nvPicPr>
          <p:cNvPr id="6" name="Рисунок 5" descr="60629ic5k584zmu.gif"/>
          <p:cNvPicPr>
            <a:picLocks noChangeAspect="1"/>
          </p:cNvPicPr>
          <p:nvPr/>
        </p:nvPicPr>
        <p:blipFill>
          <a:blip r:embed="rId2" cstate="print"/>
          <a:stretch>
            <a:fillRect/>
          </a:stretch>
        </p:blipFill>
        <p:spPr>
          <a:xfrm>
            <a:off x="5429256" y="3786190"/>
            <a:ext cx="3000396" cy="2976552"/>
          </a:xfrm>
          <a:prstGeom prst="rect">
            <a:avLst/>
          </a:prstGeom>
        </p:spPr>
      </p:pic>
      <p:pic>
        <p:nvPicPr>
          <p:cNvPr id="7" name="Рисунок 6" descr="60629ic5k584zmu.gif"/>
          <p:cNvPicPr>
            <a:picLocks noChangeAspect="1"/>
          </p:cNvPicPr>
          <p:nvPr/>
        </p:nvPicPr>
        <p:blipFill>
          <a:blip r:embed="rId2" cstate="print"/>
          <a:stretch>
            <a:fillRect/>
          </a:stretch>
        </p:blipFill>
        <p:spPr>
          <a:xfrm>
            <a:off x="3071802" y="3881448"/>
            <a:ext cx="3000396" cy="2976552"/>
          </a:xfrm>
          <a:prstGeom prst="rect">
            <a:avLst/>
          </a:prstGeom>
        </p:spPr>
      </p:pic>
      <p:pic>
        <p:nvPicPr>
          <p:cNvPr id="8" name="Рисунок 7" descr="60629ic5k584zmu.gif"/>
          <p:cNvPicPr>
            <a:picLocks noChangeAspect="1"/>
          </p:cNvPicPr>
          <p:nvPr/>
        </p:nvPicPr>
        <p:blipFill>
          <a:blip r:embed="rId2" cstate="print"/>
          <a:stretch>
            <a:fillRect/>
          </a:stretch>
        </p:blipFill>
        <p:spPr>
          <a:xfrm>
            <a:off x="0" y="3881448"/>
            <a:ext cx="3000396" cy="2976552"/>
          </a:xfrm>
          <a:prstGeom prst="rect">
            <a:avLst/>
          </a:prstGeom>
        </p:spPr>
      </p:pic>
      <p:sp>
        <p:nvSpPr>
          <p:cNvPr id="8193" name="Rectangle 1"/>
          <p:cNvSpPr>
            <a:spLocks noChangeArrowheads="1"/>
          </p:cNvSpPr>
          <p:nvPr/>
        </p:nvSpPr>
        <p:spPr bwMode="auto">
          <a:xfrm>
            <a:off x="0" y="2643182"/>
            <a:ext cx="9144000" cy="243143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dirty="0">
                <a:ln>
                  <a:noFill/>
                </a:ln>
                <a:solidFill>
                  <a:srgbClr val="FFFF00"/>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a:ln>
                  <a:noFill/>
                </a:ln>
                <a:solidFill>
                  <a:srgbClr val="FFFF00"/>
                </a:solidFill>
                <a:effectLst/>
                <a:latin typeface="Times New Roman" pitchFamily="18" charset="0"/>
                <a:ea typeface="Calibri" pitchFamily="34" charset="0"/>
                <a:cs typeface="Times New Roman" pitchFamily="18" charset="0"/>
              </a:rPr>
              <a:t>Әңгімелесу</a:t>
            </a:r>
            <a:endParaRPr kumimoji="0" lang="ru-RU" sz="1100" b="0" i="0" u="none" strike="noStrike" cap="none" normalizeH="0" baseline="0" dirty="0">
              <a:ln>
                <a:noFill/>
              </a:ln>
              <a:solidFill>
                <a:srgbClr val="FFFF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400" b="0" i="0" u="none" strike="noStrike" cap="none" normalizeH="0" baseline="0" dirty="0">
                <a:ln>
                  <a:noFill/>
                </a:ln>
                <a:solidFill>
                  <a:srgbClr val="FFFF00"/>
                </a:solidFill>
                <a:effectLst/>
                <a:latin typeface="Times New Roman" pitchFamily="18" charset="0"/>
                <a:ea typeface="Calibri" pitchFamily="34" charset="0"/>
                <a:cs typeface="Times New Roman" pitchFamily="18" charset="0"/>
              </a:rPr>
              <a:t> - </a:t>
            </a:r>
            <a:r>
              <a:rPr kumimoji="0" lang="ru-RU" sz="2400" b="0" i="0" u="none" strike="noStrike" cap="none" normalizeH="0" baseline="0" dirty="0" err="1">
                <a:ln>
                  <a:noFill/>
                </a:ln>
                <a:solidFill>
                  <a:srgbClr val="FFFF00"/>
                </a:solidFill>
                <a:effectLst/>
                <a:latin typeface="Times New Roman" pitchFamily="18" charset="0"/>
                <a:ea typeface="Calibri" pitchFamily="34" charset="0"/>
                <a:cs typeface="Times New Roman" pitchFamily="18" charset="0"/>
              </a:rPr>
              <a:t>Түрлі </a:t>
            </a:r>
            <a:r>
              <a:rPr kumimoji="0" lang="ru-RU" sz="2400" b="0" i="0" u="none" strike="noStrike" cap="none" normalizeH="0" baseline="0" dirty="0">
                <a:ln>
                  <a:noFill/>
                </a:ln>
                <a:solidFill>
                  <a:srgbClr val="FFFF00"/>
                </a:solidFill>
                <a:effectLst/>
                <a:latin typeface="Calibri"/>
                <a:ea typeface="Calibri" pitchFamily="34" charset="0"/>
                <a:cs typeface="Times New Roman" pitchFamily="18" charset="0"/>
              </a:rPr>
              <a:t>–</a:t>
            </a:r>
            <a:r>
              <a:rPr kumimoji="0" lang="ru-RU" sz="2400" b="0" i="0" u="none" strike="noStrike" cap="none" normalizeH="0" baseline="0" dirty="0">
                <a:ln>
                  <a:noFill/>
                </a:ln>
                <a:solidFill>
                  <a:srgbClr val="FFFF00"/>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a:ln>
                  <a:noFill/>
                </a:ln>
                <a:solidFill>
                  <a:srgbClr val="FFFF00"/>
                </a:solidFill>
                <a:effectLst/>
                <a:latin typeface="Times New Roman" pitchFamily="18" charset="0"/>
                <a:ea typeface="Calibri" pitchFamily="34" charset="0"/>
                <a:cs typeface="Times New Roman" pitchFamily="18" charset="0"/>
              </a:rPr>
              <a:t>түсті құммен сурет</a:t>
            </a:r>
            <a:r>
              <a:rPr kumimoji="0" lang="ru-RU" sz="2400" b="0" i="0" u="none" strike="noStrike" cap="none" normalizeH="0" baseline="0" dirty="0">
                <a:ln>
                  <a:noFill/>
                </a:ln>
                <a:solidFill>
                  <a:srgbClr val="FFFF00"/>
                </a:solidFill>
                <a:effectLst/>
                <a:latin typeface="Times New Roman" pitchFamily="18" charset="0"/>
                <a:ea typeface="Calibri" pitchFamily="34" charset="0"/>
                <a:cs typeface="Times New Roman" pitchFamily="18" charset="0"/>
              </a:rPr>
              <a:t> салу</a:t>
            </a:r>
            <a:endParaRPr kumimoji="0" lang="ru-RU" sz="1100" b="0" i="0" u="none" strike="noStrike" cap="none" normalizeH="0" baseline="0" dirty="0">
              <a:ln>
                <a:noFill/>
              </a:ln>
              <a:solidFill>
                <a:srgbClr val="FFFF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400" b="0" i="0" u="none" strike="noStrike" cap="none" normalizeH="0" baseline="0" dirty="0">
                <a:ln>
                  <a:noFill/>
                </a:ln>
                <a:solidFill>
                  <a:srgbClr val="FFFF00"/>
                </a:solidFill>
                <a:effectLst/>
                <a:latin typeface="Times New Roman" pitchFamily="18" charset="0"/>
                <a:ea typeface="Calibri" pitchFamily="34" charset="0"/>
                <a:cs typeface="Times New Roman" pitchFamily="18" charset="0"/>
              </a:rPr>
              <a:t> - </a:t>
            </a:r>
            <a:r>
              <a:rPr kumimoji="0" lang="ru-RU" sz="2400" b="0" i="0" u="none" strike="noStrike" cap="none" normalizeH="0" baseline="0" dirty="0" err="1">
                <a:ln>
                  <a:noFill/>
                </a:ln>
                <a:solidFill>
                  <a:srgbClr val="FFFF00"/>
                </a:solidFill>
                <a:effectLst/>
                <a:latin typeface="Times New Roman" pitchFamily="18" charset="0"/>
                <a:ea typeface="Calibri" pitchFamily="34" charset="0"/>
                <a:cs typeface="Times New Roman" pitchFamily="18" charset="0"/>
              </a:rPr>
              <a:t>Танымдық ойындар</a:t>
            </a:r>
            <a:endParaRPr kumimoji="0" lang="ru-RU" sz="1100" b="0" i="0" u="none" strike="noStrike" cap="none" normalizeH="0" baseline="0" dirty="0">
              <a:ln>
                <a:noFill/>
              </a:ln>
              <a:solidFill>
                <a:srgbClr val="FFFF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400" b="0" i="0" u="none" strike="noStrike" cap="none" normalizeH="0" baseline="0" dirty="0">
                <a:ln>
                  <a:noFill/>
                </a:ln>
                <a:solidFill>
                  <a:srgbClr val="FFFF00"/>
                </a:solidFill>
                <a:effectLst/>
                <a:latin typeface="Times New Roman" pitchFamily="18" charset="0"/>
                <a:ea typeface="Calibri" pitchFamily="34" charset="0"/>
                <a:cs typeface="Times New Roman" pitchFamily="18" charset="0"/>
              </a:rPr>
              <a:t> - </a:t>
            </a:r>
            <a:r>
              <a:rPr kumimoji="0" lang="ru-RU" sz="2400" b="0" i="0" u="none" strike="noStrike" cap="none" normalizeH="0" baseline="0" dirty="0" err="1">
                <a:ln>
                  <a:noFill/>
                </a:ln>
                <a:solidFill>
                  <a:srgbClr val="FFFF00"/>
                </a:solidFill>
                <a:effectLst/>
                <a:latin typeface="Times New Roman" pitchFamily="18" charset="0"/>
                <a:ea typeface="Calibri" pitchFamily="34" charset="0"/>
                <a:cs typeface="Times New Roman" pitchFamily="18" charset="0"/>
              </a:rPr>
              <a:t>Коммуникативтік</a:t>
            </a:r>
            <a:r>
              <a:rPr kumimoji="0" lang="ru-RU" sz="2400" b="0" i="0" u="none" strike="noStrike" cap="none" normalizeH="0" baseline="0" dirty="0">
                <a:ln>
                  <a:noFill/>
                </a:ln>
                <a:solidFill>
                  <a:srgbClr val="FFFF00"/>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a:ln>
                  <a:noFill/>
                </a:ln>
                <a:solidFill>
                  <a:srgbClr val="FFFF00"/>
                </a:solidFill>
                <a:effectLst/>
                <a:latin typeface="Times New Roman" pitchFamily="18" charset="0"/>
                <a:ea typeface="Calibri" pitchFamily="34" charset="0"/>
                <a:cs typeface="Times New Roman" pitchFamily="18" charset="0"/>
              </a:rPr>
              <a:t>ойындар</a:t>
            </a:r>
            <a:endParaRPr kumimoji="0" lang="ru-RU" sz="1100" b="0" i="0" u="none" strike="noStrike" cap="none" normalizeH="0" baseline="0" dirty="0">
              <a:ln>
                <a:noFill/>
              </a:ln>
              <a:solidFill>
                <a:srgbClr val="FFFF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400" b="0" i="0" u="none" strike="noStrike" cap="none" normalizeH="0" baseline="0" dirty="0">
                <a:ln>
                  <a:noFill/>
                </a:ln>
                <a:solidFill>
                  <a:srgbClr val="FFFF00"/>
                </a:solidFill>
                <a:effectLst/>
                <a:latin typeface="Times New Roman" pitchFamily="18" charset="0"/>
                <a:ea typeface="Calibri" pitchFamily="34" charset="0"/>
                <a:cs typeface="Times New Roman" pitchFamily="18" charset="0"/>
              </a:rPr>
              <a:t> - </a:t>
            </a:r>
            <a:r>
              <a:rPr kumimoji="0" lang="ru-RU" sz="2400" b="0" i="0" u="none" strike="noStrike" cap="none" normalizeH="0" baseline="0" dirty="0" err="1">
                <a:ln>
                  <a:noFill/>
                </a:ln>
                <a:solidFill>
                  <a:srgbClr val="FFFF00"/>
                </a:solidFill>
                <a:effectLst/>
                <a:latin typeface="Times New Roman" pitchFamily="18" charset="0"/>
                <a:ea typeface="Calibri" pitchFamily="34" charset="0"/>
                <a:cs typeface="Times New Roman" pitchFamily="18" charset="0"/>
              </a:rPr>
              <a:t>Пікірталастар</a:t>
            </a:r>
            <a:endParaRPr kumimoji="0" lang="ru-RU" sz="1100" b="0" i="0" u="none" strike="noStrike" cap="none" normalizeH="0" baseline="0" dirty="0">
              <a:ln>
                <a:noFill/>
              </a:ln>
              <a:solidFill>
                <a:srgbClr val="FFFF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3200" b="0" i="0" u="none" strike="noStrike" cap="none" normalizeH="0" baseline="0" dirty="0">
              <a:ln>
                <a:noFill/>
              </a:ln>
              <a:solidFill>
                <a:srgbClr val="FFFF00"/>
              </a:solidFill>
              <a:effectLst/>
              <a:latin typeface="Arial" pitchFamily="34" charset="0"/>
              <a:cs typeface="Arial" pitchFamily="34" charset="0"/>
            </a:endParaRPr>
          </a:p>
        </p:txBody>
      </p:sp>
      <p:pic>
        <p:nvPicPr>
          <p:cNvPr id="11" name="Picture 2" descr="http://photos2.fotosearch.com/bthumb/CSP/CSP624/k6241484.jpg"/>
          <p:cNvPicPr>
            <a:picLocks noChangeAspect="1" noChangeArrowheads="1"/>
          </p:cNvPicPr>
          <p:nvPr/>
        </p:nvPicPr>
        <p:blipFill>
          <a:blip r:embed="rId3" cstate="email"/>
          <a:stretch>
            <a:fillRect/>
          </a:stretch>
        </p:blipFill>
        <p:spPr bwMode="auto">
          <a:xfrm>
            <a:off x="5857884" y="1643050"/>
            <a:ext cx="2357454" cy="2357454"/>
          </a:xfrm>
          <a:prstGeom prst="ellipse">
            <a:avLst/>
          </a:prstGeom>
          <a:noFill/>
          <a:ln>
            <a:noFill/>
          </a:ln>
        </p:spPr>
      </p:pic>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65000">
              <a:srgbClr val="FF0000"/>
            </a:gs>
            <a:gs pos="17999">
              <a:srgbClr val="FEE7F2"/>
            </a:gs>
            <a:gs pos="36000">
              <a:srgbClr val="FAC77D"/>
            </a:gs>
            <a:gs pos="61000">
              <a:srgbClr val="FBA97D"/>
            </a:gs>
            <a:gs pos="82001">
              <a:srgbClr val="FBD49C"/>
            </a:gs>
            <a:gs pos="100000">
              <a:srgbClr val="FEE7F2"/>
            </a:gs>
          </a:gsLst>
          <a:lin ang="2700000" scaled="0"/>
        </a:gradFill>
        <a:effectLst/>
      </p:bgPr>
    </p:bg>
    <p:spTree>
      <p:nvGrpSpPr>
        <p:cNvPr id="1" name=""/>
        <p:cNvGrpSpPr/>
        <p:nvPr/>
      </p:nvGrpSpPr>
      <p:grpSpPr>
        <a:xfrm>
          <a:off x="0" y="0"/>
          <a:ext cx="0" cy="0"/>
          <a:chOff x="0" y="0"/>
          <a:chExt cx="0" cy="0"/>
        </a:xfrm>
      </p:grpSpPr>
      <p:sp>
        <p:nvSpPr>
          <p:cNvPr id="5" name="Прямоугольник 4"/>
          <p:cNvSpPr/>
          <p:nvPr/>
        </p:nvSpPr>
        <p:spPr>
          <a:xfrm>
            <a:off x="214282" y="357166"/>
            <a:ext cx="8714822" cy="769441"/>
          </a:xfrm>
          <a:prstGeom prst="rect">
            <a:avLst/>
          </a:prstGeom>
        </p:spPr>
        <p:txBody>
          <a:bodyPr wrap="square">
            <a:spAutoFit/>
          </a:bodyPr>
          <a:lstStyle/>
          <a:p>
            <a:r>
              <a:rPr lang="ru-RU" sz="4400" dirty="0" err="1">
                <a:solidFill>
                  <a:schemeClr val="bg1"/>
                </a:solidFill>
              </a:rPr>
              <a:t>Құм терапиясы</a:t>
            </a:r>
            <a:r>
              <a:rPr lang="ru-RU" sz="4400" dirty="0">
                <a:solidFill>
                  <a:schemeClr val="bg1"/>
                </a:solidFill>
              </a:rPr>
              <a:t> </a:t>
            </a:r>
            <a:r>
              <a:rPr lang="ru-RU" sz="4400" dirty="0" err="1">
                <a:solidFill>
                  <a:schemeClr val="bg1"/>
                </a:solidFill>
              </a:rPr>
              <a:t>негізгі</a:t>
            </a:r>
            <a:r>
              <a:rPr lang="ru-RU" sz="4400" dirty="0">
                <a:solidFill>
                  <a:schemeClr val="bg1"/>
                </a:solidFill>
              </a:rPr>
              <a:t> </a:t>
            </a:r>
            <a:r>
              <a:rPr lang="ru-RU" sz="4400" dirty="0" err="1">
                <a:solidFill>
                  <a:schemeClr val="bg1"/>
                </a:solidFill>
              </a:rPr>
              <a:t>принциптері</a:t>
            </a:r>
            <a:endParaRPr lang="ru-RU" sz="4400" dirty="0">
              <a:solidFill>
                <a:schemeClr val="bg1"/>
              </a:solidFill>
            </a:endParaRPr>
          </a:p>
        </p:txBody>
      </p:sp>
      <p:sp>
        <p:nvSpPr>
          <p:cNvPr id="7169" name="Rectangle 1"/>
          <p:cNvSpPr>
            <a:spLocks noChangeArrowheads="1"/>
          </p:cNvSpPr>
          <p:nvPr/>
        </p:nvSpPr>
        <p:spPr bwMode="auto">
          <a:xfrm>
            <a:off x="142844" y="2214554"/>
            <a:ext cx="9144000" cy="44012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r>
              <a:rPr lang="ru-RU" sz="2800" dirty="0">
                <a:solidFill>
                  <a:schemeClr val="bg1"/>
                </a:solidFill>
                <a:latin typeface="Times New Roman" pitchFamily="18" charset="0"/>
                <a:ea typeface="Calibri" pitchFamily="34" charset="0"/>
                <a:cs typeface="Times New Roman" pitchFamily="18" charset="0"/>
              </a:rPr>
              <a:t>-</a:t>
            </a:r>
            <a:r>
              <a:rPr lang="ru-RU" sz="1400" dirty="0">
                <a:solidFill>
                  <a:schemeClr val="bg1"/>
                </a:solidFill>
                <a:latin typeface="Times New Roman" pitchFamily="18" charset="0"/>
                <a:ea typeface="Calibri" pitchFamily="34" charset="0"/>
                <a:cs typeface="Times New Roman" pitchFamily="18" charset="0"/>
              </a:rPr>
              <a:t> </a:t>
            </a:r>
            <a:r>
              <a:rPr kumimoji="0" lang="ru-RU" sz="2800" b="0" i="0" u="none" strike="noStrike" cap="none" normalizeH="0" baseline="0" dirty="0" err="1">
                <a:ln>
                  <a:noFill/>
                </a:ln>
                <a:solidFill>
                  <a:schemeClr val="bg1"/>
                </a:solidFill>
                <a:effectLst/>
                <a:latin typeface="Times New Roman" pitchFamily="18" charset="0"/>
                <a:ea typeface="Calibri" pitchFamily="34" charset="0"/>
                <a:cs typeface="Times New Roman" pitchFamily="18" charset="0"/>
              </a:rPr>
              <a:t>Шығармашылық белсенділікті</a:t>
            </a:r>
            <a:r>
              <a:rPr kumimoji="0" lang="ru-RU" sz="2800" b="0" i="0" u="none" strike="noStrike" cap="none" normalizeH="0" baseline="0" dirty="0">
                <a:ln>
                  <a:noFill/>
                </a:ln>
                <a:solidFill>
                  <a:schemeClr val="bg1"/>
                </a:solidFill>
                <a:effectLst/>
                <a:latin typeface="Times New Roman" pitchFamily="18" charset="0"/>
                <a:ea typeface="Calibri" pitchFamily="34" charset="0"/>
                <a:cs typeface="Times New Roman" pitchFamily="18" charset="0"/>
              </a:rPr>
              <a:t> </a:t>
            </a:r>
            <a:r>
              <a:rPr kumimoji="0" lang="ru-RU" sz="2800" b="0" i="0" u="none" strike="noStrike" cap="none" normalizeH="0" baseline="0" dirty="0" err="1">
                <a:ln>
                  <a:noFill/>
                </a:ln>
                <a:solidFill>
                  <a:schemeClr val="bg1"/>
                </a:solidFill>
                <a:effectLst/>
                <a:latin typeface="Times New Roman" pitchFamily="18" charset="0"/>
                <a:ea typeface="Calibri" pitchFamily="34" charset="0"/>
                <a:cs typeface="Times New Roman" pitchFamily="18" charset="0"/>
              </a:rPr>
              <a:t>таныта</a:t>
            </a:r>
            <a:r>
              <a:rPr kumimoji="0" lang="ru-RU" sz="2800" b="0" i="0" u="none" strike="noStrike" cap="none" normalizeH="0" baseline="0" dirty="0">
                <a:ln>
                  <a:noFill/>
                </a:ln>
                <a:solidFill>
                  <a:schemeClr val="bg1"/>
                </a:solidFill>
                <a:effectLst/>
                <a:latin typeface="Times New Roman" pitchFamily="18" charset="0"/>
                <a:ea typeface="Calibri" pitchFamily="34" charset="0"/>
                <a:cs typeface="Times New Roman" pitchFamily="18" charset="0"/>
              </a:rPr>
              <a:t> </a:t>
            </a:r>
            <a:r>
              <a:rPr kumimoji="0" lang="ru-RU" sz="2800" b="0" i="0" u="none" strike="noStrike" cap="none" normalizeH="0" baseline="0" dirty="0" err="1">
                <a:ln>
                  <a:noFill/>
                </a:ln>
                <a:solidFill>
                  <a:schemeClr val="bg1"/>
                </a:solidFill>
                <a:effectLst/>
                <a:latin typeface="Times New Roman" pitchFamily="18" charset="0"/>
                <a:ea typeface="Calibri" pitchFamily="34" charset="0"/>
                <a:cs typeface="Times New Roman" pitchFamily="18" charset="0"/>
              </a:rPr>
              <a:t>отырып</a:t>
            </a:r>
            <a:r>
              <a:rPr kumimoji="0" lang="ru-RU" sz="2800" b="0" i="0" u="none" strike="noStrike" cap="none" normalizeH="0" baseline="0" dirty="0">
                <a:ln>
                  <a:noFill/>
                </a:ln>
                <a:solidFill>
                  <a:schemeClr val="bg1"/>
                </a:solidFill>
                <a:effectLst/>
                <a:latin typeface="Times New Roman" pitchFamily="18" charset="0"/>
                <a:ea typeface="Calibri" pitchFamily="34" charset="0"/>
                <a:cs typeface="Times New Roman" pitchFamily="18" charset="0"/>
              </a:rPr>
              <a:t>, бала </a:t>
            </a:r>
            <a:r>
              <a:rPr kumimoji="0" lang="ru-RU" sz="2800" b="0" i="0" u="none" strike="noStrike" cap="none" normalizeH="0" baseline="0" dirty="0" err="1">
                <a:ln>
                  <a:noFill/>
                </a:ln>
                <a:solidFill>
                  <a:schemeClr val="bg1"/>
                </a:solidFill>
                <a:effectLst/>
                <a:latin typeface="Times New Roman" pitchFamily="18" charset="0"/>
                <a:ea typeface="Calibri" pitchFamily="34" charset="0"/>
                <a:cs typeface="Times New Roman" pitchFamily="18" charset="0"/>
              </a:rPr>
              <a:t>өзін ыңғайлы әрі қорғалған күйде сезініп</a:t>
            </a:r>
            <a:r>
              <a:rPr kumimoji="0" lang="ru-RU" sz="2800" b="0" i="0" u="none" strike="noStrike" cap="none" normalizeH="0" baseline="0" dirty="0">
                <a:ln>
                  <a:noFill/>
                </a:ln>
                <a:solidFill>
                  <a:schemeClr val="bg1"/>
                </a:solidFill>
                <a:effectLst/>
                <a:latin typeface="Times New Roman" pitchFamily="18" charset="0"/>
                <a:ea typeface="Calibri" pitchFamily="34" charset="0"/>
                <a:cs typeface="Times New Roman" pitchFamily="18" charset="0"/>
              </a:rPr>
              <a:t> </a:t>
            </a:r>
            <a:r>
              <a:rPr kumimoji="0" lang="ru-RU" sz="2800" b="0" i="0" u="none" strike="noStrike" cap="none" normalizeH="0" baseline="0" dirty="0" err="1">
                <a:ln>
                  <a:noFill/>
                </a:ln>
                <a:solidFill>
                  <a:schemeClr val="bg1"/>
                </a:solidFill>
                <a:effectLst/>
                <a:latin typeface="Times New Roman" pitchFamily="18" charset="0"/>
                <a:ea typeface="Calibri" pitchFamily="34" charset="0"/>
                <a:cs typeface="Times New Roman" pitchFamily="18" charset="0"/>
              </a:rPr>
              <a:t>табиғи ынталандыратын</a:t>
            </a:r>
            <a:r>
              <a:rPr kumimoji="0" lang="ru-RU" sz="2800" b="0" i="0" u="none" strike="noStrike" cap="none" normalizeH="0" baseline="0" dirty="0">
                <a:ln>
                  <a:noFill/>
                </a:ln>
                <a:solidFill>
                  <a:schemeClr val="bg1"/>
                </a:solidFill>
                <a:effectLst/>
                <a:latin typeface="Times New Roman" pitchFamily="18" charset="0"/>
                <a:ea typeface="Calibri" pitchFamily="34" charset="0"/>
                <a:cs typeface="Times New Roman" pitchFamily="18" charset="0"/>
              </a:rPr>
              <a:t> орта </a:t>
            </a:r>
            <a:r>
              <a:rPr kumimoji="0" lang="ru-RU" sz="2800" b="0" i="0" u="none" strike="noStrike" cap="none" normalizeH="0" baseline="0" dirty="0" err="1">
                <a:ln>
                  <a:noFill/>
                </a:ln>
                <a:solidFill>
                  <a:schemeClr val="bg1"/>
                </a:solidFill>
                <a:effectLst/>
                <a:latin typeface="Times New Roman" pitchFamily="18" charset="0"/>
                <a:ea typeface="Calibri" pitchFamily="34" charset="0"/>
                <a:cs typeface="Times New Roman" pitchFamily="18" charset="0"/>
              </a:rPr>
              <a:t>жасау</a:t>
            </a:r>
            <a:r>
              <a:rPr kumimoji="0" lang="ru-RU" sz="2800" b="0" i="0" u="none" strike="noStrike" cap="none" normalizeH="0" baseline="0" dirty="0">
                <a:ln>
                  <a:noFill/>
                </a:ln>
                <a:solidFill>
                  <a:schemeClr val="bg1"/>
                </a:solidFill>
                <a:effectLst/>
                <a:latin typeface="Times New Roman" pitchFamily="18" charset="0"/>
                <a:ea typeface="Calibri" pitchFamily="34" charset="0"/>
                <a:cs typeface="Times New Roman" pitchFamily="18" charset="0"/>
              </a:rPr>
              <a:t>.</a:t>
            </a:r>
            <a:endParaRPr kumimoji="0" lang="ru-RU" sz="1200" b="0" i="0" u="none" strike="noStrike" cap="none" normalizeH="0" baseline="0" dirty="0">
              <a:ln>
                <a:noFill/>
              </a:ln>
              <a:solidFill>
                <a:schemeClr val="bg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800" b="0" i="0" u="none" strike="noStrike" cap="none" normalizeH="0" baseline="0" dirty="0">
                <a:ln>
                  <a:noFill/>
                </a:ln>
                <a:solidFill>
                  <a:schemeClr val="bg1"/>
                </a:solidFill>
                <a:effectLst/>
                <a:latin typeface="Times New Roman" pitchFamily="18" charset="0"/>
                <a:ea typeface="Calibri" pitchFamily="34" charset="0"/>
                <a:cs typeface="Times New Roman" pitchFamily="18" charset="0"/>
              </a:rPr>
              <a:t>-  </a:t>
            </a:r>
            <a:r>
              <a:rPr kumimoji="0" lang="ru-RU" sz="2800" b="0" i="0" u="none" strike="noStrike" cap="none" normalizeH="0" baseline="0" dirty="0" err="1">
                <a:ln>
                  <a:noFill/>
                </a:ln>
                <a:solidFill>
                  <a:schemeClr val="bg1"/>
                </a:solidFill>
                <a:effectLst/>
                <a:latin typeface="Times New Roman" pitchFamily="18" charset="0"/>
                <a:ea typeface="Calibri" pitchFamily="34" charset="0"/>
                <a:cs typeface="Times New Roman" pitchFamily="18" charset="0"/>
              </a:rPr>
              <a:t>Абстрактылы</a:t>
            </a:r>
            <a:r>
              <a:rPr kumimoji="0" lang="ru-RU" sz="2800" b="0" i="0" u="none" strike="noStrike" cap="none" normalizeH="0" baseline="0" dirty="0">
                <a:ln>
                  <a:noFill/>
                </a:ln>
                <a:solidFill>
                  <a:schemeClr val="bg1"/>
                </a:solidFill>
                <a:effectLst/>
                <a:latin typeface="Times New Roman" pitchFamily="18" charset="0"/>
                <a:ea typeface="Calibri" pitchFamily="34" charset="0"/>
                <a:cs typeface="Times New Roman" pitchFamily="18" charset="0"/>
              </a:rPr>
              <a:t> </a:t>
            </a:r>
            <a:r>
              <a:rPr kumimoji="0" lang="ru-RU" sz="2800" b="0" i="0" u="none" strike="noStrike" cap="none" normalizeH="0" baseline="0" dirty="0" err="1">
                <a:ln>
                  <a:noFill/>
                </a:ln>
                <a:solidFill>
                  <a:schemeClr val="bg1"/>
                </a:solidFill>
                <a:effectLst/>
                <a:latin typeface="Times New Roman" pitchFamily="18" charset="0"/>
                <a:ea typeface="Calibri" pitchFamily="34" charset="0"/>
                <a:cs typeface="Times New Roman" pitchFamily="18" charset="0"/>
              </a:rPr>
              <a:t>нышандар</a:t>
            </a:r>
            <a:r>
              <a:rPr kumimoji="0" lang="ru-RU" sz="2800" b="0" i="0" u="none" strike="noStrike" cap="none" normalizeH="0" baseline="0" dirty="0">
                <a:ln>
                  <a:noFill/>
                </a:ln>
                <a:solidFill>
                  <a:schemeClr val="bg1"/>
                </a:solidFill>
                <a:effectLst/>
                <a:latin typeface="Times New Roman" pitchFamily="18" charset="0"/>
                <a:ea typeface="Calibri" pitchFamily="34" charset="0"/>
                <a:cs typeface="Times New Roman" pitchFamily="18" charset="0"/>
              </a:rPr>
              <a:t> </a:t>
            </a:r>
            <a:r>
              <a:rPr kumimoji="0" lang="ru-RU" sz="2800" b="0" i="0" u="none" strike="noStrike" cap="none" normalizeH="0" baseline="0" dirty="0" err="1">
                <a:ln>
                  <a:noFill/>
                </a:ln>
                <a:solidFill>
                  <a:schemeClr val="bg1"/>
                </a:solidFill>
                <a:effectLst/>
                <a:latin typeface="Times New Roman" pitchFamily="18" charset="0"/>
                <a:ea typeface="Calibri" pitchFamily="34" charset="0"/>
                <a:cs typeface="Times New Roman" pitchFamily="18" charset="0"/>
              </a:rPr>
              <a:t>әріптердің сандық тиімді</a:t>
            </a:r>
            <a:r>
              <a:rPr kumimoji="0" lang="ru-RU" sz="2800" b="0" i="0" u="none" strike="noStrike" cap="none" normalizeH="0" baseline="0" dirty="0">
                <a:ln>
                  <a:noFill/>
                </a:ln>
                <a:solidFill>
                  <a:schemeClr val="bg1"/>
                </a:solidFill>
                <a:effectLst/>
                <a:latin typeface="Times New Roman" pitchFamily="18" charset="0"/>
                <a:ea typeface="Calibri" pitchFamily="34" charset="0"/>
                <a:cs typeface="Times New Roman" pitchFamily="18" charset="0"/>
              </a:rPr>
              <a:t> </a:t>
            </a:r>
            <a:r>
              <a:rPr kumimoji="0" lang="ru-RU" sz="2800" b="0" i="0" u="none" strike="noStrike" cap="none" normalizeH="0" baseline="0" dirty="0" err="1">
                <a:ln>
                  <a:noFill/>
                </a:ln>
                <a:solidFill>
                  <a:schemeClr val="bg1"/>
                </a:solidFill>
                <a:effectLst/>
                <a:latin typeface="Times New Roman" pitchFamily="18" charset="0"/>
                <a:ea typeface="Calibri" pitchFamily="34" charset="0"/>
                <a:cs typeface="Times New Roman" pitchFamily="18" charset="0"/>
              </a:rPr>
              <a:t>және </a:t>
            </a:r>
            <a:r>
              <a:rPr kumimoji="0" lang="ru-RU" sz="2800" b="0" i="0" u="none" strike="noStrike" cap="none" normalizeH="0" baseline="0" dirty="0">
                <a:ln>
                  <a:noFill/>
                </a:ln>
                <a:solidFill>
                  <a:schemeClr val="bg1"/>
                </a:solidFill>
                <a:effectLst/>
                <a:latin typeface="Times New Roman" pitchFamily="18" charset="0"/>
                <a:ea typeface="Calibri" pitchFamily="34" charset="0"/>
                <a:cs typeface="Times New Roman" pitchFamily="18" charset="0"/>
              </a:rPr>
              <a:t>осы </a:t>
            </a:r>
            <a:r>
              <a:rPr kumimoji="0" lang="ru-RU" sz="2800" b="0" i="0" u="none" strike="noStrike" cap="none" normalizeH="0" baseline="0" dirty="0" err="1">
                <a:ln>
                  <a:noFill/>
                </a:ln>
                <a:solidFill>
                  <a:schemeClr val="bg1"/>
                </a:solidFill>
                <a:effectLst/>
                <a:latin typeface="Times New Roman" pitchFamily="18" charset="0"/>
                <a:ea typeface="Calibri" pitchFamily="34" charset="0"/>
                <a:cs typeface="Times New Roman" pitchFamily="18" charset="0"/>
              </a:rPr>
              <a:t>принциптің жүзеге асырылуы</a:t>
            </a:r>
            <a:r>
              <a:rPr kumimoji="0" lang="ru-RU" sz="2800" b="0" i="0" u="none" strike="noStrike" cap="none" normalizeH="0" baseline="0" dirty="0">
                <a:ln>
                  <a:noFill/>
                </a:ln>
                <a:solidFill>
                  <a:schemeClr val="bg1"/>
                </a:solidFill>
                <a:effectLst/>
                <a:latin typeface="Times New Roman" pitchFamily="18" charset="0"/>
                <a:ea typeface="Calibri" pitchFamily="34" charset="0"/>
                <a:cs typeface="Times New Roman" pitchFamily="18" charset="0"/>
              </a:rPr>
              <a:t> </a:t>
            </a:r>
            <a:r>
              <a:rPr kumimoji="0" lang="ru-RU" sz="2800" b="0" i="0" u="none" strike="noStrike" cap="none" normalizeH="0" baseline="0" dirty="0" err="1">
                <a:ln>
                  <a:noFill/>
                </a:ln>
                <a:solidFill>
                  <a:schemeClr val="bg1"/>
                </a:solidFill>
                <a:effectLst/>
                <a:latin typeface="Times New Roman" pitchFamily="18" charset="0"/>
                <a:ea typeface="Calibri" pitchFamily="34" charset="0"/>
                <a:cs typeface="Times New Roman" pitchFamily="18" charset="0"/>
              </a:rPr>
              <a:t>болып</a:t>
            </a:r>
            <a:r>
              <a:rPr kumimoji="0" lang="ru-RU" sz="2800" b="0" i="0" u="none" strike="noStrike" cap="none" normalizeH="0" baseline="0" dirty="0">
                <a:ln>
                  <a:noFill/>
                </a:ln>
                <a:solidFill>
                  <a:schemeClr val="bg1"/>
                </a:solidFill>
                <a:effectLst/>
                <a:latin typeface="Times New Roman" pitchFamily="18" charset="0"/>
                <a:ea typeface="Calibri" pitchFamily="34" charset="0"/>
                <a:cs typeface="Times New Roman" pitchFamily="18" charset="0"/>
              </a:rPr>
              <a:t> </a:t>
            </a:r>
            <a:r>
              <a:rPr kumimoji="0" lang="ru-RU" sz="2800" b="0" i="0" u="none" strike="noStrike" cap="none" normalizeH="0" baseline="0" dirty="0" err="1">
                <a:ln>
                  <a:noFill/>
                </a:ln>
                <a:solidFill>
                  <a:schemeClr val="bg1"/>
                </a:solidFill>
                <a:effectLst/>
                <a:latin typeface="Times New Roman" pitchFamily="18" charset="0"/>
                <a:ea typeface="Calibri" pitchFamily="34" charset="0"/>
                <a:cs typeface="Times New Roman" pitchFamily="18" charset="0"/>
              </a:rPr>
              <a:t>жатқан оқиғаға баланың жеке</a:t>
            </a:r>
            <a:r>
              <a:rPr kumimoji="0" lang="ru-RU" sz="2800" b="0" i="0" u="none" strike="noStrike" cap="none" normalizeH="0" baseline="0" dirty="0">
                <a:ln>
                  <a:noFill/>
                </a:ln>
                <a:solidFill>
                  <a:schemeClr val="bg1"/>
                </a:solidFill>
                <a:effectLst/>
                <a:latin typeface="Times New Roman" pitchFamily="18" charset="0"/>
                <a:ea typeface="Calibri" pitchFamily="34" charset="0"/>
                <a:cs typeface="Times New Roman" pitchFamily="18" charset="0"/>
              </a:rPr>
              <a:t> </a:t>
            </a:r>
            <a:r>
              <a:rPr kumimoji="0" lang="ru-RU" sz="2800" b="0" i="0" u="none" strike="noStrike" cap="none" normalizeH="0" baseline="0" dirty="0" err="1">
                <a:ln>
                  <a:noFill/>
                </a:ln>
                <a:solidFill>
                  <a:schemeClr val="bg1"/>
                </a:solidFill>
                <a:effectLst/>
                <a:latin typeface="Times New Roman" pitchFamily="18" charset="0"/>
                <a:ea typeface="Calibri" pitchFamily="34" charset="0"/>
                <a:cs typeface="Times New Roman" pitchFamily="18" charset="0"/>
              </a:rPr>
              <a:t>қызығушылығымен іс-әрекетіне оң мотивацияны</a:t>
            </a:r>
            <a:r>
              <a:rPr kumimoji="0" lang="ru-RU" sz="2800" b="0" i="0" u="none" strike="noStrike" cap="none" normalizeH="0" baseline="0" dirty="0">
                <a:ln>
                  <a:noFill/>
                </a:ln>
                <a:solidFill>
                  <a:schemeClr val="bg1"/>
                </a:solidFill>
                <a:effectLst/>
                <a:latin typeface="Times New Roman" pitchFamily="18" charset="0"/>
                <a:ea typeface="Calibri" pitchFamily="34" charset="0"/>
                <a:cs typeface="Times New Roman" pitchFamily="18" charset="0"/>
              </a:rPr>
              <a:t> </a:t>
            </a:r>
            <a:r>
              <a:rPr kumimoji="0" lang="ru-RU" sz="2800" b="0" i="0" u="none" strike="noStrike" cap="none" normalizeH="0" baseline="0" dirty="0" err="1">
                <a:ln>
                  <a:noFill/>
                </a:ln>
                <a:solidFill>
                  <a:schemeClr val="bg1"/>
                </a:solidFill>
                <a:effectLst/>
                <a:latin typeface="Times New Roman" pitchFamily="18" charset="0"/>
                <a:ea typeface="Calibri" pitchFamily="34" charset="0"/>
                <a:cs typeface="Times New Roman" pitchFamily="18" charset="0"/>
              </a:rPr>
              <a:t>қалыптастыруға және күшейтуге мүмкіндік береді</a:t>
            </a:r>
            <a:r>
              <a:rPr kumimoji="0" lang="ru-RU" sz="2800" b="0" i="0" u="none" strike="noStrike" cap="none" normalizeH="0" baseline="0" dirty="0">
                <a:ln>
                  <a:noFill/>
                </a:ln>
                <a:solidFill>
                  <a:schemeClr val="bg1"/>
                </a:solidFill>
                <a:effectLst/>
                <a:latin typeface="Times New Roman" pitchFamily="18" charset="0"/>
                <a:ea typeface="Calibri" pitchFamily="34" charset="0"/>
                <a:cs typeface="Times New Roman" pitchFamily="18" charset="0"/>
              </a:rPr>
              <a:t>.</a:t>
            </a:r>
            <a:endParaRPr kumimoji="0" lang="ru-RU" sz="1200" b="0" i="0" u="none" strike="noStrike" cap="none" normalizeH="0" baseline="0" dirty="0">
              <a:ln>
                <a:noFill/>
              </a:ln>
              <a:solidFill>
                <a:schemeClr val="bg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800" b="0" i="0" u="none" strike="noStrike" cap="none" normalizeH="0" baseline="0" dirty="0">
                <a:ln>
                  <a:noFill/>
                </a:ln>
                <a:solidFill>
                  <a:schemeClr val="bg1"/>
                </a:solidFill>
                <a:effectLst/>
                <a:latin typeface="Times New Roman" pitchFamily="18" charset="0"/>
                <a:ea typeface="Calibri" pitchFamily="34" charset="0"/>
                <a:cs typeface="Times New Roman" pitchFamily="18" charset="0"/>
              </a:rPr>
              <a:t>- </a:t>
            </a:r>
            <a:r>
              <a:rPr kumimoji="0" lang="ru-RU" sz="2800" b="0" i="0" u="none" strike="noStrike" cap="none" normalizeH="0" baseline="0" dirty="0" err="1">
                <a:ln>
                  <a:noFill/>
                </a:ln>
                <a:solidFill>
                  <a:schemeClr val="bg1"/>
                </a:solidFill>
                <a:effectLst/>
                <a:latin typeface="Times New Roman" pitchFamily="18" charset="0"/>
                <a:ea typeface="Calibri" pitchFamily="34" charset="0"/>
                <a:cs typeface="Times New Roman" pitchFamily="18" charset="0"/>
              </a:rPr>
              <a:t>Ертегі</a:t>
            </a:r>
            <a:r>
              <a:rPr kumimoji="0" lang="ru-RU" sz="2800" b="0" i="0" u="none" strike="noStrike" cap="none" normalizeH="0" baseline="0" dirty="0">
                <a:ln>
                  <a:noFill/>
                </a:ln>
                <a:solidFill>
                  <a:schemeClr val="bg1"/>
                </a:solidFill>
                <a:effectLst/>
                <a:latin typeface="Times New Roman" pitchFamily="18" charset="0"/>
                <a:ea typeface="Calibri" pitchFamily="34" charset="0"/>
                <a:cs typeface="Times New Roman" pitchFamily="18" charset="0"/>
              </a:rPr>
              <a:t> </a:t>
            </a:r>
            <a:r>
              <a:rPr kumimoji="0" lang="ru-RU" sz="2800" b="0" i="0" u="none" strike="noStrike" cap="none" normalizeH="0" baseline="0" dirty="0" err="1">
                <a:ln>
                  <a:noFill/>
                </a:ln>
                <a:solidFill>
                  <a:schemeClr val="bg1"/>
                </a:solidFill>
                <a:effectLst/>
                <a:latin typeface="Times New Roman" pitchFamily="18" charset="0"/>
                <a:ea typeface="Calibri" pitchFamily="34" charset="0"/>
                <a:cs typeface="Times New Roman" pitchFamily="18" charset="0"/>
              </a:rPr>
              <a:t>ойындарының кейіпкерлерімен</a:t>
            </a:r>
            <a:r>
              <a:rPr kumimoji="0" lang="ru-RU" sz="2800" b="0" i="0" u="none" strike="noStrike" cap="none" normalizeH="0" baseline="0" dirty="0">
                <a:ln>
                  <a:noFill/>
                </a:ln>
                <a:solidFill>
                  <a:schemeClr val="bg1"/>
                </a:solidFill>
                <a:effectLst/>
                <a:latin typeface="Times New Roman" pitchFamily="18" charset="0"/>
                <a:ea typeface="Calibri" pitchFamily="34" charset="0"/>
                <a:cs typeface="Times New Roman" pitchFamily="18" charset="0"/>
              </a:rPr>
              <a:t> </a:t>
            </a:r>
            <a:r>
              <a:rPr kumimoji="0" lang="ru-RU" sz="2800" b="0" i="0" u="none" strike="noStrike" cap="none" normalizeH="0" baseline="0" dirty="0" err="1">
                <a:ln>
                  <a:noFill/>
                </a:ln>
                <a:solidFill>
                  <a:schemeClr val="bg1"/>
                </a:solidFill>
                <a:effectLst/>
                <a:latin typeface="Times New Roman" pitchFamily="18" charset="0"/>
                <a:ea typeface="Calibri" pitchFamily="34" charset="0"/>
                <a:cs typeface="Times New Roman" pitchFamily="18" charset="0"/>
              </a:rPr>
              <a:t>бірге</a:t>
            </a:r>
            <a:r>
              <a:rPr kumimoji="0" lang="ru-RU" sz="2800" b="0" i="0" u="none" strike="noStrike" cap="none" normalizeH="0" baseline="0" dirty="0">
                <a:ln>
                  <a:noFill/>
                </a:ln>
                <a:solidFill>
                  <a:schemeClr val="bg1"/>
                </a:solidFill>
                <a:effectLst/>
                <a:latin typeface="Times New Roman" pitchFamily="18" charset="0"/>
                <a:ea typeface="Calibri" pitchFamily="34" charset="0"/>
                <a:cs typeface="Times New Roman" pitchFamily="18" charset="0"/>
              </a:rPr>
              <a:t> </a:t>
            </a:r>
            <a:r>
              <a:rPr kumimoji="0" lang="ru-RU" sz="2800" b="0" i="0" u="none" strike="noStrike" cap="none" normalizeH="0" baseline="0" dirty="0" err="1">
                <a:ln>
                  <a:noFill/>
                </a:ln>
                <a:solidFill>
                  <a:schemeClr val="bg1"/>
                </a:solidFill>
                <a:effectLst/>
                <a:latin typeface="Times New Roman" pitchFamily="18" charset="0"/>
                <a:ea typeface="Calibri" pitchFamily="34" charset="0"/>
                <a:cs typeface="Times New Roman" pitchFamily="18" charset="0"/>
              </a:rPr>
              <a:t>әртүрлі жағдаяттарды ойнау</a:t>
            </a:r>
            <a:r>
              <a:rPr kumimoji="0" lang="ru-RU" sz="2800" b="0" i="0" u="none" strike="noStrike" cap="none" normalizeH="0" baseline="0" dirty="0">
                <a:ln>
                  <a:noFill/>
                </a:ln>
                <a:solidFill>
                  <a:schemeClr val="bg1"/>
                </a:solidFill>
                <a:effectLst/>
                <a:latin typeface="Times New Roman" pitchFamily="18" charset="0"/>
                <a:ea typeface="Calibri" pitchFamily="34" charset="0"/>
                <a:cs typeface="Times New Roman" pitchFamily="18" charset="0"/>
              </a:rPr>
              <a:t> </a:t>
            </a:r>
            <a:r>
              <a:rPr kumimoji="0" lang="ru-RU" sz="2800" b="0" i="0" u="none" strike="noStrike" cap="none" normalizeH="0" baseline="0" dirty="0" err="1">
                <a:ln>
                  <a:noFill/>
                </a:ln>
                <a:solidFill>
                  <a:schemeClr val="bg1"/>
                </a:solidFill>
                <a:effectLst/>
                <a:latin typeface="Times New Roman" pitchFamily="18" charset="0"/>
                <a:ea typeface="Calibri" pitchFamily="34" charset="0"/>
                <a:cs typeface="Times New Roman" pitchFamily="18" charset="0"/>
              </a:rPr>
              <a:t>шынайы</a:t>
            </a:r>
            <a:r>
              <a:rPr kumimoji="0" lang="ru-RU" sz="2800" b="0" i="0" u="none" strike="noStrike" cap="none" normalizeH="0" baseline="0" dirty="0">
                <a:ln>
                  <a:noFill/>
                </a:ln>
                <a:solidFill>
                  <a:schemeClr val="bg1"/>
                </a:solidFill>
                <a:effectLst/>
                <a:latin typeface="Times New Roman" pitchFamily="18" charset="0"/>
                <a:ea typeface="Calibri" pitchFamily="34" charset="0"/>
                <a:cs typeface="Times New Roman" pitchFamily="18" charset="0"/>
              </a:rPr>
              <a:t> </a:t>
            </a:r>
            <a:r>
              <a:rPr kumimoji="0" lang="ru-RU" sz="2800" b="0" i="0" u="none" strike="noStrike" cap="none" normalizeH="0" baseline="0" dirty="0" err="1">
                <a:ln>
                  <a:noFill/>
                </a:ln>
                <a:solidFill>
                  <a:schemeClr val="bg1"/>
                </a:solidFill>
                <a:effectLst/>
                <a:latin typeface="Times New Roman" pitchFamily="18" charset="0"/>
                <a:ea typeface="Calibri" pitchFamily="34" charset="0"/>
                <a:cs typeface="Times New Roman" pitchFamily="18" charset="0"/>
              </a:rPr>
              <a:t>бірге</a:t>
            </a:r>
            <a:r>
              <a:rPr kumimoji="0" lang="ru-RU" sz="2800" b="0" i="0" u="none" strike="noStrike" cap="none" normalizeH="0" baseline="0" dirty="0">
                <a:ln>
                  <a:noFill/>
                </a:ln>
                <a:solidFill>
                  <a:schemeClr val="bg1"/>
                </a:solidFill>
                <a:effectLst/>
                <a:latin typeface="Times New Roman" pitchFamily="18" charset="0"/>
                <a:ea typeface="Calibri" pitchFamily="34" charset="0"/>
                <a:cs typeface="Times New Roman" pitchFamily="18" charset="0"/>
              </a:rPr>
              <a:t> </a:t>
            </a:r>
            <a:r>
              <a:rPr kumimoji="0" lang="ru-RU" sz="2800" b="0" i="0" u="none" strike="noStrike" cap="none" normalizeH="0" baseline="0" dirty="0" err="1">
                <a:ln>
                  <a:noFill/>
                </a:ln>
                <a:solidFill>
                  <a:schemeClr val="bg1"/>
                </a:solidFill>
                <a:effectLst/>
                <a:latin typeface="Times New Roman" pitchFamily="18" charset="0"/>
                <a:ea typeface="Calibri" pitchFamily="34" charset="0"/>
                <a:cs typeface="Times New Roman" pitchFamily="18" charset="0"/>
              </a:rPr>
              <a:t>тұру.</a:t>
            </a:r>
            <a:endParaRPr kumimoji="0" lang="ru-RU" sz="3600" b="0" i="0" u="none" strike="noStrike" cap="none" normalizeH="0" baseline="0" dirty="0">
              <a:ln>
                <a:noFill/>
              </a:ln>
              <a:solidFill>
                <a:schemeClr val="bg1"/>
              </a:solidFill>
              <a:effectLst/>
              <a:latin typeface="Arial" pitchFamily="34" charset="0"/>
              <a:cs typeface="Arial" pitchFamily="34" charset="0"/>
            </a:endParaRPr>
          </a:p>
        </p:txBody>
      </p:sp>
    </p:spTree>
  </p:cSld>
  <p:clrMapOvr>
    <a:masterClrMapping/>
  </p:clrMapOvr>
  <p:transition>
    <p:wheel spokes="8"/>
  </p:transition>
</p:sld>
</file>

<file path=ppt/slides/slide7.xml><?xml version="1.0" encoding="utf-8"?>
<p:sld xmlns:a="http://schemas.openxmlformats.org/drawingml/2006/main" xmlns:r="http://schemas.openxmlformats.org/officeDocument/2006/relationships" xmlns:p="http://schemas.openxmlformats.org/presentationml/2006/main">
  <p:cSld>
    <p:bg>
      <p:bgPr>
        <a:gradFill flip="none" rotWithShape="1">
          <a:gsLst>
            <a:gs pos="41000">
              <a:srgbClr val="DDEBCF">
                <a:alpha val="0"/>
              </a:srgbClr>
            </a:gs>
            <a:gs pos="50000">
              <a:srgbClr val="9CB86E"/>
            </a:gs>
            <a:gs pos="100000">
              <a:srgbClr val="156B13"/>
            </a:gs>
          </a:gsLst>
          <a:lin ang="2700000" scaled="1"/>
          <a:tileRect/>
        </a:gradFill>
        <a:effectLst/>
      </p:bgPr>
    </p:bg>
    <p:spTree>
      <p:nvGrpSpPr>
        <p:cNvPr id="1" name=""/>
        <p:cNvGrpSpPr/>
        <p:nvPr/>
      </p:nvGrpSpPr>
      <p:grpSpPr>
        <a:xfrm>
          <a:off x="0" y="0"/>
          <a:ext cx="0" cy="0"/>
          <a:chOff x="0" y="0"/>
          <a:chExt cx="0" cy="0"/>
        </a:xfrm>
      </p:grpSpPr>
      <p:sp>
        <p:nvSpPr>
          <p:cNvPr id="7" name="Прямоугольник 6"/>
          <p:cNvSpPr/>
          <p:nvPr/>
        </p:nvSpPr>
        <p:spPr>
          <a:xfrm>
            <a:off x="1643042" y="285728"/>
            <a:ext cx="7286644" cy="1446550"/>
          </a:xfrm>
          <a:prstGeom prst="rect">
            <a:avLst/>
          </a:prstGeom>
        </p:spPr>
        <p:txBody>
          <a:bodyPr wrap="square">
            <a:spAutoFit/>
          </a:bodyPr>
          <a:lstStyle/>
          <a:p>
            <a:pPr algn="ctr"/>
            <a:r>
              <a:rPr lang="ru-RU" sz="4400" dirty="0"/>
              <a:t> </a:t>
            </a:r>
            <a:r>
              <a:rPr lang="ru-RU" sz="4000" b="1" i="1" dirty="0" err="1">
                <a:solidFill>
                  <a:schemeClr val="bg1"/>
                </a:solidFill>
              </a:rPr>
              <a:t>Құм терапиясының маңыздылығы</a:t>
            </a:r>
            <a:r>
              <a:rPr lang="ru-RU" sz="4400" dirty="0" err="1">
                <a:solidFill>
                  <a:schemeClr val="bg1"/>
                </a:solidFill>
              </a:rPr>
              <a:t>:</a:t>
            </a:r>
            <a:endParaRPr lang="ru-RU" sz="4400" dirty="0">
              <a:solidFill>
                <a:schemeClr val="bg1"/>
              </a:solidFill>
            </a:endParaRPr>
          </a:p>
        </p:txBody>
      </p:sp>
      <p:sp>
        <p:nvSpPr>
          <p:cNvPr id="5122" name="Rectangle 2"/>
          <p:cNvSpPr>
            <a:spLocks noChangeArrowheads="1"/>
          </p:cNvSpPr>
          <p:nvPr/>
        </p:nvSpPr>
        <p:spPr bwMode="auto">
          <a:xfrm>
            <a:off x="500034" y="2714620"/>
            <a:ext cx="8215370" cy="206210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dirty="0">
                <a:ln>
                  <a:noFill/>
                </a:ln>
                <a:solidFill>
                  <a:srgbClr val="FF0000"/>
                </a:solidFill>
                <a:effectLst/>
                <a:latin typeface="Times New Roman" pitchFamily="18" charset="0"/>
                <a:ea typeface="Calibri" pitchFamily="34" charset="0"/>
                <a:cs typeface="Times New Roman" pitchFamily="18" charset="0"/>
              </a:rPr>
              <a:t> </a:t>
            </a:r>
            <a:r>
              <a:rPr lang="ru-RU" sz="2400" dirty="0">
                <a:solidFill>
                  <a:srgbClr val="FF0000"/>
                </a:solidFill>
                <a:latin typeface="Times New Roman" pitchFamily="18" charset="0"/>
                <a:ea typeface="Calibri" pitchFamily="34" charset="0"/>
                <a:cs typeface="Times New Roman" pitchFamily="18" charset="0"/>
              </a:rPr>
              <a:t>- </a:t>
            </a:r>
            <a:r>
              <a:rPr lang="ru-RU" sz="3200" dirty="0" err="1">
                <a:solidFill>
                  <a:srgbClr val="FF0000"/>
                </a:solidFill>
                <a:latin typeface="Times New Roman" pitchFamily="18" charset="0"/>
                <a:ea typeface="Calibri" pitchFamily="34" charset="0"/>
                <a:cs typeface="Times New Roman" pitchFamily="18" charset="0"/>
              </a:rPr>
              <a:t>С</a:t>
            </a:r>
            <a:r>
              <a:rPr kumimoji="0" lang="ru-RU" sz="3200" b="0" i="0" u="none" strike="noStrike" cap="none" normalizeH="0" baseline="0" dirty="0" err="1">
                <a:ln>
                  <a:noFill/>
                </a:ln>
                <a:solidFill>
                  <a:srgbClr val="FF0000"/>
                </a:solidFill>
                <a:effectLst/>
                <a:latin typeface="Times New Roman" pitchFamily="18" charset="0"/>
                <a:ea typeface="Calibri" pitchFamily="34" charset="0"/>
                <a:cs typeface="Times New Roman" pitchFamily="18" charset="0"/>
              </a:rPr>
              <a:t>өзбен айтып</a:t>
            </a:r>
            <a:r>
              <a:rPr kumimoji="0" lang="ru-RU" sz="3200" b="0" i="0" u="none" strike="noStrike" cap="none" normalizeH="0" baseline="0" dirty="0">
                <a:ln>
                  <a:noFill/>
                </a:ln>
                <a:solidFill>
                  <a:srgbClr val="FF0000"/>
                </a:solidFill>
                <a:effectLst/>
                <a:latin typeface="Times New Roman" pitchFamily="18" charset="0"/>
                <a:ea typeface="Calibri" pitchFamily="34" charset="0"/>
                <a:cs typeface="Times New Roman" pitchFamily="18" charset="0"/>
              </a:rPr>
              <a:t>  </a:t>
            </a:r>
            <a:r>
              <a:rPr kumimoji="0" lang="ru-RU" sz="3200" b="0" i="0" u="none" strike="noStrike" cap="none" normalizeH="0" baseline="0" dirty="0" err="1">
                <a:ln>
                  <a:noFill/>
                </a:ln>
                <a:solidFill>
                  <a:srgbClr val="FF0000"/>
                </a:solidFill>
                <a:effectLst/>
                <a:latin typeface="Times New Roman" pitchFamily="18" charset="0"/>
                <a:ea typeface="Calibri" pitchFamily="34" charset="0"/>
                <a:cs typeface="Times New Roman" pitchFamily="18" charset="0"/>
              </a:rPr>
              <a:t>жеткізе</a:t>
            </a:r>
            <a:r>
              <a:rPr kumimoji="0" lang="ru-RU" sz="3200" b="0" i="0" u="none" strike="noStrike" cap="none" normalizeH="0" baseline="0" dirty="0">
                <a:ln>
                  <a:noFill/>
                </a:ln>
                <a:solidFill>
                  <a:srgbClr val="FF0000"/>
                </a:solidFill>
                <a:effectLst/>
                <a:latin typeface="Times New Roman" pitchFamily="18" charset="0"/>
                <a:ea typeface="Calibri" pitchFamily="34" charset="0"/>
                <a:cs typeface="Times New Roman" pitchFamily="18" charset="0"/>
              </a:rPr>
              <a:t> </a:t>
            </a:r>
            <a:r>
              <a:rPr kumimoji="0" lang="ru-RU" sz="3200" b="0" i="0" u="none" strike="noStrike" cap="none" normalizeH="0" baseline="0" dirty="0" err="1">
                <a:ln>
                  <a:noFill/>
                </a:ln>
                <a:solidFill>
                  <a:srgbClr val="FF0000"/>
                </a:solidFill>
                <a:effectLst/>
                <a:latin typeface="Times New Roman" pitchFamily="18" charset="0"/>
                <a:ea typeface="Calibri" pitchFamily="34" charset="0"/>
                <a:cs typeface="Times New Roman" pitchFamily="18" charset="0"/>
              </a:rPr>
              <a:t>алмайтын</a:t>
            </a:r>
            <a:r>
              <a:rPr kumimoji="0" lang="ru-RU" sz="3200" b="0" i="0" u="none" strike="noStrike" cap="none" normalizeH="0" baseline="0" dirty="0">
                <a:ln>
                  <a:noFill/>
                </a:ln>
                <a:solidFill>
                  <a:srgbClr val="FF0000"/>
                </a:solidFill>
                <a:effectLst/>
                <a:latin typeface="Times New Roman" pitchFamily="18" charset="0"/>
                <a:ea typeface="Calibri" pitchFamily="34" charset="0"/>
                <a:cs typeface="Times New Roman" pitchFamily="18" charset="0"/>
              </a:rPr>
              <a:t> </a:t>
            </a:r>
            <a:r>
              <a:rPr kumimoji="0" lang="ru-RU" sz="3200" b="0" i="0" u="none" strike="noStrike" cap="none" normalizeH="0" baseline="0" dirty="0" err="1">
                <a:ln>
                  <a:noFill/>
                </a:ln>
                <a:solidFill>
                  <a:srgbClr val="FF0000"/>
                </a:solidFill>
                <a:effectLst/>
                <a:latin typeface="Times New Roman" pitchFamily="18" charset="0"/>
                <a:ea typeface="Calibri" pitchFamily="34" charset="0"/>
                <a:cs typeface="Times New Roman" pitchFamily="18" charset="0"/>
              </a:rPr>
              <a:t>ойлаумен</a:t>
            </a:r>
            <a:r>
              <a:rPr kumimoji="0" lang="ru-RU" sz="3200" b="0" i="0" u="none" strike="noStrike" cap="none" normalizeH="0" baseline="0" dirty="0">
                <a:ln>
                  <a:noFill/>
                </a:ln>
                <a:solidFill>
                  <a:srgbClr val="FF0000"/>
                </a:solidFill>
                <a:effectLst/>
                <a:latin typeface="Times New Roman" pitchFamily="18" charset="0"/>
                <a:ea typeface="Calibri" pitchFamily="34" charset="0"/>
                <a:cs typeface="Times New Roman" pitchFamily="18" charset="0"/>
              </a:rPr>
              <a:t> </a:t>
            </a:r>
            <a:r>
              <a:rPr kumimoji="0" lang="ru-RU" sz="3200" b="0" i="0" u="none" strike="noStrike" cap="none" normalizeH="0" baseline="0" dirty="0" err="1">
                <a:ln>
                  <a:noFill/>
                </a:ln>
                <a:solidFill>
                  <a:srgbClr val="FF0000"/>
                </a:solidFill>
                <a:effectLst/>
                <a:latin typeface="Times New Roman" pitchFamily="18" charset="0"/>
                <a:ea typeface="Calibri" pitchFamily="34" charset="0"/>
                <a:cs typeface="Times New Roman" pitchFamily="18" charset="0"/>
              </a:rPr>
              <a:t>қобалжуларды сыртқа шығаруға көмектеседі.</a:t>
            </a:r>
            <a:endParaRPr kumimoji="0" lang="ru-RU" sz="1400" b="0" i="0" u="none" strike="noStrike" cap="none" normalizeH="0" baseline="0" dirty="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3200" b="0" i="0" u="none" strike="noStrike" cap="none" normalizeH="0" baseline="0" dirty="0">
                <a:ln>
                  <a:noFill/>
                </a:ln>
                <a:solidFill>
                  <a:srgbClr val="FF0000"/>
                </a:solidFill>
                <a:effectLst/>
                <a:latin typeface="Times New Roman" pitchFamily="18" charset="0"/>
                <a:ea typeface="Calibri" pitchFamily="34" charset="0"/>
                <a:cs typeface="Times New Roman" pitchFamily="18" charset="0"/>
              </a:rPr>
              <a:t> - </a:t>
            </a:r>
            <a:r>
              <a:rPr kumimoji="0" lang="ru-RU" sz="3200" b="0" i="0" u="none" strike="noStrike" cap="none" normalizeH="0" baseline="0" dirty="0" err="1">
                <a:ln>
                  <a:noFill/>
                </a:ln>
                <a:solidFill>
                  <a:srgbClr val="FF0000"/>
                </a:solidFill>
                <a:effectLst/>
                <a:latin typeface="Times New Roman" pitchFamily="18" charset="0"/>
                <a:ea typeface="Calibri" pitchFamily="34" charset="0"/>
                <a:cs typeface="Times New Roman" pitchFamily="18" charset="0"/>
              </a:rPr>
              <a:t>Іште</a:t>
            </a:r>
            <a:r>
              <a:rPr kumimoji="0" lang="ru-RU" sz="3200" b="0" i="0" u="none" strike="noStrike" cap="none" normalizeH="0" baseline="0" dirty="0">
                <a:ln>
                  <a:noFill/>
                </a:ln>
                <a:solidFill>
                  <a:srgbClr val="FF0000"/>
                </a:solidFill>
                <a:effectLst/>
                <a:latin typeface="Times New Roman" pitchFamily="18" charset="0"/>
                <a:ea typeface="Calibri" pitchFamily="34" charset="0"/>
                <a:cs typeface="Times New Roman" pitchFamily="18" charset="0"/>
              </a:rPr>
              <a:t> </a:t>
            </a:r>
            <a:r>
              <a:rPr kumimoji="0" lang="ru-RU" sz="3200" b="0" i="0" u="none" strike="noStrike" cap="none" normalizeH="0" baseline="0" dirty="0" err="1">
                <a:ln>
                  <a:noFill/>
                </a:ln>
                <a:solidFill>
                  <a:srgbClr val="FF0000"/>
                </a:solidFill>
                <a:effectLst/>
                <a:latin typeface="Times New Roman" pitchFamily="18" charset="0"/>
                <a:ea typeface="Calibri" pitchFamily="34" charset="0"/>
                <a:cs typeface="Times New Roman" pitchFamily="18" charset="0"/>
              </a:rPr>
              <a:t>туындаған қиын жағдайларды, шығармашылық потенциалдарын</a:t>
            </a:r>
            <a:r>
              <a:rPr kumimoji="0" lang="ru-RU" sz="3200" b="0" i="0" u="none" strike="noStrike" cap="none" normalizeH="0" baseline="0" dirty="0">
                <a:ln>
                  <a:noFill/>
                </a:ln>
                <a:solidFill>
                  <a:srgbClr val="FF0000"/>
                </a:solidFill>
                <a:effectLst/>
                <a:latin typeface="Times New Roman" pitchFamily="18" charset="0"/>
                <a:ea typeface="Calibri" pitchFamily="34" charset="0"/>
                <a:cs typeface="Times New Roman" pitchFamily="18" charset="0"/>
              </a:rPr>
              <a:t> </a:t>
            </a:r>
            <a:r>
              <a:rPr kumimoji="0" lang="ru-RU" sz="3200" b="0" i="0" u="none" strike="noStrike" cap="none" normalizeH="0" baseline="0" dirty="0" err="1">
                <a:ln>
                  <a:noFill/>
                </a:ln>
                <a:solidFill>
                  <a:srgbClr val="FF0000"/>
                </a:solidFill>
                <a:effectLst/>
                <a:latin typeface="Times New Roman" pitchFamily="18" charset="0"/>
                <a:ea typeface="Calibri" pitchFamily="34" charset="0"/>
                <a:cs typeface="Times New Roman" pitchFamily="18" charset="0"/>
              </a:rPr>
              <a:t>босатады</a:t>
            </a:r>
            <a:r>
              <a:rPr kumimoji="0" lang="ru-RU" sz="2400" b="0" i="0" u="none" strike="noStrike" cap="none" normalizeH="0" baseline="0" dirty="0">
                <a:ln>
                  <a:noFill/>
                </a:ln>
                <a:solidFill>
                  <a:srgbClr val="FF0000"/>
                </a:solidFill>
                <a:effectLst/>
                <a:latin typeface="Times New Roman" pitchFamily="18" charset="0"/>
                <a:ea typeface="Calibri" pitchFamily="34" charset="0"/>
                <a:cs typeface="Times New Roman" pitchFamily="18" charset="0"/>
              </a:rPr>
              <a:t>.</a:t>
            </a:r>
            <a:endParaRPr kumimoji="0" lang="ru-RU" sz="3200" b="0" i="0" u="none" strike="noStrike" cap="none" normalizeH="0" baseline="0" dirty="0">
              <a:ln>
                <a:noFill/>
              </a:ln>
              <a:solidFill>
                <a:srgbClr val="FF0000"/>
              </a:solidFill>
              <a:effectLst/>
              <a:latin typeface="Arial" pitchFamily="34" charset="0"/>
              <a:cs typeface="Arial" pitchFamily="34" charset="0"/>
            </a:endParaRPr>
          </a:p>
        </p:txBody>
      </p:sp>
      <p:grpSp>
        <p:nvGrpSpPr>
          <p:cNvPr id="5" name="Group 52"/>
          <p:cNvGrpSpPr>
            <a:grpSpLocks/>
          </p:cNvGrpSpPr>
          <p:nvPr/>
        </p:nvGrpSpPr>
        <p:grpSpPr bwMode="auto">
          <a:xfrm>
            <a:off x="500034" y="357166"/>
            <a:ext cx="1643042" cy="1857364"/>
            <a:chOff x="4662" y="0"/>
            <a:chExt cx="1098" cy="1344"/>
          </a:xfrm>
        </p:grpSpPr>
        <p:pic>
          <p:nvPicPr>
            <p:cNvPr id="6" name="Picture 42" descr="ag00433_"/>
            <p:cNvPicPr>
              <a:picLocks noChangeAspect="1" noChangeArrowheads="1" noCrop="1"/>
            </p:cNvPicPr>
            <p:nvPr/>
          </p:nvPicPr>
          <p:blipFill>
            <a:blip r:embed="rId3" cstate="print"/>
            <a:srcRect/>
            <a:stretch>
              <a:fillRect/>
            </a:stretch>
          </p:blipFill>
          <p:spPr bwMode="auto">
            <a:xfrm>
              <a:off x="4662" y="192"/>
              <a:ext cx="1098" cy="1152"/>
            </a:xfrm>
            <a:prstGeom prst="rect">
              <a:avLst/>
            </a:prstGeom>
            <a:noFill/>
            <a:ln w="9525">
              <a:noFill/>
              <a:miter lim="800000"/>
              <a:headEnd/>
              <a:tailEnd/>
            </a:ln>
          </p:spPr>
        </p:pic>
        <p:pic>
          <p:nvPicPr>
            <p:cNvPr id="8" name="Picture 49" descr="j0076161"/>
            <p:cNvPicPr>
              <a:picLocks noChangeAspect="1" noChangeArrowheads="1" noCrop="1"/>
            </p:cNvPicPr>
            <p:nvPr/>
          </p:nvPicPr>
          <p:blipFill>
            <a:blip r:embed="rId4" cstate="print"/>
            <a:srcRect/>
            <a:stretch>
              <a:fillRect/>
            </a:stretch>
          </p:blipFill>
          <p:spPr bwMode="auto">
            <a:xfrm>
              <a:off x="4848" y="0"/>
              <a:ext cx="912" cy="814"/>
            </a:xfrm>
            <a:prstGeom prst="rect">
              <a:avLst/>
            </a:prstGeom>
            <a:noFill/>
            <a:ln w="9525">
              <a:noFill/>
              <a:miter lim="800000"/>
              <a:headEnd/>
              <a:tailEnd/>
            </a:ln>
          </p:spPr>
        </p:pic>
      </p:gr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1000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A603AB"/>
            </a:gs>
            <a:gs pos="21001">
              <a:srgbClr val="0819FB"/>
            </a:gs>
            <a:gs pos="35001">
              <a:srgbClr val="1A8D48"/>
            </a:gs>
            <a:gs pos="18000">
              <a:srgbClr val="FFFF00"/>
            </a:gs>
            <a:gs pos="73000">
              <a:srgbClr val="EE3F17"/>
            </a:gs>
            <a:gs pos="88000">
              <a:srgbClr val="E81766"/>
            </a:gs>
            <a:gs pos="100000">
              <a:srgbClr val="A603AB"/>
            </a:gs>
          </a:gsLst>
          <a:lin ang="13500000" scaled="1"/>
          <a:tileRect/>
        </a:gradFill>
        <a:effectLst/>
      </p:bgPr>
    </p:bg>
    <p:spTree>
      <p:nvGrpSpPr>
        <p:cNvPr id="1" name=""/>
        <p:cNvGrpSpPr/>
        <p:nvPr/>
      </p:nvGrpSpPr>
      <p:grpSpPr>
        <a:xfrm>
          <a:off x="0" y="0"/>
          <a:ext cx="0" cy="0"/>
          <a:chOff x="0" y="0"/>
          <a:chExt cx="0" cy="0"/>
        </a:xfrm>
      </p:grpSpPr>
      <p:sp>
        <p:nvSpPr>
          <p:cNvPr id="4" name="TextBox 3"/>
          <p:cNvSpPr txBox="1"/>
          <p:nvPr/>
        </p:nvSpPr>
        <p:spPr>
          <a:xfrm>
            <a:off x="3286116" y="214290"/>
            <a:ext cx="3946914" cy="769441"/>
          </a:xfrm>
          <a:prstGeom prst="rect">
            <a:avLst/>
          </a:prstGeom>
          <a:noFill/>
        </p:spPr>
        <p:txBody>
          <a:bodyPr wrap="none" rtlCol="0">
            <a:spAutoFit/>
          </a:bodyPr>
          <a:lstStyle/>
          <a:p>
            <a:r>
              <a:rPr lang="ru-RU" sz="4400" dirty="0"/>
              <a:t> </a:t>
            </a:r>
            <a:r>
              <a:rPr lang="ru-RU" sz="4400" dirty="0" err="1"/>
              <a:t>Құм ойындары</a:t>
            </a:r>
            <a:endParaRPr lang="ru-RU" sz="4400" dirty="0"/>
          </a:p>
        </p:txBody>
      </p:sp>
      <p:pic>
        <p:nvPicPr>
          <p:cNvPr id="6" name="Рисунок 5" descr="60629ic5k584zmu.gif"/>
          <p:cNvPicPr>
            <a:picLocks noChangeAspect="1"/>
          </p:cNvPicPr>
          <p:nvPr/>
        </p:nvPicPr>
        <p:blipFill>
          <a:blip r:embed="rId2" cstate="print"/>
          <a:stretch>
            <a:fillRect/>
          </a:stretch>
        </p:blipFill>
        <p:spPr>
          <a:xfrm>
            <a:off x="5857884" y="3714752"/>
            <a:ext cx="3000396" cy="2976552"/>
          </a:xfrm>
          <a:prstGeom prst="rect">
            <a:avLst/>
          </a:prstGeom>
        </p:spPr>
      </p:pic>
      <p:pic>
        <p:nvPicPr>
          <p:cNvPr id="8" name="Рисунок 7" descr="60629ic5k584zmu.gif"/>
          <p:cNvPicPr>
            <a:picLocks noChangeAspect="1"/>
          </p:cNvPicPr>
          <p:nvPr/>
        </p:nvPicPr>
        <p:blipFill>
          <a:blip r:embed="rId2" cstate="print"/>
          <a:stretch>
            <a:fillRect/>
          </a:stretch>
        </p:blipFill>
        <p:spPr>
          <a:xfrm>
            <a:off x="3143240" y="3214686"/>
            <a:ext cx="3000396" cy="2976552"/>
          </a:xfrm>
          <a:prstGeom prst="rect">
            <a:avLst/>
          </a:prstGeom>
        </p:spPr>
      </p:pic>
      <p:sp>
        <p:nvSpPr>
          <p:cNvPr id="3073" name="Rectangle 1"/>
          <p:cNvSpPr>
            <a:spLocks noChangeArrowheads="1"/>
          </p:cNvSpPr>
          <p:nvPr/>
        </p:nvSpPr>
        <p:spPr bwMode="auto">
          <a:xfrm>
            <a:off x="0" y="1428736"/>
            <a:ext cx="8715340" cy="34163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dirty="0">
                <a:ln>
                  <a:noFill/>
                </a:ln>
                <a:solidFill>
                  <a:schemeClr val="bg1"/>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a:ln>
                  <a:noFill/>
                </a:ln>
                <a:solidFill>
                  <a:schemeClr val="bg1"/>
                </a:solidFill>
                <a:effectLst/>
                <a:latin typeface="Times New Roman" pitchFamily="18" charset="0"/>
                <a:ea typeface="Calibri" pitchFamily="34" charset="0"/>
                <a:cs typeface="Times New Roman" pitchFamily="18" charset="0"/>
              </a:rPr>
              <a:t>Қыстың суық күндерін </a:t>
            </a:r>
            <a:r>
              <a:rPr kumimoji="0" lang="ru-RU" sz="2400" b="0" i="0" u="none" strike="noStrike" cap="none" normalizeH="0" baseline="0" dirty="0">
                <a:ln>
                  <a:noFill/>
                </a:ln>
                <a:solidFill>
                  <a:schemeClr val="bg1"/>
                </a:solidFill>
                <a:effectLst/>
                <a:latin typeface="Times New Roman" pitchFamily="18" charset="0"/>
                <a:ea typeface="Calibri" pitchFamily="34" charset="0"/>
                <a:cs typeface="Times New Roman" pitchFamily="18" charset="0"/>
              </a:rPr>
              <a:t>де </a:t>
            </a:r>
            <a:r>
              <a:rPr kumimoji="0" lang="ru-RU" sz="2400" b="0" i="0" u="none" strike="noStrike" cap="none" normalizeH="0" baseline="0" dirty="0" err="1">
                <a:ln>
                  <a:noFill/>
                </a:ln>
                <a:solidFill>
                  <a:schemeClr val="bg1"/>
                </a:solidFill>
                <a:effectLst/>
                <a:latin typeface="Times New Roman" pitchFamily="18" charset="0"/>
                <a:ea typeface="Calibri" pitchFamily="34" charset="0"/>
                <a:cs typeface="Times New Roman" pitchFamily="18" charset="0"/>
              </a:rPr>
              <a:t>сыртқа шығу мүмкін болмаған жағдайда балалармен</a:t>
            </a:r>
            <a:r>
              <a:rPr kumimoji="0" lang="ru-RU" sz="2400" b="0" i="0" u="none" strike="noStrike" cap="none" normalizeH="0" baseline="0" dirty="0">
                <a:ln>
                  <a:noFill/>
                </a:ln>
                <a:solidFill>
                  <a:schemeClr val="bg1"/>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a:ln>
                  <a:noFill/>
                </a:ln>
                <a:solidFill>
                  <a:schemeClr val="bg1"/>
                </a:solidFill>
                <a:effectLst/>
                <a:latin typeface="Times New Roman" pitchFamily="18" charset="0"/>
                <a:ea typeface="Calibri" pitchFamily="34" charset="0"/>
                <a:cs typeface="Times New Roman" pitchFamily="18" charset="0"/>
              </a:rPr>
              <a:t>құммен ойнайтын</a:t>
            </a:r>
            <a:r>
              <a:rPr kumimoji="0" lang="ru-RU" sz="2400" b="0" i="0" u="none" strike="noStrike" cap="none" normalizeH="0" baseline="0" dirty="0">
                <a:ln>
                  <a:noFill/>
                </a:ln>
                <a:solidFill>
                  <a:schemeClr val="bg1"/>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a:ln>
                  <a:noFill/>
                </a:ln>
                <a:solidFill>
                  <a:schemeClr val="bg1"/>
                </a:solidFill>
                <a:effectLst/>
                <a:latin typeface="Times New Roman" pitchFamily="18" charset="0"/>
                <a:ea typeface="Calibri" pitchFamily="34" charset="0"/>
                <a:cs typeface="Times New Roman" pitchFamily="18" charset="0"/>
              </a:rPr>
              <a:t>түрлі ойындар</a:t>
            </a:r>
            <a:r>
              <a:rPr kumimoji="0" lang="ru-RU" sz="2400" b="0" i="0" u="none" strike="noStrike" cap="none" normalizeH="0" baseline="0" dirty="0">
                <a:ln>
                  <a:noFill/>
                </a:ln>
                <a:solidFill>
                  <a:schemeClr val="bg1"/>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err="1">
                <a:ln>
                  <a:noFill/>
                </a:ln>
                <a:solidFill>
                  <a:schemeClr val="bg1"/>
                </a:solidFill>
                <a:effectLst/>
                <a:latin typeface="Times New Roman" pitchFamily="18" charset="0"/>
                <a:ea typeface="Calibri" pitchFamily="34" charset="0"/>
                <a:cs typeface="Times New Roman" pitchFamily="18" charset="0"/>
              </a:rPr>
              <a:t>және ойынсауықтар ұйымдастырылады</a:t>
            </a:r>
            <a:r>
              <a:rPr kumimoji="0" lang="ru-RU" sz="3200" b="0" i="0" u="none" strike="noStrike" cap="none" normalizeH="0" baseline="0" dirty="0">
                <a:ln>
                  <a:noFill/>
                </a:ln>
                <a:solidFill>
                  <a:schemeClr val="bg1"/>
                </a:solidFill>
                <a:effectLst/>
                <a:latin typeface="Times New Roman" pitchFamily="18" charset="0"/>
                <a:ea typeface="Calibri" pitchFamily="34" charset="0"/>
                <a:cs typeface="Times New Roman" pitchFamily="18" charset="0"/>
              </a:rPr>
              <a:t>.</a:t>
            </a:r>
            <a:endParaRPr kumimoji="0" lang="ru-RU" sz="1400" b="0" i="0" u="none" strike="noStrike" cap="none" normalizeH="0" baseline="0" dirty="0">
              <a:ln>
                <a:noFill/>
              </a:ln>
              <a:solidFill>
                <a:schemeClr val="bg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3200" b="0" i="0" u="none" strike="noStrike" cap="none" normalizeH="0" baseline="0" dirty="0">
                <a:ln>
                  <a:noFill/>
                </a:ln>
                <a:solidFill>
                  <a:schemeClr val="bg1"/>
                </a:solidFill>
                <a:effectLst/>
                <a:latin typeface="Times New Roman" pitchFamily="18" charset="0"/>
                <a:ea typeface="Calibri" pitchFamily="34" charset="0"/>
                <a:cs typeface="Times New Roman" pitchFamily="18" charset="0"/>
              </a:rPr>
              <a:t> </a:t>
            </a:r>
            <a:r>
              <a:rPr kumimoji="0" lang="ru-RU" sz="3200" b="0" i="0" u="none" strike="noStrike" cap="none" normalizeH="0" baseline="0" dirty="0" err="1">
                <a:ln>
                  <a:noFill/>
                </a:ln>
                <a:solidFill>
                  <a:schemeClr val="bg1"/>
                </a:solidFill>
                <a:effectLst/>
                <a:latin typeface="Times New Roman" pitchFamily="18" charset="0"/>
                <a:ea typeface="Calibri" pitchFamily="34" charset="0"/>
                <a:cs typeface="Times New Roman" pitchFamily="18" charset="0"/>
              </a:rPr>
              <a:t>Ойын</a:t>
            </a:r>
            <a:r>
              <a:rPr kumimoji="0" lang="ru-RU" sz="3200" b="0" i="0" u="none" strike="noStrike" cap="none" normalizeH="0" baseline="0" dirty="0">
                <a:ln>
                  <a:noFill/>
                </a:ln>
                <a:solidFill>
                  <a:schemeClr val="bg1"/>
                </a:solidFill>
                <a:effectLst/>
                <a:latin typeface="Times New Roman" pitchFamily="18" charset="0"/>
                <a:ea typeface="Calibri" pitchFamily="34" charset="0"/>
                <a:cs typeface="Times New Roman" pitchFamily="18" charset="0"/>
              </a:rPr>
              <a:t> </a:t>
            </a:r>
            <a:r>
              <a:rPr kumimoji="0" lang="ru-RU" sz="3200" b="0" i="0" u="none" strike="noStrike" cap="none" normalizeH="0" baseline="0" dirty="0" err="1">
                <a:ln>
                  <a:noFill/>
                </a:ln>
                <a:solidFill>
                  <a:schemeClr val="bg1"/>
                </a:solidFill>
                <a:effectLst/>
                <a:latin typeface="Times New Roman" pitchFamily="18" charset="0"/>
                <a:ea typeface="Calibri" pitchFamily="34" charset="0"/>
                <a:cs typeface="Times New Roman" pitchFamily="18" charset="0"/>
              </a:rPr>
              <a:t>түрлері:</a:t>
            </a:r>
            <a:endParaRPr kumimoji="0" lang="ru-RU" sz="1400" b="0" i="0" u="none" strike="noStrike" cap="none" normalizeH="0" baseline="0" dirty="0">
              <a:ln>
                <a:noFill/>
              </a:ln>
              <a:solidFill>
                <a:schemeClr val="bg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3200" b="0" i="0" u="none" strike="noStrike" cap="none" normalizeH="0" baseline="0" dirty="0">
                <a:ln>
                  <a:noFill/>
                </a:ln>
                <a:solidFill>
                  <a:schemeClr val="bg1"/>
                </a:solidFill>
                <a:effectLst/>
                <a:latin typeface="Times New Roman" pitchFamily="18" charset="0"/>
                <a:ea typeface="Calibri" pitchFamily="34" charset="0"/>
                <a:cs typeface="Times New Roman" pitchFamily="18" charset="0"/>
              </a:rPr>
              <a:t> </a:t>
            </a:r>
            <a:r>
              <a:rPr kumimoji="0" lang="ru-RU" sz="3200" b="0" i="0" u="none" strike="noStrike" cap="none" normalizeH="0" baseline="0" dirty="0" err="1">
                <a:ln>
                  <a:noFill/>
                </a:ln>
                <a:solidFill>
                  <a:schemeClr val="bg1"/>
                </a:solidFill>
                <a:effectLst/>
                <a:latin typeface="Calibri"/>
                <a:ea typeface="Calibri" pitchFamily="34" charset="0"/>
                <a:cs typeface="Times New Roman" pitchFamily="18" charset="0"/>
              </a:rPr>
              <a:t>«</a:t>
            </a:r>
            <a:r>
              <a:rPr kumimoji="0" lang="ru-RU" sz="3200" b="1" i="1" u="none" strike="noStrike" cap="none" normalizeH="0" baseline="0" dirty="0" err="1">
                <a:ln>
                  <a:noFill/>
                </a:ln>
                <a:solidFill>
                  <a:schemeClr val="bg1"/>
                </a:solidFill>
                <a:effectLst/>
                <a:latin typeface="Times New Roman" pitchFamily="18" charset="0"/>
                <a:ea typeface="Calibri" pitchFamily="34" charset="0"/>
                <a:cs typeface="Times New Roman" pitchFamily="18" charset="0"/>
              </a:rPr>
              <a:t>Ненің ізі</a:t>
            </a:r>
            <a:r>
              <a:rPr kumimoji="0" lang="ru-RU" sz="3200" b="0" i="0" u="none" strike="noStrike" cap="none" normalizeH="0" baseline="0" dirty="0">
                <a:ln>
                  <a:noFill/>
                </a:ln>
                <a:solidFill>
                  <a:schemeClr val="bg1"/>
                </a:solidFill>
                <a:effectLst/>
                <a:latin typeface="Calibri"/>
                <a:ea typeface="Calibri" pitchFamily="34" charset="0"/>
                <a:cs typeface="Times New Roman" pitchFamily="18" charset="0"/>
              </a:rPr>
              <a:t>»</a:t>
            </a:r>
            <a:r>
              <a:rPr kumimoji="0" lang="ru-RU" sz="3200" b="0" i="0" u="none" strike="noStrike" cap="none" normalizeH="0" baseline="0" dirty="0">
                <a:ln>
                  <a:noFill/>
                </a:ln>
                <a:solidFill>
                  <a:schemeClr val="bg1"/>
                </a:solidFill>
                <a:effectLst/>
                <a:latin typeface="Times New Roman" pitchFamily="18" charset="0"/>
                <a:ea typeface="Calibri" pitchFamily="34" charset="0"/>
                <a:cs typeface="Times New Roman" pitchFamily="18" charset="0"/>
              </a:rPr>
              <a:t>.</a:t>
            </a:r>
            <a:endParaRPr kumimoji="0" lang="ru-RU" sz="1400" b="0" i="0" u="none" strike="noStrike" cap="none" normalizeH="0" baseline="0" dirty="0">
              <a:ln>
                <a:noFill/>
              </a:ln>
              <a:solidFill>
                <a:schemeClr val="bg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3200" b="0" i="0" u="none" strike="noStrike" cap="none" normalizeH="0" baseline="0" dirty="0">
                <a:ln>
                  <a:noFill/>
                </a:ln>
                <a:solidFill>
                  <a:schemeClr val="bg1"/>
                </a:solidFill>
                <a:effectLst/>
                <a:latin typeface="Times New Roman" pitchFamily="18" charset="0"/>
                <a:ea typeface="Calibri" pitchFamily="34" charset="0"/>
                <a:cs typeface="Times New Roman" pitchFamily="18" charset="0"/>
              </a:rPr>
              <a:t> </a:t>
            </a:r>
            <a:r>
              <a:rPr kumimoji="0" lang="ru-RU" sz="3200" b="0" i="0" u="none" strike="noStrike" cap="none" normalizeH="0" baseline="0" dirty="0">
                <a:ln>
                  <a:noFill/>
                </a:ln>
                <a:solidFill>
                  <a:schemeClr val="bg1"/>
                </a:solidFill>
                <a:effectLst/>
                <a:latin typeface="Calibri"/>
                <a:ea typeface="Calibri" pitchFamily="34" charset="0"/>
                <a:cs typeface="Times New Roman" pitchFamily="18" charset="0"/>
              </a:rPr>
              <a:t>«</a:t>
            </a:r>
            <a:r>
              <a:rPr kumimoji="0" lang="ru-RU" sz="3200" b="1" i="1" u="none" strike="noStrike" cap="none" normalizeH="0" baseline="0" dirty="0" err="1">
                <a:ln>
                  <a:noFill/>
                </a:ln>
                <a:solidFill>
                  <a:schemeClr val="bg1"/>
                </a:solidFill>
                <a:effectLst/>
                <a:latin typeface="Times New Roman" pitchFamily="18" charset="0"/>
                <a:ea typeface="Calibri" pitchFamily="34" charset="0"/>
                <a:cs typeface="Times New Roman" pitchFamily="18" charset="0"/>
              </a:rPr>
              <a:t>Келесіге</a:t>
            </a:r>
            <a:r>
              <a:rPr kumimoji="0" lang="ru-RU" sz="3200" b="1" i="1" u="none" strike="noStrike" cap="none" normalizeH="0" baseline="0" dirty="0">
                <a:ln>
                  <a:noFill/>
                </a:ln>
                <a:solidFill>
                  <a:schemeClr val="bg1"/>
                </a:solidFill>
                <a:effectLst/>
                <a:latin typeface="Times New Roman" pitchFamily="18" charset="0"/>
                <a:ea typeface="Calibri" pitchFamily="34" charset="0"/>
                <a:cs typeface="Times New Roman" pitchFamily="18" charset="0"/>
              </a:rPr>
              <a:t> </a:t>
            </a:r>
            <a:r>
              <a:rPr kumimoji="0" lang="ru-RU" sz="3200" b="1" i="1" u="none" strike="noStrike" cap="none" normalizeH="0" baseline="0" dirty="0" err="1">
                <a:ln>
                  <a:noFill/>
                </a:ln>
                <a:solidFill>
                  <a:schemeClr val="bg1"/>
                </a:solidFill>
                <a:effectLst/>
                <a:latin typeface="Times New Roman" pitchFamily="18" charset="0"/>
                <a:ea typeface="Calibri" pitchFamily="34" charset="0"/>
                <a:cs typeface="Times New Roman" pitchFamily="18" charset="0"/>
              </a:rPr>
              <a:t>бер</a:t>
            </a:r>
            <a:r>
              <a:rPr kumimoji="0" lang="ru-RU" sz="3200" b="0" i="0" u="none" strike="noStrike" cap="none" normalizeH="0" baseline="0" dirty="0">
                <a:ln>
                  <a:noFill/>
                </a:ln>
                <a:solidFill>
                  <a:schemeClr val="bg1"/>
                </a:solidFill>
                <a:effectLst/>
                <a:latin typeface="Calibri"/>
                <a:ea typeface="Calibri" pitchFamily="34" charset="0"/>
                <a:cs typeface="Times New Roman" pitchFamily="18" charset="0"/>
              </a:rPr>
              <a:t>»</a:t>
            </a:r>
            <a:endParaRPr kumimoji="0" lang="ru-RU" sz="3200" b="0" i="0" u="none" strike="noStrike" cap="none" normalizeH="0" baseline="0" dirty="0">
              <a:ln>
                <a:noFill/>
              </a:ln>
              <a:solidFill>
                <a:schemeClr val="bg1"/>
              </a:solidFill>
              <a:effectLst/>
              <a:latin typeface="Times New Roman" pitchFamily="18"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3200" b="0" i="0" u="none" strike="noStrike" cap="none" normalizeH="0" baseline="0" dirty="0">
                <a:ln>
                  <a:noFill/>
                </a:ln>
                <a:solidFill>
                  <a:schemeClr val="bg1"/>
                </a:solidFill>
                <a:effectLst/>
                <a:latin typeface="Times New Roman" pitchFamily="18" charset="0"/>
                <a:ea typeface="Calibri" pitchFamily="34" charset="0"/>
                <a:cs typeface="Times New Roman" pitchFamily="18" charset="0"/>
              </a:rPr>
              <a:t> «</a:t>
            </a:r>
            <a:r>
              <a:rPr kumimoji="0" lang="ru-RU" sz="3200" b="1" i="1" u="none" strike="noStrike" cap="none" normalizeH="0" baseline="0" dirty="0" err="1">
                <a:ln>
                  <a:noFill/>
                </a:ln>
                <a:solidFill>
                  <a:schemeClr val="bg1"/>
                </a:solidFill>
                <a:effectLst/>
                <a:latin typeface="Times New Roman" pitchFamily="18" charset="0"/>
                <a:ea typeface="Calibri" pitchFamily="34" charset="0"/>
                <a:cs typeface="Times New Roman" pitchFamily="18" charset="0"/>
              </a:rPr>
              <a:t>еркін</a:t>
            </a:r>
            <a:r>
              <a:rPr kumimoji="0" lang="ru-RU" sz="3200" b="1" i="1" u="none" strike="noStrike" cap="none" normalizeH="0" baseline="0" dirty="0">
                <a:ln>
                  <a:noFill/>
                </a:ln>
                <a:solidFill>
                  <a:schemeClr val="bg1"/>
                </a:solidFill>
                <a:effectLst/>
                <a:latin typeface="Times New Roman" pitchFamily="18" charset="0"/>
                <a:ea typeface="Calibri" pitchFamily="34" charset="0"/>
                <a:cs typeface="Times New Roman" pitchFamily="18" charset="0"/>
              </a:rPr>
              <a:t> </a:t>
            </a:r>
            <a:r>
              <a:rPr kumimoji="0" lang="ru-RU" sz="3200" b="1" i="1" u="none" strike="noStrike" cap="none" normalizeH="0" baseline="0" dirty="0" err="1">
                <a:ln>
                  <a:noFill/>
                </a:ln>
                <a:solidFill>
                  <a:schemeClr val="bg1"/>
                </a:solidFill>
                <a:effectLst/>
                <a:latin typeface="Times New Roman" pitchFamily="18" charset="0"/>
                <a:ea typeface="Calibri" pitchFamily="34" charset="0"/>
                <a:cs typeface="Times New Roman" pitchFamily="18" charset="0"/>
              </a:rPr>
              <a:t>ойындар</a:t>
            </a:r>
            <a:r>
              <a:rPr kumimoji="0" lang="ru-RU" sz="1400" b="1" i="1" u="none" strike="noStrike" cap="none" normalizeH="0" baseline="0" dirty="0">
                <a:ln>
                  <a:noFill/>
                </a:ln>
                <a:solidFill>
                  <a:schemeClr val="bg1"/>
                </a:solidFill>
                <a:effectLst/>
                <a:latin typeface="Arial" pitchFamily="34" charset="0"/>
                <a:cs typeface="Arial" pitchFamily="34" charset="0"/>
              </a:rPr>
              <a:t> </a:t>
            </a:r>
            <a:endParaRPr kumimoji="0" lang="ru-RU" sz="1800" b="1" i="1" u="none" strike="noStrike" cap="none" normalizeH="0" baseline="0" dirty="0">
              <a:ln>
                <a:noFill/>
              </a:ln>
              <a:solidFill>
                <a:schemeClr val="bg1"/>
              </a:solidFill>
              <a:effectLst/>
              <a:latin typeface="Arial" pitchFamily="34" charset="0"/>
              <a:cs typeface="Arial" pitchFamily="34" charset="0"/>
            </a:endParaRPr>
          </a:p>
        </p:txBody>
      </p:sp>
    </p:spTree>
  </p:cSld>
  <p:clrMapOvr>
    <a:masterClrMapping/>
  </p:clrMapOvr>
  <p:transition>
    <p:wheel spokes="8"/>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0" y="0"/>
            <a:ext cx="3714744" cy="3286124"/>
          </a:xfrm>
          <a:prstGeom prst="rect">
            <a:avLst/>
          </a:prstGeom>
          <a:noFill/>
          <a:ln w="9525">
            <a:noFill/>
            <a:miter lim="800000"/>
            <a:headEnd/>
            <a:tailEnd/>
          </a:ln>
          <a:effectLst/>
        </p:spPr>
      </p:pic>
      <p:pic>
        <p:nvPicPr>
          <p:cNvPr id="2051" name="Picture 3"/>
          <p:cNvPicPr>
            <a:picLocks noChangeAspect="1" noChangeArrowheads="1"/>
          </p:cNvPicPr>
          <p:nvPr/>
        </p:nvPicPr>
        <p:blipFill>
          <a:blip r:embed="rId3" cstate="print"/>
          <a:srcRect/>
          <a:stretch>
            <a:fillRect/>
          </a:stretch>
        </p:blipFill>
        <p:spPr bwMode="auto">
          <a:xfrm>
            <a:off x="5500694" y="2643182"/>
            <a:ext cx="3500462" cy="3571900"/>
          </a:xfrm>
          <a:prstGeom prst="rect">
            <a:avLst/>
          </a:prstGeom>
          <a:noFill/>
          <a:ln w="9525">
            <a:noFill/>
            <a:miter lim="800000"/>
            <a:headEnd/>
            <a:tailEnd/>
          </a:ln>
          <a:effectLst/>
        </p:spPr>
      </p:pic>
      <p:sp>
        <p:nvSpPr>
          <p:cNvPr id="2052" name="Rectangle 4"/>
          <p:cNvSpPr>
            <a:spLocks noChangeArrowheads="1"/>
          </p:cNvSpPr>
          <p:nvPr/>
        </p:nvSpPr>
        <p:spPr bwMode="auto">
          <a:xfrm>
            <a:off x="3786182" y="285728"/>
            <a:ext cx="5000660"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r>
              <a:rPr kumimoji="0" lang="kk-KZ" sz="1600" b="1" i="0" u="none" strike="noStrike" cap="none" normalizeH="0" baseline="0" dirty="0">
                <a:ln>
                  <a:noFill/>
                </a:ln>
                <a:solidFill>
                  <a:schemeClr val="tx2">
                    <a:lumMod val="60000"/>
                    <a:lumOff val="40000"/>
                  </a:schemeClr>
                </a:solidFill>
                <a:effectLst/>
                <a:latin typeface="Times New Roman" pitchFamily="18" charset="0"/>
                <a:ea typeface="Calibri" pitchFamily="34" charset="0"/>
                <a:cs typeface="Times New Roman" pitchFamily="18" charset="0"/>
              </a:rPr>
              <a:t>Бала құм терапиясында тек қана  қиял, көрнекі </a:t>
            </a:r>
            <a:r>
              <a:rPr kumimoji="0" lang="kk-KZ" sz="1600" b="1" i="0" u="none" strike="noStrike" cap="none" normalizeH="0" baseline="0" dirty="0">
                <a:ln>
                  <a:noFill/>
                </a:ln>
                <a:solidFill>
                  <a:schemeClr val="tx2">
                    <a:lumMod val="60000"/>
                    <a:lumOff val="40000"/>
                  </a:schemeClr>
                </a:solidFill>
                <a:effectLst/>
                <a:latin typeface="Calibri"/>
                <a:ea typeface="Calibri" pitchFamily="34" charset="0"/>
                <a:cs typeface="Times New Roman" pitchFamily="18" charset="0"/>
              </a:rPr>
              <a:t>–</a:t>
            </a:r>
            <a:r>
              <a:rPr kumimoji="0" lang="kk-KZ" sz="1600" b="1" i="0" u="none" strike="noStrike" cap="none" normalizeH="0" baseline="0" dirty="0">
                <a:ln>
                  <a:noFill/>
                </a:ln>
                <a:solidFill>
                  <a:schemeClr val="tx2">
                    <a:lumMod val="60000"/>
                    <a:lumOff val="40000"/>
                  </a:schemeClr>
                </a:solidFill>
                <a:effectLst/>
                <a:latin typeface="Times New Roman" pitchFamily="18" charset="0"/>
                <a:ea typeface="Calibri" pitchFamily="34" charset="0"/>
                <a:cs typeface="Times New Roman" pitchFamily="18" charset="0"/>
              </a:rPr>
              <a:t> бейнелік ойлауды, сөздік </a:t>
            </a:r>
            <a:r>
              <a:rPr kumimoji="0" lang="kk-KZ" sz="1600" b="1" i="0" u="none" strike="noStrike" cap="none" normalizeH="0" baseline="0" dirty="0">
                <a:ln>
                  <a:noFill/>
                </a:ln>
                <a:solidFill>
                  <a:schemeClr val="tx2">
                    <a:lumMod val="60000"/>
                    <a:lumOff val="40000"/>
                  </a:schemeClr>
                </a:solidFill>
                <a:effectLst/>
                <a:latin typeface="Calibri"/>
                <a:ea typeface="Calibri" pitchFamily="34" charset="0"/>
                <a:cs typeface="Times New Roman" pitchFamily="18" charset="0"/>
              </a:rPr>
              <a:t>–</a:t>
            </a:r>
            <a:r>
              <a:rPr kumimoji="0" lang="kk-KZ" sz="1600" b="1" i="0" u="none" strike="noStrike" cap="none" normalizeH="0" baseline="0" dirty="0">
                <a:ln>
                  <a:noFill/>
                </a:ln>
                <a:solidFill>
                  <a:schemeClr val="tx2">
                    <a:lumMod val="60000"/>
                    <a:lumOff val="40000"/>
                  </a:schemeClr>
                </a:solidFill>
                <a:effectLst/>
                <a:latin typeface="Times New Roman" pitchFamily="18" charset="0"/>
                <a:ea typeface="Calibri" pitchFamily="34" charset="0"/>
                <a:cs typeface="Times New Roman" pitchFamily="18" charset="0"/>
              </a:rPr>
              <a:t> логикалық ойлауды, көрнекі іс-әрекеттік ойлауды, шығармашылық  және сын тұрғысынан ойлауды дамыта отыра  процесс барысында бала өзінің ішкі қобалжуларын ішкі сезімдерін сыртқа ойын барысында фигураларды таңдау барысында толығымен өз назарын  салады. Бала ойын барысында өзінің терең эмоционалдық қобалжуларын айта алады.</a:t>
            </a:r>
            <a:endParaRPr kumimoji="0" lang="kk-KZ" sz="2000" b="1" i="0" u="none" strike="noStrike" cap="none" normalizeH="0" baseline="0" dirty="0">
              <a:ln>
                <a:noFill/>
              </a:ln>
              <a:solidFill>
                <a:schemeClr val="tx2">
                  <a:lumMod val="60000"/>
                  <a:lumOff val="40000"/>
                </a:schemeClr>
              </a:solidFill>
              <a:effectLst/>
              <a:latin typeface="Arial" pitchFamily="34" charset="0"/>
              <a:cs typeface="Arial" pitchFamily="34" charset="0"/>
            </a:endParaRPr>
          </a:p>
        </p:txBody>
      </p:sp>
      <p:sp>
        <p:nvSpPr>
          <p:cNvPr id="2053" name="Rectangle 5"/>
          <p:cNvSpPr>
            <a:spLocks noChangeArrowheads="1"/>
          </p:cNvSpPr>
          <p:nvPr/>
        </p:nvSpPr>
        <p:spPr bwMode="auto">
          <a:xfrm>
            <a:off x="0" y="3429000"/>
            <a:ext cx="5214942" cy="31085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k-KZ" sz="1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r>
              <a:rPr kumimoji="0" lang="kk-KZ" sz="1600" b="1"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Құм терапиясы 3 жастан бастап әр жастағы адамдармен өткізіледі. Кейбір адамдар бұл әдісті психоанализге әкеледі деп ойлайды, бірақ біздің тәжірибе терапияның еркін әдісі екенің көрсетеді. Юнгтің оқушыларымен бірнеше жолдармен тәжірибе жинақталған, нәтижесінде олар қолайлы мінездемелерін барынын қорытындысын келді. Мысалы осыған көгілдір түсті құмзар жатады, онда бала мен ересек бірлесе ойнайды. Ойында ойыншықтар қолданылады. Керекті пішіндердің тізімі бар.</a:t>
            </a:r>
            <a:endParaRPr kumimoji="0" lang="kk-KZ" sz="900" b="1" i="0" u="none" strike="noStrike" cap="none" normalizeH="0" baseline="0" dirty="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kk-KZ" sz="2000" b="1"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Апекс">
  <a:themeElements>
    <a:clrScheme name="Апекс">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Апекс">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533</TotalTime>
  <Words>365</Words>
  <Application>Microsoft Office PowerPoint</Application>
  <PresentationFormat>Экран (4:3)</PresentationFormat>
  <Paragraphs>41</Paragraphs>
  <Slides>11</Slides>
  <Notes>6</Notes>
  <HiddenSlides>0</HiddenSlides>
  <MMClips>0</MMClips>
  <ScaleCrop>false</ScaleCrop>
  <HeadingPairs>
    <vt:vector size="4" baseType="variant">
      <vt:variant>
        <vt:lpstr>Тема</vt:lpstr>
      </vt:variant>
      <vt:variant>
        <vt:i4>1</vt:i4>
      </vt:variant>
      <vt:variant>
        <vt:lpstr>Заголовки слайдов</vt:lpstr>
      </vt:variant>
      <vt:variant>
        <vt:i4>11</vt:i4>
      </vt:variant>
    </vt:vector>
  </HeadingPairs>
  <TitlesOfParts>
    <vt:vector size="12" baseType="lpstr">
      <vt:lpstr>Апекс</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ud4nik</dc:creator>
  <cp:lastModifiedBy>user</cp:lastModifiedBy>
  <cp:revision>35</cp:revision>
  <dcterms:created xsi:type="dcterms:W3CDTF">2012-02-19T19:23:46Z</dcterms:created>
  <dcterms:modified xsi:type="dcterms:W3CDTF">2022-04-11T04:22:50Z</dcterms:modified>
</cp:coreProperties>
</file>