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63" r:id="rId4"/>
    <p:sldId id="258" r:id="rId5"/>
    <p:sldId id="262" r:id="rId6"/>
    <p:sldId id="275" r:id="rId7"/>
    <p:sldId id="272" r:id="rId8"/>
    <p:sldId id="260" r:id="rId9"/>
    <p:sldId id="261" r:id="rId10"/>
    <p:sldId id="273" r:id="rId11"/>
    <p:sldId id="27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26" autoAdjust="0"/>
    <p:restoredTop sz="94598" autoAdjust="0"/>
  </p:normalViewPr>
  <p:slideViewPr>
    <p:cSldViewPr>
      <p:cViewPr>
        <p:scale>
          <a:sx n="90" d="100"/>
          <a:sy n="90" d="100"/>
        </p:scale>
        <p:origin x="-1038" y="9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285860"/>
            <a:ext cx="7851648" cy="3043246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Бір айнымалысы бар сызықтық теңсіздіктер мен теңсіздіктер жүйесіне есептер шығару</a:t>
            </a:r>
            <a:endParaRPr lang="ru-RU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Горизонтальный свиток 1"/>
          <p:cNvSpPr/>
          <p:nvPr/>
        </p:nvSpPr>
        <p:spPr>
          <a:xfrm>
            <a:off x="285720" y="0"/>
            <a:ext cx="5786478" cy="1857388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Үйге тапсырма:</a:t>
            </a:r>
            <a:endParaRPr lang="ru-RU" sz="3600" b="1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Куб 2"/>
          <p:cNvSpPr/>
          <p:nvPr/>
        </p:nvSpPr>
        <p:spPr>
          <a:xfrm>
            <a:off x="1285852" y="1785926"/>
            <a:ext cx="6000792" cy="3571900"/>
          </a:xfrm>
          <a:prstGeom prst="cube">
            <a:avLst/>
          </a:prstGeom>
          <a:ln>
            <a:solidFill>
              <a:srgbClr val="00206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cap="all" dirty="0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</a:rPr>
              <a:t>№983 </a:t>
            </a:r>
            <a:r>
              <a:rPr lang="ru-RU" sz="3200" b="1" cap="all" dirty="0" err="1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</a:rPr>
              <a:t>есеп</a:t>
            </a:r>
            <a:endParaRPr lang="ru-RU" sz="3200" b="1" cap="all" dirty="0">
              <a:ln w="0"/>
              <a:solidFill>
                <a:schemeClr val="tx1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3500430" y="5357826"/>
            <a:ext cx="5214974" cy="1500174"/>
          </a:xfrm>
          <a:prstGeom prst="horizontalScroll">
            <a:avLst/>
          </a:prstGeom>
          <a:ln>
            <a:solidFill>
              <a:srgbClr val="00206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Бағалау.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Блок-схема: извлечение 5"/>
          <p:cNvSpPr/>
          <p:nvPr/>
        </p:nvSpPr>
        <p:spPr>
          <a:xfrm rot="1958503">
            <a:off x="4661884" y="-422567"/>
            <a:ext cx="1935490" cy="2754239"/>
          </a:xfrm>
          <a:prstGeom prst="flowChartExtra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извлечение 4"/>
          <p:cNvSpPr/>
          <p:nvPr/>
        </p:nvSpPr>
        <p:spPr>
          <a:xfrm rot="7117697">
            <a:off x="5828631" y="2746839"/>
            <a:ext cx="1944809" cy="3192735"/>
          </a:xfrm>
          <a:prstGeom prst="flowChartExtra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Блок-схема: извлечение 3"/>
          <p:cNvSpPr/>
          <p:nvPr/>
        </p:nvSpPr>
        <p:spPr>
          <a:xfrm rot="14330251">
            <a:off x="1067376" y="3027627"/>
            <a:ext cx="1666195" cy="2780780"/>
          </a:xfrm>
          <a:prstGeom prst="flowChartExtra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извлечение 6"/>
          <p:cNvSpPr/>
          <p:nvPr/>
        </p:nvSpPr>
        <p:spPr>
          <a:xfrm rot="17052672">
            <a:off x="957314" y="961950"/>
            <a:ext cx="1548478" cy="2562066"/>
          </a:xfrm>
          <a:prstGeom prst="flowChartExtra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извлечение 7"/>
          <p:cNvSpPr/>
          <p:nvPr/>
        </p:nvSpPr>
        <p:spPr>
          <a:xfrm rot="3637111">
            <a:off x="5724014" y="375466"/>
            <a:ext cx="1773956" cy="3353206"/>
          </a:xfrm>
          <a:prstGeom prst="flowChartExtra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извлечение 9"/>
          <p:cNvSpPr/>
          <p:nvPr/>
        </p:nvSpPr>
        <p:spPr>
          <a:xfrm rot="12628882">
            <a:off x="2508143" y="4152623"/>
            <a:ext cx="1736034" cy="2639446"/>
          </a:xfrm>
          <a:prstGeom prst="flowChartExtra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извлечение 8"/>
          <p:cNvSpPr/>
          <p:nvPr/>
        </p:nvSpPr>
        <p:spPr>
          <a:xfrm rot="9038425">
            <a:off x="4706694" y="3794375"/>
            <a:ext cx="1702821" cy="3035430"/>
          </a:xfrm>
          <a:prstGeom prst="flowChartExtra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извлечение 2"/>
          <p:cNvSpPr/>
          <p:nvPr/>
        </p:nvSpPr>
        <p:spPr>
          <a:xfrm rot="19920522">
            <a:off x="2178287" y="-347230"/>
            <a:ext cx="2316907" cy="3053788"/>
          </a:xfrm>
          <a:prstGeom prst="flowChartExtra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Овал 1"/>
          <p:cNvSpPr/>
          <p:nvPr/>
        </p:nvSpPr>
        <p:spPr>
          <a:xfrm>
            <a:off x="2857488" y="1643050"/>
            <a:ext cx="2857520" cy="271464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357686" y="142852"/>
            <a:ext cx="46546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Күн шуағы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Лента лицом вниз 3"/>
          <p:cNvSpPr/>
          <p:nvPr/>
        </p:nvSpPr>
        <p:spPr>
          <a:xfrm>
            <a:off x="428596" y="142852"/>
            <a:ext cx="8358246" cy="1785950"/>
          </a:xfrm>
          <a:prstGeom prst="ribbon">
            <a:avLst>
              <a:gd name="adj1" fmla="val 16667"/>
              <a:gd name="adj2" fmla="val 67312"/>
            </a:avLst>
          </a:prstGeom>
          <a:ln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kk-KZ" sz="3600" b="1" cap="all" dirty="0" smtClean="0">
                <a:ln/>
                <a:solidFill>
                  <a:srgbClr val="00206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Қайталау сұрақтары</a:t>
            </a:r>
            <a:endParaRPr lang="ru-RU" sz="3600" b="1" cap="all" dirty="0">
              <a:ln/>
              <a:solidFill>
                <a:srgbClr val="00206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28596" y="2492896"/>
            <a:ext cx="33414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b="1" dirty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Мәндес теңсіздік дегеніміз не?</a:t>
            </a:r>
            <a:endParaRPr lang="kk-KZ" sz="2800" b="1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63888" y="304882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 algn="ctr"/>
            <a:r>
              <a:rPr lang="kk-K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Сан аралығының қандай түрлерін білесің?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9857" y="422108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 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сан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аралығын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теңсіздік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түрінде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жазамыз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071539" y="785792"/>
          <a:ext cx="6858046" cy="5286413"/>
        </p:xfrm>
        <a:graphic>
          <a:graphicData uri="http://schemas.openxmlformats.org/drawingml/2006/table">
            <a:tbl>
              <a:tblPr/>
              <a:tblGrid>
                <a:gridCol w="3085516"/>
                <a:gridCol w="1377657"/>
                <a:gridCol w="2394873"/>
              </a:tblGrid>
              <a:tr h="765968">
                <a:tc gridSpan="3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b="1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002060"/>
                          </a:solidFill>
                          <a:effectLst>
                            <a:reflection blurRad="6350" stA="55000" endA="300" endPos="45500" dir="5400000" sy="-100000" algn="bl" rotWithShape="0"/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Сәйкестендіру тесті</a:t>
                      </a:r>
                      <a:endParaRPr lang="ru-RU" sz="32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rgbClr val="002060"/>
                        </a:solidFill>
                        <a:effectLst>
                          <a:reflection blurRad="6350" stA="55000" endA="300" endPos="45500" dir="5400000" sy="-100000" algn="bl" rotWithShape="0"/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39863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C00000"/>
                          </a:solidFill>
                          <a:effectLst>
                            <a:glow rad="635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  <a:reflection blurRad="6350" stA="55000" endA="300" endPos="45500" dir="5400000" sy="-100000" algn="bl" rotWithShape="0"/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І топ - </a:t>
                      </a:r>
                      <a:endParaRPr lang="ru-RU" sz="16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  <a:reflection blurRad="6350" stA="55000" endA="300" endPos="45500" dir="5400000" sy="-100000" algn="bl" rotWithShape="0"/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Calibri"/>
                          <a:cs typeface="Times New Roman"/>
                        </a:rPr>
                        <a:t>( 9; </a:t>
                      </a:r>
                      <a:r>
                        <a:rPr lang="kk-KZ" sz="1400" dirty="0" smtClean="0">
                          <a:latin typeface="Times New Roman"/>
                          <a:ea typeface="Calibri"/>
                          <a:cs typeface="Times New Roman"/>
                        </a:rPr>
                        <a:t>+    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3496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C00000"/>
                          </a:solidFill>
                          <a:effectLst>
                            <a:glow rad="635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  <a:reflection blurRad="6350" stA="55000" endA="300" endPos="45500" dir="5400000" sy="-100000" algn="bl" rotWithShape="0"/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ІІ топ - </a:t>
                      </a:r>
                      <a:endParaRPr lang="ru-RU" sz="16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  <a:reflection blurRad="6350" stA="55000" endA="300" endPos="45500" dir="5400000" sy="-100000" algn="bl" rotWithShape="0"/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Calibri"/>
                          <a:cs typeface="Times New Roman"/>
                        </a:rPr>
                        <a:t>Шешімі жоқ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544">
                <a:tc rowSpan="2"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C00000"/>
                          </a:solidFill>
                          <a:effectLst>
                            <a:glow rad="635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  <a:reflection blurRad="6350" stA="55000" endA="300" endPos="45500" dir="5400000" sy="-100000" algn="bl" rotWithShape="0"/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ІІІ  топ - </a:t>
                      </a:r>
                      <a:endParaRPr lang="ru-RU" sz="16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  <a:reflection blurRad="6350" stA="55000" endA="300" endPos="45500" dir="5400000" sy="-100000" algn="bl" rotWithShape="0"/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03661">
                <a:tc vMerge="1"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Calibri"/>
                          <a:cs typeface="Times New Roman"/>
                        </a:rPr>
                        <a:t>( </a:t>
                      </a:r>
                      <a:r>
                        <a:rPr lang="kk-KZ" sz="1400" dirty="0" smtClean="0">
                          <a:latin typeface="Times New Roman"/>
                          <a:ea typeface="Calibri"/>
                          <a:cs typeface="Times New Roman"/>
                        </a:rPr>
                        <a:t>-    ; </a:t>
                      </a:r>
                      <a:r>
                        <a:rPr lang="kk-KZ" sz="1400" dirty="0">
                          <a:latin typeface="Times New Roman"/>
                          <a:ea typeface="Calibri"/>
                          <a:cs typeface="Times New Roman"/>
                        </a:rPr>
                        <a:t>4)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306">
                <a:tc rowSpan="2"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C00000"/>
                          </a:solidFill>
                          <a:effectLst>
                            <a:glow rad="635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  <a:reflection blurRad="6350" stA="55000" endA="300" endPos="45500" dir="5400000" sy="-100000" algn="bl" rotWithShape="0"/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ІV топ - </a:t>
                      </a:r>
                      <a:endParaRPr lang="ru-RU" sz="16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  <a:reflection blurRad="6350" stA="55000" endA="300" endPos="45500" dir="5400000" sy="-100000" algn="bl" rotWithShape="0"/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90607">
                <a:tc vMerge="1"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5968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C00000"/>
                          </a:solidFill>
                          <a:effectLst>
                            <a:glow rad="635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  <a:reflection blurRad="6350" stA="55000" endA="300" endPos="45500" dir="5400000" sy="-100000" algn="bl" rotWithShape="0"/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V </a:t>
                      </a:r>
                      <a:r>
                        <a:rPr lang="en-US" sz="2000" b="1" cap="none" spc="0" dirty="0" err="1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C00000"/>
                          </a:solidFill>
                          <a:effectLst>
                            <a:glow rad="635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  <a:reflection blurRad="6350" stA="55000" endA="300" endPos="45500" dir="5400000" sy="-100000" algn="bl" rotWithShape="0"/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топ</a:t>
                      </a:r>
                      <a:r>
                        <a:rPr lang="en-US" sz="2000" b="1" cap="none" spc="0" dirty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solidFill>
                            <a:srgbClr val="C00000"/>
                          </a:solidFill>
                          <a:effectLst>
                            <a:glow rad="63500">
                              <a:schemeClr val="accent5">
                                <a:satMod val="175000"/>
                                <a:alpha val="40000"/>
                              </a:schemeClr>
                            </a:glow>
                            <a:reflection blurRad="6350" stA="55000" endA="300" endPos="45500" dir="5400000" sy="-100000" algn="bl" rotWithShape="0"/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  -  </a:t>
                      </a:r>
                      <a:endParaRPr lang="ru-RU" sz="16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accent5">
                              <a:satMod val="175000"/>
                              <a:alpha val="40000"/>
                            </a:schemeClr>
                          </a:glow>
                          <a:reflection blurRad="6350" stA="55000" endA="300" endPos="45500" dir="5400000" sy="-100000" algn="bl" rotWithShape="0"/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100">
                        <a:latin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Calibri"/>
                          <a:cs typeface="Times New Roman"/>
                        </a:rPr>
                        <a:t>( 3,5; 6)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9464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1643050"/>
            <a:ext cx="836777" cy="623780"/>
          </a:xfrm>
          <a:prstGeom prst="rect">
            <a:avLst/>
          </a:prstGeom>
          <a:noFill/>
        </p:spPr>
      </p:pic>
      <p:pic>
        <p:nvPicPr>
          <p:cNvPr id="19463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388" y="1571612"/>
            <a:ext cx="162283" cy="253567"/>
          </a:xfrm>
          <a:prstGeom prst="rect">
            <a:avLst/>
          </a:prstGeom>
          <a:noFill/>
        </p:spPr>
      </p:pic>
      <p:pic>
        <p:nvPicPr>
          <p:cNvPr id="19462" name="Picture 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2643182"/>
            <a:ext cx="836777" cy="623780"/>
          </a:xfrm>
          <a:prstGeom prst="rect">
            <a:avLst/>
          </a:prstGeom>
          <a:noFill/>
        </p:spPr>
      </p:pic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3571876"/>
            <a:ext cx="909138" cy="532495"/>
          </a:xfrm>
          <a:prstGeom prst="rect">
            <a:avLst/>
          </a:prstGeom>
          <a:noFill/>
        </p:spPr>
      </p:pic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5074" y="3857628"/>
            <a:ext cx="162283" cy="253567"/>
          </a:xfrm>
          <a:prstGeom prst="rect">
            <a:avLst/>
          </a:prstGeom>
          <a:noFill/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4572008"/>
            <a:ext cx="857187" cy="532495"/>
          </a:xfrm>
          <a:prstGeom prst="rect">
            <a:avLst/>
          </a:prstGeom>
          <a:noFill/>
        </p:spPr>
      </p:pic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5074" y="4643446"/>
            <a:ext cx="507134" cy="253567"/>
          </a:xfrm>
          <a:prstGeom prst="rect">
            <a:avLst/>
          </a:prstGeom>
          <a:noFill/>
        </p:spPr>
      </p:pic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5286388"/>
            <a:ext cx="912849" cy="567073"/>
          </a:xfrm>
          <a:prstGeom prst="rect">
            <a:avLst/>
          </a:prstGeom>
          <a:noFill/>
        </p:spPr>
      </p:pic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-397565" y="515957"/>
            <a:ext cx="95415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2857488" y="428604"/>
            <a:ext cx="364333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perspectiveLef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all" normalizeH="0" baseline="0" dirty="0" err="1" smtClean="0">
                <a:ln/>
                <a:solidFill>
                  <a:srgbClr val="C0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“Қатені </a:t>
            </a:r>
            <a:r>
              <a:rPr kumimoji="0" lang="ru-RU" sz="3600" b="1" i="0" u="none" strike="noStrike" cap="all" normalizeH="0" baseline="0" dirty="0" smtClean="0">
                <a:ln/>
                <a:solidFill>
                  <a:srgbClr val="C0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тап!”  </a:t>
            </a:r>
            <a:r>
              <a:rPr kumimoji="0" lang="kk-KZ" sz="3600" b="1" i="0" u="none" strike="noStrike" cap="all" normalizeH="0" baseline="0" dirty="0" smtClean="0">
                <a:ln/>
                <a:solidFill>
                  <a:srgbClr val="C0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kk-KZ" sz="4400" b="1" i="0" u="none" strike="noStrike" cap="all" normalizeH="0" baseline="0" dirty="0" smtClean="0">
              <a:ln/>
              <a:solidFill>
                <a:srgbClr val="C00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" name="Рисунок 18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39" y="1214422"/>
            <a:ext cx="3286148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1357290" y="1785926"/>
            <a:ext cx="550072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х≥7    (-∞;7]                             Жауабы: (-∞;7]</a:t>
            </a:r>
            <a:endParaRPr kumimoji="0" lang="kk-K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1" name="Рисунок 20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2976" y="2428868"/>
            <a:ext cx="3143272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9" name="Rectangle 17"/>
          <p:cNvSpPr>
            <a:spLocks noChangeArrowheads="1"/>
          </p:cNvSpPr>
          <p:nvPr/>
        </p:nvSpPr>
        <p:spPr bwMode="auto">
          <a:xfrm>
            <a:off x="1357290" y="3071810"/>
            <a:ext cx="6429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</a:t>
            </a: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3328" name="Picture 1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3117976"/>
            <a:ext cx="214314" cy="382704"/>
          </a:xfrm>
          <a:prstGeom prst="rect">
            <a:avLst/>
          </a:prstGeom>
          <a:noFill/>
        </p:spPr>
      </p:pic>
      <p:sp>
        <p:nvSpPr>
          <p:cNvPr id="13330" name="Rectangle 18"/>
          <p:cNvSpPr>
            <a:spLocks noChangeArrowheads="1"/>
          </p:cNvSpPr>
          <p:nvPr/>
        </p:nvSpPr>
        <p:spPr bwMode="auto">
          <a:xfrm>
            <a:off x="1928794" y="3071810"/>
            <a:ext cx="557216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(-∞;2,5]             Жауабы: (-∞;2,5]</a:t>
            </a: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928794" y="3117976"/>
            <a:ext cx="5293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2,5 </a:t>
            </a:r>
            <a:endParaRPr lang="ru-RU" dirty="0"/>
          </a:p>
        </p:txBody>
      </p:sp>
      <p:pic>
        <p:nvPicPr>
          <p:cNvPr id="29" name="Рисунок 28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14414" y="3714752"/>
            <a:ext cx="269557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1357290" y="4357694"/>
            <a:ext cx="7143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m≥12               (-∞;12)               Жауабы: (-∞;12)</a:t>
            </a: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285852" y="5000636"/>
            <a:ext cx="24193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35" name="Rectangle 23"/>
          <p:cNvSpPr>
            <a:spLocks noChangeArrowheads="1"/>
          </p:cNvSpPr>
          <p:nvPr/>
        </p:nvSpPr>
        <p:spPr bwMode="auto">
          <a:xfrm>
            <a:off x="1357290" y="5643578"/>
            <a:ext cx="607223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-3k≤3,9, k≤-1,3      Kє(-∞;-1,3]   Жауабы: (-∞;-1,3]</a:t>
            </a: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Горизонтальный свиток 2"/>
          <p:cNvSpPr/>
          <p:nvPr/>
        </p:nvSpPr>
        <p:spPr>
          <a:xfrm>
            <a:off x="857224" y="0"/>
            <a:ext cx="7643866" cy="3357562"/>
          </a:xfrm>
          <a:prstGeom prst="horizontalScroll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kk-KZ" sz="44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Оқулықпен жұмыс</a:t>
            </a:r>
            <a:endParaRPr lang="ru-RU" sz="4400" b="1" cap="all" dirty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Блок-схема: перфолента 3"/>
          <p:cNvSpPr/>
          <p:nvPr/>
        </p:nvSpPr>
        <p:spPr>
          <a:xfrm>
            <a:off x="1000100" y="3500438"/>
            <a:ext cx="7143800" cy="2857520"/>
          </a:xfrm>
          <a:prstGeom prst="flowChartPunchedTape">
            <a:avLst/>
          </a:prstGeom>
          <a:ln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kk-KZ" sz="4000" b="1" cap="all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endParaRPr lang="ru-RU" sz="4000" b="1" cap="all" dirty="0">
              <a:ln w="0"/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9055131"/>
              </p:ext>
            </p:extLst>
          </p:nvPr>
        </p:nvGraphicFramePr>
        <p:xfrm>
          <a:off x="10455" y="332656"/>
          <a:ext cx="3520168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r:id="rId3" imgW="2311400" imgH="1600200" progId="Equation.3">
                  <p:embed/>
                </p:oleObj>
              </mc:Choice>
              <mc:Fallback>
                <p:oleObj r:id="rId3" imgW="2311400" imgH="1600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5" y="332656"/>
                        <a:ext cx="3520168" cy="15121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178074"/>
              </p:ext>
            </p:extLst>
          </p:nvPr>
        </p:nvGraphicFramePr>
        <p:xfrm>
          <a:off x="4604289" y="1916832"/>
          <a:ext cx="31242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r:id="rId5" imgW="3124200" imgH="1600200" progId="Equation.3">
                  <p:embed/>
                </p:oleObj>
              </mc:Choice>
              <mc:Fallback>
                <p:oleObj r:id="rId5" imgW="3124200" imgH="16002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4289" y="1916832"/>
                        <a:ext cx="3124200" cy="160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2010113"/>
              </p:ext>
            </p:extLst>
          </p:nvPr>
        </p:nvGraphicFramePr>
        <p:xfrm>
          <a:off x="5004048" y="332656"/>
          <a:ext cx="2714625" cy="1352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r:id="rId7" imgW="3213100" imgH="1600200" progId="Equation.3">
                  <p:embed/>
                </p:oleObj>
              </mc:Choice>
              <mc:Fallback>
                <p:oleObj r:id="rId7" imgW="3213100" imgH="16002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332656"/>
                        <a:ext cx="2714625" cy="1352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9521822"/>
              </p:ext>
            </p:extLst>
          </p:nvPr>
        </p:nvGraphicFramePr>
        <p:xfrm>
          <a:off x="107504" y="1844824"/>
          <a:ext cx="3000375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r:id="rId9" imgW="2997200" imgH="1600200" progId="Equation.3">
                  <p:embed/>
                </p:oleObj>
              </mc:Choice>
              <mc:Fallback>
                <p:oleObj r:id="rId9" imgW="2997200" imgH="16002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1844824"/>
                        <a:ext cx="3000375" cy="160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374932"/>
              </p:ext>
            </p:extLst>
          </p:nvPr>
        </p:nvGraphicFramePr>
        <p:xfrm>
          <a:off x="107504" y="3933056"/>
          <a:ext cx="3257550" cy="124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r:id="rId11" imgW="3251200" imgH="1244600" progId="Equation.3">
                  <p:embed/>
                </p:oleObj>
              </mc:Choice>
              <mc:Fallback>
                <p:oleObj r:id="rId11" imgW="3251200" imgH="12446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3933056"/>
                        <a:ext cx="3257550" cy="1247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789135"/>
              </p:ext>
            </p:extLst>
          </p:nvPr>
        </p:nvGraphicFramePr>
        <p:xfrm>
          <a:off x="4283968" y="4005064"/>
          <a:ext cx="3076575" cy="124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r:id="rId13" imgW="3073400" imgH="1244600" progId="Equation.3">
                  <p:embed/>
                </p:oleObj>
              </mc:Choice>
              <mc:Fallback>
                <p:oleObj r:id="rId13" imgW="3073400" imgH="124460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4005064"/>
                        <a:ext cx="3076575" cy="1247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0387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ыноска-облако 2"/>
          <p:cNvSpPr/>
          <p:nvPr/>
        </p:nvSpPr>
        <p:spPr>
          <a:xfrm>
            <a:off x="1071538" y="571480"/>
            <a:ext cx="7000924" cy="5357850"/>
          </a:xfrm>
          <a:prstGeom prst="cloudCallout">
            <a:avLst/>
          </a:prstGeom>
          <a:ln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5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Сергіту </a:t>
            </a:r>
            <a:r>
              <a:rPr lang="kk-KZ" sz="5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сәті</a:t>
            </a:r>
          </a:p>
          <a:p>
            <a:pPr algn="ctr"/>
            <a:r>
              <a:rPr lang="ru-RU" sz="5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Еден-</a:t>
            </a:r>
            <a:r>
              <a:rPr lang="ru-RU" sz="5400" b="1" dirty="0" err="1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төбе</a:t>
            </a:r>
            <a:r>
              <a:rPr lang="ru-RU" sz="5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5400" b="1" dirty="0" err="1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мұрын</a:t>
            </a:r>
            <a:endParaRPr lang="ru-RU" sz="5400" b="1" dirty="0" smtClean="0">
              <a:ln w="1905"/>
              <a:solidFill>
                <a:schemeClr val="tx1">
                  <a:lumMod val="95000"/>
                  <a:lumOff val="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5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әдісі</a:t>
            </a:r>
            <a:endParaRPr lang="ru-RU" sz="5400" b="1" dirty="0">
              <a:ln w="1905"/>
              <a:solidFill>
                <a:schemeClr val="tx1">
                  <a:lumMod val="95000"/>
                  <a:lumOff val="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643042" y="1500174"/>
          <a:ext cx="6286544" cy="4675272"/>
        </p:xfrm>
        <a:graphic>
          <a:graphicData uri="http://schemas.openxmlformats.org/drawingml/2006/table">
            <a:tbl>
              <a:tblPr/>
              <a:tblGrid>
                <a:gridCol w="1620023"/>
                <a:gridCol w="920785"/>
                <a:gridCol w="817012"/>
                <a:gridCol w="938905"/>
                <a:gridCol w="938905"/>
                <a:gridCol w="1050914"/>
              </a:tblGrid>
              <a:tr h="1094549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Times New Roman"/>
                          <a:cs typeface="Times New Roman"/>
                        </a:rPr>
                        <a:t>        </a:t>
                      </a:r>
                      <a:r>
                        <a:rPr lang="kk-KZ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Жауабы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Times New Roman"/>
                          <a:cs typeface="Times New Roman"/>
                        </a:rPr>
                        <a:t>Теңсіздіктер</a:t>
                      </a:r>
                      <a:r>
                        <a:rPr lang="kk-KZ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Times New Roman"/>
                          <a:cs typeface="Times New Roman"/>
                        </a:rPr>
                        <a:t>[-4;6]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2000" b="1" kern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(5;7)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Ø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[</a:t>
                      </a:r>
                      <a:r>
                        <a:rPr lang="kk-KZ" sz="2000" b="1" kern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-3;4)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Calibri"/>
                          <a:cs typeface="Times New Roman"/>
                        </a:rPr>
                        <a:t>[-3;+∞)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4562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kk-KZ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2657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kk-KZ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4380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kk-KZ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4562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kk-KZ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4562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kk-KZ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1857357" y="428604"/>
            <a:ext cx="592935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InflateTop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extrusionH="57150" contourW="6350" prstMaterial="metal">
              <a:bevelT w="127000" h="31750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all" normalizeH="0" baseline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Семантикалық</a:t>
            </a:r>
            <a:r>
              <a:rPr kumimoji="0" lang="en-US" sz="2800" b="1" i="0" u="none" strike="noStrike" cap="all" normalizeH="0" baseline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all" normalizeH="0" baseline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карта</a:t>
            </a:r>
            <a:endParaRPr kumimoji="0" lang="en-US" sz="3600" b="1" i="0" u="none" strike="noStrike" cap="all" normalizeH="0" baseline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" pitchFamily="34" charset="0"/>
            </a:endParaRP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500067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500067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95" name="Picture 1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9" y="4857760"/>
            <a:ext cx="1428760" cy="492675"/>
          </a:xfrm>
          <a:prstGeom prst="rect">
            <a:avLst/>
          </a:prstGeom>
          <a:noFill/>
        </p:spPr>
      </p:pic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500067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99" name="Picture 1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7" y="4214818"/>
            <a:ext cx="1190625" cy="457200"/>
          </a:xfrm>
          <a:prstGeom prst="rect">
            <a:avLst/>
          </a:prstGeom>
          <a:noFill/>
        </p:spPr>
      </p:pic>
      <p:pic>
        <p:nvPicPr>
          <p:cNvPr id="16400" name="Picture 1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1" y="3357562"/>
            <a:ext cx="1362075" cy="466725"/>
          </a:xfrm>
          <a:prstGeom prst="rect">
            <a:avLst/>
          </a:prstGeom>
          <a:noFill/>
        </p:spPr>
      </p:pic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500067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403" name="Picture 1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9" y="2643182"/>
            <a:ext cx="1190625" cy="495300"/>
          </a:xfrm>
          <a:prstGeom prst="rect">
            <a:avLst/>
          </a:prstGeom>
          <a:noFill/>
        </p:spPr>
      </p:pic>
      <p:pic>
        <p:nvPicPr>
          <p:cNvPr id="16405" name="Picture 2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4" y="5572140"/>
            <a:ext cx="1571635" cy="466725"/>
          </a:xfrm>
          <a:prstGeom prst="rect">
            <a:avLst/>
          </a:prstGeom>
          <a:noFill/>
        </p:spPr>
      </p:pic>
      <p:cxnSp>
        <p:nvCxnSpPr>
          <p:cNvPr id="30" name="Прямая соединительная линия 29"/>
          <p:cNvCxnSpPr/>
          <p:nvPr/>
        </p:nvCxnSpPr>
        <p:spPr>
          <a:xfrm>
            <a:off x="1643043" y="1500174"/>
            <a:ext cx="1643074" cy="8572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643042" y="1500174"/>
          <a:ext cx="6286544" cy="4675272"/>
        </p:xfrm>
        <a:graphic>
          <a:graphicData uri="http://schemas.openxmlformats.org/drawingml/2006/table">
            <a:tbl>
              <a:tblPr/>
              <a:tblGrid>
                <a:gridCol w="1620023"/>
                <a:gridCol w="920785"/>
                <a:gridCol w="817012"/>
                <a:gridCol w="938905"/>
                <a:gridCol w="938905"/>
                <a:gridCol w="1050914"/>
              </a:tblGrid>
              <a:tr h="1094549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Times New Roman"/>
                          <a:cs typeface="Times New Roman"/>
                        </a:rPr>
                        <a:t>        </a:t>
                      </a:r>
                      <a:r>
                        <a:rPr lang="kk-KZ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Жауабы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Times New Roman"/>
                          <a:cs typeface="Times New Roman"/>
                        </a:rPr>
                        <a:t>Теңсіздіктер</a:t>
                      </a:r>
                      <a:r>
                        <a:rPr lang="kk-KZ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2200" b="1" dirty="0">
                          <a:latin typeface="Times New Roman"/>
                          <a:ea typeface="Times New Roman"/>
                          <a:cs typeface="Times New Roman"/>
                        </a:rPr>
                        <a:t>[-4;6]</a:t>
                      </a:r>
                      <a:endParaRPr lang="ru-RU" sz="2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2200" b="1" kern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(5;7)</a:t>
                      </a:r>
                      <a:endParaRPr lang="ru-RU" sz="2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latin typeface="Times New Roman"/>
                          <a:ea typeface="Calibri"/>
                          <a:cs typeface="Times New Roman"/>
                        </a:rPr>
                        <a:t>Ø</a:t>
                      </a:r>
                      <a:endParaRPr lang="ru-RU" sz="2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200" b="1" kern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[</a:t>
                      </a:r>
                      <a:r>
                        <a:rPr lang="kk-KZ" sz="2200" b="1" kern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-3;4)</a:t>
                      </a:r>
                      <a:endParaRPr lang="ru-RU" sz="2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2200" b="1" dirty="0">
                          <a:latin typeface="Times New Roman"/>
                          <a:ea typeface="Calibri"/>
                          <a:cs typeface="Times New Roman"/>
                        </a:rPr>
                        <a:t>[-3;+∞)</a:t>
                      </a:r>
                      <a:endParaRPr lang="ru-RU" sz="2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4562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kk-KZ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2657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kk-KZ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4380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kk-KZ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4562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kk-KZ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4562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kk-KZ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1857357" y="428604"/>
            <a:ext cx="592935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InflateTop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extrusionH="57150" contourW="6350" prstMaterial="metal">
              <a:bevelT w="127000" h="31750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all" normalizeH="0" baseline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Семантикалық</a:t>
            </a:r>
            <a:r>
              <a:rPr kumimoji="0" lang="en-US" sz="2800" b="1" i="0" u="none" strike="noStrike" cap="all" normalizeH="0" baseline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all" normalizeH="0" baseline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карта</a:t>
            </a:r>
            <a:endParaRPr kumimoji="0" lang="en-US" sz="3600" b="1" i="0" u="none" strike="noStrike" cap="all" normalizeH="0" baseline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" pitchFamily="34" charset="0"/>
            </a:endParaRPr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500067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500067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" name="Picture 1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9" y="4857760"/>
            <a:ext cx="1428760" cy="492675"/>
          </a:xfrm>
          <a:prstGeom prst="rect">
            <a:avLst/>
          </a:prstGeom>
          <a:noFill/>
        </p:spPr>
      </p:pic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500067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" name="Picture 1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7" y="4214818"/>
            <a:ext cx="1190625" cy="457200"/>
          </a:xfrm>
          <a:prstGeom prst="rect">
            <a:avLst/>
          </a:prstGeom>
          <a:noFill/>
        </p:spPr>
      </p:pic>
      <p:pic>
        <p:nvPicPr>
          <p:cNvPr id="10" name="Picture 1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1" y="3357562"/>
            <a:ext cx="1362075" cy="466725"/>
          </a:xfrm>
          <a:prstGeom prst="rect">
            <a:avLst/>
          </a:prstGeom>
          <a:noFill/>
        </p:spPr>
      </p:pic>
      <p:sp>
        <p:nvSpPr>
          <p:cNvPr id="12" name="Rectangle 20"/>
          <p:cNvSpPr>
            <a:spLocks noChangeArrowheads="1"/>
          </p:cNvSpPr>
          <p:nvPr/>
        </p:nvSpPr>
        <p:spPr bwMode="auto">
          <a:xfrm>
            <a:off x="500067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9" y="2643182"/>
            <a:ext cx="1190625" cy="495300"/>
          </a:xfrm>
          <a:prstGeom prst="rect">
            <a:avLst/>
          </a:prstGeom>
          <a:noFill/>
        </p:spPr>
      </p:pic>
      <p:pic>
        <p:nvPicPr>
          <p:cNvPr id="15" name="Picture 2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4" y="5572140"/>
            <a:ext cx="1571635" cy="466725"/>
          </a:xfrm>
          <a:prstGeom prst="rect">
            <a:avLst/>
          </a:prstGeom>
          <a:noFill/>
        </p:spPr>
      </p:pic>
      <p:cxnSp>
        <p:nvCxnSpPr>
          <p:cNvPr id="16" name="Прямая соединительная линия 15"/>
          <p:cNvCxnSpPr/>
          <p:nvPr/>
        </p:nvCxnSpPr>
        <p:spPr>
          <a:xfrm>
            <a:off x="1643043" y="1500174"/>
            <a:ext cx="1643074" cy="8572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5-конечная звезда 16"/>
          <p:cNvSpPr/>
          <p:nvPr/>
        </p:nvSpPr>
        <p:spPr>
          <a:xfrm>
            <a:off x="3428992" y="5572140"/>
            <a:ext cx="571504" cy="500066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5-конечная звезда 17"/>
          <p:cNvSpPr/>
          <p:nvPr/>
        </p:nvSpPr>
        <p:spPr>
          <a:xfrm>
            <a:off x="4286248" y="2714620"/>
            <a:ext cx="571504" cy="500066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5-конечная звезда 18"/>
          <p:cNvSpPr/>
          <p:nvPr/>
        </p:nvSpPr>
        <p:spPr>
          <a:xfrm>
            <a:off x="7000892" y="4929198"/>
            <a:ext cx="571504" cy="500066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5-конечная звезда 19"/>
          <p:cNvSpPr/>
          <p:nvPr/>
        </p:nvSpPr>
        <p:spPr>
          <a:xfrm>
            <a:off x="6000760" y="4214818"/>
            <a:ext cx="571504" cy="500066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5-конечная звезда 20"/>
          <p:cNvSpPr/>
          <p:nvPr/>
        </p:nvSpPr>
        <p:spPr>
          <a:xfrm>
            <a:off x="5143504" y="3429000"/>
            <a:ext cx="571504" cy="500066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1184</TotalTime>
  <Words>191</Words>
  <Application>Microsoft Office PowerPoint</Application>
  <PresentationFormat>Экран (4:3)</PresentationFormat>
  <Paragraphs>50</Paragraphs>
  <Slides>11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Тема Office</vt:lpstr>
      <vt:lpstr>Equation.3</vt:lpstr>
      <vt:lpstr>Бір айнымалысы бар сызықтық теңсіздіктер мен теңсіздіктер жүйесіне есептер шығару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Бір анымалысы бар сызықтық теңсіздіктер мен теңсіздіктер жүйесіне есептер шығару</dc:title>
  <dc:creator>Балнур</dc:creator>
  <cp:lastModifiedBy>Балнур</cp:lastModifiedBy>
  <cp:revision>33</cp:revision>
  <dcterms:modified xsi:type="dcterms:W3CDTF">2022-02-24T06:25:44Z</dcterms:modified>
</cp:coreProperties>
</file>