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74" r:id="rId2"/>
    <p:sldId id="275" r:id="rId3"/>
    <p:sldId id="258" r:id="rId4"/>
    <p:sldId id="259" r:id="rId5"/>
    <p:sldId id="260" r:id="rId6"/>
    <p:sldId id="261" r:id="rId7"/>
    <p:sldId id="265" r:id="rId8"/>
    <p:sldId id="267" r:id="rId9"/>
    <p:sldId id="268" r:id="rId10"/>
    <p:sldId id="263" r:id="rId11"/>
    <p:sldId id="269" r:id="rId12"/>
    <p:sldId id="270" r:id="rId13"/>
    <p:sldId id="271" r:id="rId14"/>
    <p:sldId id="272" r:id="rId15"/>
    <p:sldId id="264" r:id="rId16"/>
    <p:sldId id="273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6" d="100"/>
          <a:sy n="76" d="100"/>
        </p:scale>
        <p:origin x="-1642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17.03.2022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17.03.2022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17.03.2022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17.03.2022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17.03.2022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17.03.2022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17.03.2022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17.03.2022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17.03.2022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17.03.2022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17.03.2022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17.03.2022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476672"/>
            <a:ext cx="8208912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 smtClean="0"/>
              <a:t>Стратегия «Угадай-ка»</a:t>
            </a:r>
          </a:p>
          <a:p>
            <a:r>
              <a:rPr lang="ru-RU" sz="3600" dirty="0" smtClean="0"/>
              <a:t>1.Его </a:t>
            </a:r>
            <a:r>
              <a:rPr lang="ru-RU" sz="3600" dirty="0"/>
              <a:t>сравнивают со светом.</a:t>
            </a:r>
          </a:p>
          <a:p>
            <a:r>
              <a:rPr lang="ru-RU" sz="3600" dirty="0" smtClean="0"/>
              <a:t>2.Говорят,что </a:t>
            </a:r>
            <a:r>
              <a:rPr lang="ru-RU" sz="3600" dirty="0"/>
              <a:t>ему нет конца.</a:t>
            </a:r>
          </a:p>
          <a:p>
            <a:r>
              <a:rPr lang="ru-RU" sz="3600" dirty="0" smtClean="0"/>
              <a:t>3.А </a:t>
            </a:r>
            <a:r>
              <a:rPr lang="ru-RU" sz="3600" dirty="0"/>
              <a:t>ещё </a:t>
            </a:r>
            <a:r>
              <a:rPr lang="ru-RU" sz="3600" dirty="0" err="1"/>
              <a:t>говорят,что</a:t>
            </a:r>
            <a:r>
              <a:rPr lang="ru-RU" sz="3600" dirty="0"/>
              <a:t>  им нужно заниматься всю жизнь!</a:t>
            </a:r>
          </a:p>
          <a:p>
            <a:r>
              <a:rPr lang="ru-RU" sz="3600" dirty="0" smtClean="0"/>
              <a:t>4.Заниматься </a:t>
            </a:r>
            <a:r>
              <a:rPr lang="ru-RU" sz="3600" dirty="0"/>
              <a:t>им никогда не поздно.</a:t>
            </a:r>
          </a:p>
          <a:p>
            <a:r>
              <a:rPr lang="ru-RU" sz="3600" dirty="0" smtClean="0"/>
              <a:t>5.Это </a:t>
            </a:r>
            <a:r>
              <a:rPr lang="ru-RU" sz="3600" dirty="0"/>
              <a:t>вид деятельности!</a:t>
            </a:r>
          </a:p>
          <a:p>
            <a:r>
              <a:rPr lang="ru-RU" sz="3600" dirty="0" smtClean="0"/>
              <a:t>6.Им </a:t>
            </a:r>
            <a:r>
              <a:rPr lang="ru-RU" sz="3600" dirty="0"/>
              <a:t>вы занимаетесь в школе.</a:t>
            </a:r>
          </a:p>
        </p:txBody>
      </p:sp>
    </p:spTree>
    <p:extLst>
      <p:ext uri="{BB962C8B-B14F-4D97-AF65-F5344CB8AC3E}">
        <p14:creationId xmlns:p14="http://schemas.microsoft.com/office/powerpoint/2010/main" val="3799050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Объект 1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260648"/>
            <a:ext cx="7920880" cy="5832648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612844"/>
            <a:ext cx="7992888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000" b="1" dirty="0"/>
              <a:t>Задания.</a:t>
            </a:r>
            <a:endParaRPr lang="ru-RU" sz="2000" dirty="0"/>
          </a:p>
          <a:p>
            <a:r>
              <a:rPr lang="kk-KZ" sz="2000" b="1" dirty="0"/>
              <a:t>Группа А</a:t>
            </a:r>
            <a:r>
              <a:rPr lang="kk-KZ" sz="2000" dirty="0"/>
              <a:t>. Прочитайте предложение и</a:t>
            </a:r>
            <a:endParaRPr lang="ru-RU" sz="2000" dirty="0"/>
          </a:p>
          <a:p>
            <a:r>
              <a:rPr lang="kk-KZ" sz="2000" dirty="0"/>
              <a:t>вместо скобок поставьте нужный знак препинания. Объясните свой выбор.</a:t>
            </a:r>
            <a:endParaRPr lang="ru-RU" sz="2000" dirty="0"/>
          </a:p>
          <a:p>
            <a:r>
              <a:rPr lang="ru-RU" sz="2000" b="1" dirty="0"/>
              <a:t>Любите книгу()она научит вас уважать человека.</a:t>
            </a:r>
            <a:endParaRPr lang="ru-RU" sz="2000" dirty="0"/>
          </a:p>
          <a:p>
            <a:endParaRPr lang="ru-RU" sz="2000" dirty="0" smtClean="0"/>
          </a:p>
          <a:p>
            <a:r>
              <a:rPr lang="ru-RU" sz="2000" dirty="0" smtClean="0"/>
              <a:t> </a:t>
            </a:r>
          </a:p>
          <a:p>
            <a:endParaRPr lang="ru-RU" sz="2000" b="1" dirty="0"/>
          </a:p>
          <a:p>
            <a:endParaRPr lang="ru-RU" sz="2000" b="1" dirty="0" smtClean="0"/>
          </a:p>
          <a:p>
            <a:endParaRPr lang="ru-RU" sz="2000" b="1" dirty="0"/>
          </a:p>
          <a:p>
            <a:r>
              <a:rPr lang="kk-KZ" sz="2000" b="1" dirty="0" smtClean="0"/>
              <a:t>Группа </a:t>
            </a:r>
            <a:r>
              <a:rPr lang="kk-KZ" sz="2000" b="1" dirty="0"/>
              <a:t>Б</a:t>
            </a:r>
            <a:r>
              <a:rPr lang="kk-KZ" sz="2000" dirty="0"/>
              <a:t>. Из двух простых предложений составьте одно БСП и поставьте нужный знак препинания.Объясните свой выбор.</a:t>
            </a:r>
            <a:endParaRPr lang="ru-RU" sz="2000" dirty="0"/>
          </a:p>
          <a:p>
            <a:r>
              <a:rPr lang="kk-KZ" sz="2000" dirty="0"/>
              <a:t> </a:t>
            </a:r>
            <a:r>
              <a:rPr lang="ru-RU" sz="2000" b="1" dirty="0"/>
              <a:t>Вдруг я слышу. В соседнем доме тихо открывается дверь</a:t>
            </a:r>
            <a:endParaRPr lang="ru-RU" sz="2000" dirty="0"/>
          </a:p>
          <a:p>
            <a:endParaRPr lang="kk-KZ" sz="2000" b="1" dirty="0" smtClean="0"/>
          </a:p>
          <a:p>
            <a:endParaRPr lang="kk-KZ" sz="2000" b="1" dirty="0"/>
          </a:p>
        </p:txBody>
      </p:sp>
    </p:spTree>
    <p:extLst>
      <p:ext uri="{BB962C8B-B14F-4D97-AF65-F5344CB8AC3E}">
        <p14:creationId xmlns:p14="http://schemas.microsoft.com/office/powerpoint/2010/main" val="2134452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3568" y="197346"/>
            <a:ext cx="8136904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kk-KZ" b="1" dirty="0" smtClean="0"/>
          </a:p>
          <a:p>
            <a:r>
              <a:rPr lang="kk-KZ" b="1" dirty="0" smtClean="0"/>
              <a:t>Правильные ответы:</a:t>
            </a:r>
            <a:endParaRPr lang="ru-RU" dirty="0"/>
          </a:p>
          <a:p>
            <a:endParaRPr lang="kk-KZ" b="1" dirty="0" smtClean="0"/>
          </a:p>
          <a:p>
            <a:r>
              <a:rPr lang="kk-KZ" b="1" dirty="0" smtClean="0"/>
              <a:t>Группа </a:t>
            </a:r>
            <a:r>
              <a:rPr lang="kk-KZ" b="1" dirty="0"/>
              <a:t>А</a:t>
            </a:r>
            <a:r>
              <a:rPr lang="kk-KZ" dirty="0"/>
              <a:t>. Прочитайте предложение и</a:t>
            </a:r>
            <a:endParaRPr lang="ru-RU" dirty="0"/>
          </a:p>
          <a:p>
            <a:r>
              <a:rPr lang="kk-KZ" dirty="0"/>
              <a:t>вместо скобок поставьте нужный знак препинания. Объясните свой выбор.</a:t>
            </a:r>
            <a:endParaRPr lang="ru-RU" dirty="0"/>
          </a:p>
          <a:p>
            <a:r>
              <a:rPr lang="ru-RU" b="1" dirty="0"/>
              <a:t>Любите </a:t>
            </a:r>
            <a:r>
              <a:rPr lang="ru-RU" b="1" dirty="0" err="1" smtClean="0"/>
              <a:t>книгу:она</a:t>
            </a:r>
            <a:r>
              <a:rPr lang="ru-RU" b="1" dirty="0" smtClean="0"/>
              <a:t> </a:t>
            </a:r>
            <a:r>
              <a:rPr lang="ru-RU" b="1" dirty="0"/>
              <a:t>научит вас уважать человека</a:t>
            </a:r>
            <a:r>
              <a:rPr lang="ru-RU" b="1" dirty="0" smtClean="0"/>
              <a:t>.(со значением причины)</a:t>
            </a:r>
            <a:endParaRPr lang="ru-RU" dirty="0"/>
          </a:p>
          <a:p>
            <a:endParaRPr lang="ru-RU" dirty="0"/>
          </a:p>
          <a:p>
            <a:r>
              <a:rPr lang="ru-RU" dirty="0"/>
              <a:t> </a:t>
            </a:r>
            <a:r>
              <a:rPr lang="kk-KZ" b="1" dirty="0"/>
              <a:t>Группа Б</a:t>
            </a:r>
            <a:r>
              <a:rPr lang="kk-KZ" dirty="0"/>
              <a:t>. Из двух простых предложений составьте одно БСП и поставьте нужный знак препинания.Объясните свой выбор.</a:t>
            </a:r>
            <a:endParaRPr lang="ru-RU" dirty="0"/>
          </a:p>
          <a:p>
            <a:r>
              <a:rPr lang="kk-KZ" dirty="0"/>
              <a:t> </a:t>
            </a:r>
            <a:r>
              <a:rPr lang="ru-RU" b="1" dirty="0"/>
              <a:t>Вдруг я </a:t>
            </a:r>
            <a:r>
              <a:rPr lang="ru-RU" b="1" dirty="0" smtClean="0"/>
              <a:t>слышу: в </a:t>
            </a:r>
            <a:r>
              <a:rPr lang="ru-RU" b="1" dirty="0"/>
              <a:t>соседнем доме тихо открывается </a:t>
            </a:r>
            <a:r>
              <a:rPr lang="ru-RU" b="1" dirty="0" smtClean="0"/>
              <a:t>дверь.</a:t>
            </a:r>
          </a:p>
          <a:p>
            <a:r>
              <a:rPr lang="ru-RU" b="1" dirty="0" smtClean="0"/>
              <a:t>(Со значением пояснения)</a:t>
            </a:r>
            <a:endParaRPr lang="ru-RU" dirty="0"/>
          </a:p>
          <a:p>
            <a:endParaRPr lang="kk-KZ" b="1" dirty="0"/>
          </a:p>
          <a:p>
            <a:endParaRPr lang="kk-KZ" b="1" dirty="0"/>
          </a:p>
          <a:p>
            <a:r>
              <a:rPr lang="kk-KZ" b="1" dirty="0"/>
              <a:t>Группа В</a:t>
            </a:r>
            <a:r>
              <a:rPr lang="kk-KZ" dirty="0"/>
              <a:t>.. </a:t>
            </a:r>
            <a:r>
              <a:rPr lang="ru-RU" dirty="0"/>
              <a:t>Я вам продиктую одно предложение, а вы определите какое это предложение и поставьте нужный знак препинания.</a:t>
            </a:r>
            <a:br>
              <a:rPr lang="ru-RU" dirty="0"/>
            </a:br>
            <a:r>
              <a:rPr lang="ru-RU" b="1" dirty="0"/>
              <a:t>Вдруг показалось ему: кто - то вошел в дом</a:t>
            </a:r>
            <a:r>
              <a:rPr lang="ru-RU" b="1" dirty="0" smtClean="0"/>
              <a:t>. (Это БСП со значением пояснения)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39043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548681"/>
            <a:ext cx="7992888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kk-KZ" b="1" dirty="0" smtClean="0"/>
          </a:p>
          <a:p>
            <a:endParaRPr lang="kk-KZ" b="1" dirty="0"/>
          </a:p>
          <a:p>
            <a:r>
              <a:rPr lang="kk-KZ" sz="2400" b="1" dirty="0" smtClean="0"/>
              <a:t>Критерии </a:t>
            </a:r>
            <a:r>
              <a:rPr lang="kk-KZ" sz="2400" b="1" dirty="0"/>
              <a:t>оценивания</a:t>
            </a:r>
            <a:r>
              <a:rPr lang="kk-KZ" sz="2400" dirty="0"/>
              <a:t>:</a:t>
            </a:r>
            <a:endParaRPr lang="ru-RU" sz="2400" dirty="0"/>
          </a:p>
          <a:p>
            <a:r>
              <a:rPr lang="kk-KZ" sz="2400" dirty="0"/>
              <a:t>-использовать двоеточие в БСП</a:t>
            </a:r>
            <a:endParaRPr lang="ru-RU" sz="2400" dirty="0"/>
          </a:p>
          <a:p>
            <a:r>
              <a:rPr lang="kk-KZ" sz="2400" b="1" dirty="0"/>
              <a:t>Дескрипторы:</a:t>
            </a:r>
            <a:endParaRPr lang="ru-RU" sz="2400" dirty="0"/>
          </a:p>
          <a:p>
            <a:r>
              <a:rPr lang="kk-KZ" sz="2400" dirty="0"/>
              <a:t>-различает </a:t>
            </a:r>
            <a:r>
              <a:rPr lang="kk-KZ" sz="2400" dirty="0" smtClean="0"/>
              <a:t>БСП                   </a:t>
            </a:r>
            <a:r>
              <a:rPr lang="kk-KZ" sz="2400" dirty="0"/>
              <a:t>3б</a:t>
            </a:r>
            <a:endParaRPr lang="ru-RU" sz="2400" dirty="0"/>
          </a:p>
          <a:p>
            <a:endParaRPr lang="kk-KZ" sz="2400" dirty="0" smtClean="0"/>
          </a:p>
          <a:p>
            <a:r>
              <a:rPr lang="kk-KZ" sz="2400" dirty="0" smtClean="0"/>
              <a:t>-</a:t>
            </a:r>
            <a:r>
              <a:rPr lang="kk-KZ" sz="2400" dirty="0"/>
              <a:t>определяет части </a:t>
            </a:r>
            <a:r>
              <a:rPr lang="kk-KZ" sz="2400" dirty="0" smtClean="0"/>
              <a:t>БСП            </a:t>
            </a:r>
            <a:r>
              <a:rPr lang="kk-KZ" sz="2400" dirty="0"/>
              <a:t>3б</a:t>
            </a:r>
            <a:endParaRPr lang="ru-RU" sz="2400" dirty="0"/>
          </a:p>
          <a:p>
            <a:endParaRPr lang="kk-KZ" sz="2400" dirty="0" smtClean="0"/>
          </a:p>
          <a:p>
            <a:r>
              <a:rPr lang="kk-KZ" sz="2400" dirty="0" smtClean="0"/>
              <a:t>-</a:t>
            </a:r>
            <a:r>
              <a:rPr lang="kk-KZ" sz="2400" dirty="0"/>
              <a:t>правильно определяет смысловые отношения между частями </a:t>
            </a:r>
            <a:r>
              <a:rPr lang="kk-KZ" sz="2400" dirty="0" smtClean="0"/>
              <a:t>БСП  </a:t>
            </a:r>
            <a:r>
              <a:rPr lang="kk-KZ" sz="2400" dirty="0"/>
              <a:t>2б</a:t>
            </a:r>
            <a:endParaRPr lang="ru-RU" sz="2400" dirty="0"/>
          </a:p>
          <a:p>
            <a:endParaRPr lang="kk-KZ" sz="2400" dirty="0" smtClean="0"/>
          </a:p>
          <a:p>
            <a:r>
              <a:rPr lang="kk-KZ" sz="2400" dirty="0" smtClean="0"/>
              <a:t>-</a:t>
            </a:r>
            <a:r>
              <a:rPr lang="kk-KZ" sz="2400" dirty="0"/>
              <a:t>ставить нужный знак препинания (двоеточие</a:t>
            </a:r>
            <a:r>
              <a:rPr lang="kk-KZ" sz="2400" dirty="0" smtClean="0"/>
              <a:t>)          </a:t>
            </a:r>
            <a:r>
              <a:rPr lang="kk-KZ" sz="2400" dirty="0"/>
              <a:t>2б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210415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764704"/>
            <a:ext cx="7632848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b="1" dirty="0" smtClean="0"/>
              <a:t>Рефлексия</a:t>
            </a:r>
          </a:p>
          <a:p>
            <a:endParaRPr lang="kk-KZ" b="1" dirty="0" smtClean="0"/>
          </a:p>
          <a:p>
            <a:r>
              <a:rPr lang="kk-KZ" sz="2400" b="1" dirty="0" smtClean="0"/>
              <a:t>1.Чему </a:t>
            </a:r>
            <a:r>
              <a:rPr lang="kk-KZ" sz="2400" b="1" dirty="0"/>
              <a:t>вы научились на уроке?</a:t>
            </a:r>
            <a:endParaRPr lang="ru-RU" sz="2400" dirty="0"/>
          </a:p>
          <a:p>
            <a:endParaRPr lang="kk-KZ" sz="2400" b="1" dirty="0" smtClean="0"/>
          </a:p>
          <a:p>
            <a:r>
              <a:rPr lang="kk-KZ" sz="2400" b="1" dirty="0" smtClean="0"/>
              <a:t>2.Как </a:t>
            </a:r>
            <a:r>
              <a:rPr lang="kk-KZ" sz="2400" b="1" dirty="0"/>
              <a:t>вы </a:t>
            </a:r>
            <a:r>
              <a:rPr lang="kk-KZ" sz="2400" b="1" dirty="0" smtClean="0"/>
              <a:t>думаете, </a:t>
            </a:r>
            <a:r>
              <a:rPr lang="kk-KZ" sz="2400" b="1" dirty="0"/>
              <a:t>пригодятся ли вам эти знания?</a:t>
            </a:r>
            <a:endParaRPr lang="ru-RU" sz="2400" dirty="0"/>
          </a:p>
          <a:p>
            <a:endParaRPr lang="kk-KZ" sz="2400" b="1" dirty="0" smtClean="0"/>
          </a:p>
          <a:p>
            <a:r>
              <a:rPr lang="kk-KZ" sz="2400" b="1" dirty="0" smtClean="0"/>
              <a:t>3.Когда </a:t>
            </a:r>
            <a:r>
              <a:rPr lang="kk-KZ" sz="2400" b="1" dirty="0"/>
              <a:t>вы можете использовать эти знания </a:t>
            </a:r>
            <a:r>
              <a:rPr lang="kk-KZ" sz="2400" b="1" dirty="0" smtClean="0"/>
              <a:t>и в </a:t>
            </a:r>
            <a:r>
              <a:rPr lang="kk-KZ" sz="2400" b="1" dirty="0"/>
              <a:t>каких ситуациях?</a:t>
            </a:r>
            <a:endParaRPr lang="ru-RU" sz="2400" dirty="0"/>
          </a:p>
          <a:p>
            <a:r>
              <a:rPr lang="kk-KZ" sz="2400" b="1" dirty="0"/>
              <a:t> </a:t>
            </a:r>
            <a:endParaRPr lang="ru-RU" sz="2400" dirty="0"/>
          </a:p>
          <a:p>
            <a:r>
              <a:rPr lang="kk-KZ" sz="2400" b="1" dirty="0"/>
              <a:t> </a:t>
            </a:r>
            <a:r>
              <a:rPr lang="kk-KZ" sz="2400" b="1" dirty="0" smtClean="0"/>
              <a:t>4.Как </a:t>
            </a:r>
            <a:r>
              <a:rPr lang="kk-KZ" sz="2400" b="1" dirty="0"/>
              <a:t>связана тема урока с тем, о чем мы говорили на уроке</a:t>
            </a:r>
            <a:r>
              <a:rPr lang="kk-KZ" sz="2400" b="1" dirty="0" smtClean="0"/>
              <a:t>?</a:t>
            </a:r>
          </a:p>
          <a:p>
            <a:endParaRPr lang="kk-KZ" sz="2400" b="1" dirty="0"/>
          </a:p>
          <a:p>
            <a:r>
              <a:rPr lang="kk-KZ" sz="3200" b="1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Домашнее </a:t>
            </a:r>
            <a:r>
              <a:rPr lang="kk-KZ" sz="3200" b="1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задание: упр.1 на стр.206 учебника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437152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3"/>
          </p:nvPr>
        </p:nvSpPr>
        <p:spPr>
          <a:xfrm>
            <a:off x="285720" y="357166"/>
            <a:ext cx="8401080" cy="5768997"/>
          </a:xfrm>
        </p:spPr>
        <p:txBody>
          <a:bodyPr/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kk-KZ" sz="32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Прием </a:t>
            </a:r>
            <a:r>
              <a:rPr lang="kk-KZ" sz="32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</a:t>
            </a:r>
            <a:r>
              <a:rPr lang="ru-RU" sz="32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Свободный м</a:t>
            </a:r>
            <a:r>
              <a:rPr lang="kk-KZ" sz="32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икрофон</a:t>
            </a:r>
            <a:r>
              <a:rPr lang="kk-KZ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» </a:t>
            </a:r>
            <a:endParaRPr lang="ru-RU" sz="4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286000" y="1720840"/>
            <a:ext cx="4572000" cy="101566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6000" b="1" dirty="0" smtClean="0"/>
              <a:t>Спасибо!</a:t>
            </a:r>
            <a:endParaRPr lang="ru-RU" sz="6000" b="1" dirty="0"/>
          </a:p>
        </p:txBody>
      </p:sp>
    </p:spTree>
    <p:extLst>
      <p:ext uri="{BB962C8B-B14F-4D97-AF65-F5344CB8AC3E}">
        <p14:creationId xmlns:p14="http://schemas.microsoft.com/office/powerpoint/2010/main" val="2833888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77800"/>
            <a:ext cx="8496944" cy="650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36687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3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53975">
              <a:lnSpc>
                <a:spcPct val="107000"/>
              </a:lnSpc>
              <a:spcAft>
                <a:spcPts val="800"/>
              </a:spcAft>
            </a:pPr>
            <a:r>
              <a:rPr lang="ru-RU" sz="8800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8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Тема урока: </a:t>
            </a:r>
            <a:r>
              <a:rPr lang="ru-RU" sz="88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«Учение-родник знаний»</a:t>
            </a:r>
            <a:endParaRPr lang="ru-RU" sz="9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sz="8800" dirty="0">
              <a:latin typeface="Times New Roman" pitchFamily="18" charset="0"/>
              <a:cs typeface="Times New Roman" pitchFamily="18" charset="0"/>
            </a:endParaRPr>
          </a:p>
          <a:p>
            <a:pPr lvl="0"/>
            <a:endParaRPr lang="ru-RU" sz="5100" dirty="0"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endParaRPr lang="ru-RU" sz="5100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3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endParaRPr lang="ru-RU" b="1" dirty="0"/>
          </a:p>
          <a:p>
            <a:r>
              <a:rPr lang="ru-RU" sz="3600" b="1" dirty="0"/>
              <a:t>Цели урока:</a:t>
            </a:r>
          </a:p>
          <a:p>
            <a:r>
              <a:rPr lang="ru-RU" sz="4000" dirty="0"/>
              <a:t>использовать виды чтения, владеть техниками критического мышления при чтении;</a:t>
            </a:r>
          </a:p>
          <a:p>
            <a:endParaRPr lang="ru-RU" sz="4000" dirty="0" smtClean="0"/>
          </a:p>
          <a:p>
            <a:r>
              <a:rPr lang="ru-RU" sz="4000" dirty="0" smtClean="0"/>
              <a:t>-</a:t>
            </a:r>
            <a:r>
              <a:rPr lang="ru-RU" sz="4000" dirty="0"/>
              <a:t>использовать двоеточие в </a:t>
            </a:r>
            <a:r>
              <a:rPr lang="ru-RU" sz="4000" dirty="0" smtClean="0"/>
              <a:t>БСП.</a:t>
            </a:r>
            <a:endParaRPr lang="ru-RU" sz="4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3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endParaRPr lang="ru-RU" b="1" dirty="0"/>
          </a:p>
          <a:p>
            <a:pPr marL="53975">
              <a:lnSpc>
                <a:spcPct val="107000"/>
              </a:lnSpc>
              <a:spcAft>
                <a:spcPts val="800"/>
              </a:spcAft>
            </a:pPr>
            <a:r>
              <a:rPr lang="ru-RU" sz="4000" dirty="0"/>
              <a:t> </a:t>
            </a:r>
            <a:r>
              <a:rPr lang="ru-RU" sz="44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Предтекстовая</a:t>
            </a:r>
            <a:r>
              <a:rPr lang="ru-RU" sz="4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работа</a:t>
            </a:r>
            <a:endParaRPr lang="ru-RU" sz="5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3975">
              <a:lnSpc>
                <a:spcPct val="107000"/>
              </a:lnSpc>
              <a:spcAft>
                <a:spcPts val="800"/>
              </a:spcAft>
            </a:pPr>
            <a:r>
              <a:rPr lang="ru-RU" sz="4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Стратегия «Глоссарий»</a:t>
            </a:r>
            <a:endParaRPr lang="ru-RU" sz="5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3975">
              <a:lnSpc>
                <a:spcPct val="107000"/>
              </a:lnSpc>
              <a:spcAft>
                <a:spcPts val="800"/>
              </a:spcAft>
            </a:pPr>
            <a:r>
              <a:rPr lang="ru-RU" sz="4000" b="1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(И)Задания</a:t>
            </a:r>
            <a:r>
              <a:rPr lang="ru-RU" sz="40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 для </a:t>
            </a:r>
            <a:r>
              <a:rPr lang="ru-RU" sz="4000" kern="1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учащихся:выберите</a:t>
            </a:r>
            <a:r>
              <a:rPr lang="ru-RU" sz="40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 те слова, которые встретятся в тексте </a:t>
            </a:r>
            <a:r>
              <a:rPr lang="ru-RU" sz="4000" kern="12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«Виды чтения», </a:t>
            </a:r>
            <a:r>
              <a:rPr lang="ru-RU" sz="40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и объясните, как эти слова между собой взаимосвязаны</a:t>
            </a:r>
            <a:endParaRPr lang="ru-RU" sz="5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sz="4000" dirty="0"/>
          </a:p>
          <a:p>
            <a:pPr lvl="0"/>
            <a:endParaRPr lang="ru-RU" sz="8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3"/>
          </p:nvPr>
        </p:nvSpPr>
        <p:spPr>
          <a:xfrm>
            <a:off x="0" y="0"/>
            <a:ext cx="9144000" cy="7072338"/>
          </a:xfrm>
        </p:spPr>
        <p:txBody>
          <a:bodyPr>
            <a:normAutofit/>
          </a:bodyPr>
          <a:lstStyle/>
          <a:p>
            <a:r>
              <a:rPr lang="ru-RU" dirty="0"/>
              <a:t>                </a:t>
            </a:r>
            <a:r>
              <a:rPr lang="ru-RU" sz="4000" dirty="0"/>
              <a:t>Стратегия «Глоссарий»</a:t>
            </a:r>
          </a:p>
          <a:p>
            <a:pPr marR="46990" algn="just">
              <a:lnSpc>
                <a:spcPct val="107000"/>
              </a:lnSpc>
              <a:spcAft>
                <a:spcPts val="800"/>
              </a:spcAft>
            </a:pPr>
            <a:r>
              <a:rPr lang="kk-KZ" sz="4000" dirty="0"/>
              <a:t>Чтение</a:t>
            </a:r>
            <a:r>
              <a:rPr lang="kk-KZ" sz="4000" dirty="0" smtClean="0"/>
              <a:t>,                просмотровое,</a:t>
            </a:r>
          </a:p>
          <a:p>
            <a:pPr marR="46990" algn="just">
              <a:lnSpc>
                <a:spcPct val="107000"/>
              </a:lnSpc>
              <a:spcAft>
                <a:spcPts val="800"/>
              </a:spcAft>
            </a:pPr>
            <a:r>
              <a:rPr lang="kk-KZ" sz="4000" dirty="0" smtClean="0"/>
              <a:t>изучающее,     ознакомительное,</a:t>
            </a:r>
          </a:p>
          <a:p>
            <a:pPr marR="46990" algn="just">
              <a:lnSpc>
                <a:spcPct val="107000"/>
              </a:lnSpc>
              <a:spcAft>
                <a:spcPts val="800"/>
              </a:spcAft>
            </a:pPr>
            <a:r>
              <a:rPr lang="kk-KZ" sz="4000" dirty="0" smtClean="0"/>
              <a:t>информация</a:t>
            </a:r>
            <a:r>
              <a:rPr lang="kk-KZ" sz="4000" dirty="0"/>
              <a:t>, </a:t>
            </a:r>
            <a:r>
              <a:rPr lang="kk-KZ" sz="4000" dirty="0" smtClean="0"/>
              <a:t>деятельность,</a:t>
            </a:r>
          </a:p>
          <a:p>
            <a:pPr marR="46990" algn="just">
              <a:lnSpc>
                <a:spcPct val="107000"/>
              </a:lnSpc>
              <a:spcAft>
                <a:spcPts val="800"/>
              </a:spcAft>
            </a:pPr>
            <a:r>
              <a:rPr lang="kk-KZ" sz="4000" dirty="0" smtClean="0"/>
              <a:t>рассуждение.</a:t>
            </a:r>
            <a:endParaRPr lang="ru-RU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188640"/>
            <a:ext cx="8208912" cy="17666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Bef>
                <a:spcPct val="20000"/>
              </a:spcBef>
              <a:buClr>
                <a:srgbClr val="F0A22E"/>
              </a:buClr>
              <a:buSzPct val="70000"/>
            </a:pPr>
            <a:r>
              <a:rPr lang="ru-RU" sz="3200" b="1" dirty="0">
                <a:solidFill>
                  <a:srgbClr val="4E3B30"/>
                </a:solidFill>
              </a:rPr>
              <a:t>Проверка домашнего </a:t>
            </a:r>
            <a:r>
              <a:rPr lang="ru-RU" sz="3200" b="1" dirty="0" smtClean="0">
                <a:solidFill>
                  <a:srgbClr val="4E3B30"/>
                </a:solidFill>
              </a:rPr>
              <a:t>задания</a:t>
            </a:r>
          </a:p>
          <a:p>
            <a:pPr lvl="0">
              <a:spcBef>
                <a:spcPct val="20000"/>
              </a:spcBef>
              <a:buClr>
                <a:srgbClr val="F0A22E"/>
              </a:buClr>
              <a:buSzPct val="70000"/>
            </a:pPr>
            <a:r>
              <a:rPr lang="ru-RU" sz="3200" i="1" dirty="0" smtClean="0">
                <a:solidFill>
                  <a:srgbClr val="4E3B30"/>
                </a:solidFill>
              </a:rPr>
              <a:t>Заполните </a:t>
            </a:r>
            <a:r>
              <a:rPr lang="ru-RU" sz="3200" b="1" i="1" dirty="0" smtClean="0">
                <a:solidFill>
                  <a:srgbClr val="4E3B30"/>
                </a:solidFill>
              </a:rPr>
              <a:t>«слепую» </a:t>
            </a:r>
            <a:r>
              <a:rPr lang="ru-RU" sz="3200" i="1" dirty="0" smtClean="0">
                <a:solidFill>
                  <a:srgbClr val="4E3B30"/>
                </a:solidFill>
              </a:rPr>
              <a:t>таблицу</a:t>
            </a:r>
          </a:p>
          <a:p>
            <a:pPr lvl="0">
              <a:spcBef>
                <a:spcPct val="20000"/>
              </a:spcBef>
              <a:buClr>
                <a:srgbClr val="F0A22E"/>
              </a:buClr>
              <a:buSzPct val="70000"/>
            </a:pPr>
            <a:endParaRPr lang="ru-RU" sz="3200" dirty="0">
              <a:solidFill>
                <a:srgbClr val="4E3B3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843808" y="1772816"/>
            <a:ext cx="3384376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7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БСП</a:t>
            </a:r>
            <a:endParaRPr lang="ru-RU" sz="72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cxnSp>
        <p:nvCxnSpPr>
          <p:cNvPr id="5" name="Прямая со стрелкой 4"/>
          <p:cNvCxnSpPr/>
          <p:nvPr/>
        </p:nvCxnSpPr>
        <p:spPr>
          <a:xfrm>
            <a:off x="4175956" y="2687216"/>
            <a:ext cx="1621942" cy="45375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Рисунок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8184" y="3023750"/>
            <a:ext cx="1732502" cy="792088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84168" y="3284984"/>
            <a:ext cx="648072" cy="530853"/>
          </a:xfrm>
          <a:prstGeom prst="rect">
            <a:avLst/>
          </a:prstGeom>
        </p:spPr>
      </p:pic>
      <p:sp>
        <p:nvSpPr>
          <p:cNvPr id="10" name="Прямоугольник 9"/>
          <p:cNvSpPr/>
          <p:nvPr/>
        </p:nvSpPr>
        <p:spPr>
          <a:xfrm>
            <a:off x="467544" y="4725144"/>
            <a:ext cx="1728192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3203848" y="4724957"/>
            <a:ext cx="1944216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6012160" y="4725144"/>
            <a:ext cx="216024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4" name="Прямая со стрелкой 13"/>
          <p:cNvCxnSpPr/>
          <p:nvPr/>
        </p:nvCxnSpPr>
        <p:spPr>
          <a:xfrm flipH="1">
            <a:off x="1979712" y="3815838"/>
            <a:ext cx="4593684" cy="76529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 flipH="1">
            <a:off x="4860032" y="3861048"/>
            <a:ext cx="1713364" cy="7200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>
            <a:off x="6573396" y="3861048"/>
            <a:ext cx="806916" cy="7200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9" name="Рисунок 1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4868091"/>
            <a:ext cx="864096" cy="576064"/>
          </a:xfrm>
          <a:prstGeom prst="rect">
            <a:avLst/>
          </a:prstGeom>
        </p:spPr>
      </p:pic>
      <p:pic>
        <p:nvPicPr>
          <p:cNvPr id="20" name="Рисунок 1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3601" y="4894312"/>
            <a:ext cx="864096" cy="576064"/>
          </a:xfrm>
          <a:prstGeom prst="rect">
            <a:avLst/>
          </a:prstGeom>
        </p:spPr>
      </p:pic>
      <p:pic>
        <p:nvPicPr>
          <p:cNvPr id="21" name="Рисунок 2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2387" y="4894312"/>
            <a:ext cx="864096" cy="5760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6499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188640"/>
            <a:ext cx="8208912" cy="17666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20000"/>
              </a:spcBef>
              <a:buClr>
                <a:srgbClr val="F0A22E"/>
              </a:buClr>
              <a:buSzPct val="70000"/>
            </a:pPr>
            <a:r>
              <a:rPr lang="ru-RU" sz="3200" b="1" dirty="0">
                <a:solidFill>
                  <a:srgbClr val="4E3B30"/>
                </a:solidFill>
              </a:rPr>
              <a:t>Проверка домашнего </a:t>
            </a:r>
            <a:r>
              <a:rPr lang="ru-RU" sz="3200" b="1" dirty="0" smtClean="0">
                <a:solidFill>
                  <a:srgbClr val="4E3B30"/>
                </a:solidFill>
              </a:rPr>
              <a:t>задания</a:t>
            </a:r>
          </a:p>
          <a:p>
            <a:pPr algn="ctr">
              <a:spcBef>
                <a:spcPct val="20000"/>
              </a:spcBef>
              <a:buClr>
                <a:srgbClr val="F0A22E"/>
              </a:buClr>
              <a:buSzPct val="70000"/>
            </a:pPr>
            <a:r>
              <a:rPr lang="ru-RU" sz="3200" i="1" dirty="0" smtClean="0">
                <a:solidFill>
                  <a:srgbClr val="4E3B30"/>
                </a:solidFill>
              </a:rPr>
              <a:t>Правильный ответ</a:t>
            </a:r>
          </a:p>
          <a:p>
            <a:pPr>
              <a:spcBef>
                <a:spcPct val="20000"/>
              </a:spcBef>
              <a:buClr>
                <a:srgbClr val="F0A22E"/>
              </a:buClr>
              <a:buSzPct val="70000"/>
            </a:pPr>
            <a:endParaRPr lang="ru-RU" sz="3200" dirty="0">
              <a:solidFill>
                <a:srgbClr val="4E3B3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843808" y="1772816"/>
            <a:ext cx="3384376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7200" b="1" dirty="0" smtClean="0">
                <a:ln w="12700">
                  <a:solidFill>
                    <a:srgbClr val="4E3B30">
                      <a:satMod val="155000"/>
                    </a:srgbClr>
                  </a:solidFill>
                  <a:prstDash val="solid"/>
                </a:ln>
                <a:solidFill>
                  <a:srgbClr val="FBEEC9">
                    <a:tint val="85000"/>
                    <a:satMod val="155000"/>
                  </a:srgb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БСП</a:t>
            </a:r>
            <a:endParaRPr lang="ru-RU" sz="7200" b="1" dirty="0">
              <a:ln w="12700">
                <a:solidFill>
                  <a:srgbClr val="4E3B30">
                    <a:satMod val="155000"/>
                  </a:srgbClr>
                </a:solidFill>
                <a:prstDash val="solid"/>
              </a:ln>
              <a:solidFill>
                <a:srgbClr val="FBEEC9">
                  <a:tint val="85000"/>
                  <a:satMod val="155000"/>
                </a:srgb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cxnSp>
        <p:nvCxnSpPr>
          <p:cNvPr id="5" name="Прямая со стрелкой 4"/>
          <p:cNvCxnSpPr/>
          <p:nvPr/>
        </p:nvCxnSpPr>
        <p:spPr>
          <a:xfrm>
            <a:off x="4211960" y="2656353"/>
            <a:ext cx="1728192" cy="36739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Рисунок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8184" y="3023750"/>
            <a:ext cx="1732502" cy="792088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2160" y="3284984"/>
            <a:ext cx="720080" cy="530853"/>
          </a:xfrm>
          <a:prstGeom prst="rect">
            <a:avLst/>
          </a:prstGeom>
        </p:spPr>
      </p:pic>
      <p:sp>
        <p:nvSpPr>
          <p:cNvPr id="10" name="Прямоугольник 9"/>
          <p:cNvSpPr/>
          <p:nvPr/>
        </p:nvSpPr>
        <p:spPr>
          <a:xfrm>
            <a:off x="203166" y="4725144"/>
            <a:ext cx="2736304" cy="14401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300" b="1" dirty="0" smtClean="0">
                <a:solidFill>
                  <a:prstClr val="white"/>
                </a:solidFill>
              </a:rPr>
              <a:t>Со значением последовательности</a:t>
            </a:r>
            <a:endParaRPr lang="ru-RU" sz="2300" b="1" dirty="0">
              <a:solidFill>
                <a:prstClr val="white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3203848" y="4724956"/>
            <a:ext cx="2520280" cy="15123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300" b="1" dirty="0" smtClean="0">
                <a:solidFill>
                  <a:prstClr val="white"/>
                </a:solidFill>
              </a:rPr>
              <a:t>Со значением </a:t>
            </a:r>
            <a:r>
              <a:rPr lang="ru-RU" sz="2300" b="1" dirty="0" err="1" smtClean="0">
                <a:solidFill>
                  <a:prstClr val="white"/>
                </a:solidFill>
              </a:rPr>
              <a:t>одновремен</a:t>
            </a:r>
            <a:r>
              <a:rPr lang="ru-RU" sz="2300" b="1" dirty="0" smtClean="0">
                <a:solidFill>
                  <a:prstClr val="white"/>
                </a:solidFill>
              </a:rPr>
              <a:t> </a:t>
            </a:r>
            <a:r>
              <a:rPr lang="ru-RU" sz="2300" b="1" dirty="0" err="1" smtClean="0">
                <a:solidFill>
                  <a:prstClr val="white"/>
                </a:solidFill>
              </a:rPr>
              <a:t>ности</a:t>
            </a:r>
            <a:endParaRPr lang="ru-RU" sz="2300" b="1" dirty="0">
              <a:solidFill>
                <a:prstClr val="white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6012160" y="4725144"/>
            <a:ext cx="2808312" cy="14401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300" b="1" dirty="0" smtClean="0">
                <a:solidFill>
                  <a:prstClr val="white"/>
                </a:solidFill>
              </a:rPr>
              <a:t>Со значением перечисления</a:t>
            </a:r>
            <a:endParaRPr lang="ru-RU" sz="2300" b="1" dirty="0">
              <a:solidFill>
                <a:prstClr val="white"/>
              </a:solidFill>
            </a:endParaRPr>
          </a:p>
        </p:txBody>
      </p:sp>
      <p:cxnSp>
        <p:nvCxnSpPr>
          <p:cNvPr id="14" name="Прямая со стрелкой 13"/>
          <p:cNvCxnSpPr/>
          <p:nvPr/>
        </p:nvCxnSpPr>
        <p:spPr>
          <a:xfrm flipH="1">
            <a:off x="1979712" y="3815838"/>
            <a:ext cx="4593684" cy="76529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 flipH="1">
            <a:off x="4860032" y="3861048"/>
            <a:ext cx="1713364" cy="7200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>
            <a:off x="6573396" y="3861048"/>
            <a:ext cx="806916" cy="7200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88726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548680"/>
            <a:ext cx="7992888" cy="44319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400" b="1" dirty="0" smtClean="0"/>
              <a:t>Критерии оценивания домашней работы</a:t>
            </a:r>
          </a:p>
          <a:p>
            <a:endParaRPr lang="kk-KZ" b="1" dirty="0"/>
          </a:p>
          <a:p>
            <a:endParaRPr lang="kk-KZ" sz="2400" b="1" dirty="0" smtClean="0"/>
          </a:p>
          <a:p>
            <a:r>
              <a:rPr lang="kk-KZ" sz="2400" b="1" dirty="0" smtClean="0"/>
              <a:t>Критерии оценивания</a:t>
            </a:r>
            <a:r>
              <a:rPr lang="kk-KZ" sz="2400" dirty="0"/>
              <a:t> </a:t>
            </a:r>
            <a:r>
              <a:rPr lang="kk-KZ" sz="2400" dirty="0" smtClean="0"/>
              <a:t>:правильно </a:t>
            </a:r>
            <a:r>
              <a:rPr lang="kk-KZ" sz="2400" dirty="0"/>
              <a:t>заполнить таблицу.</a:t>
            </a:r>
            <a:endParaRPr lang="ru-RU" sz="2400" dirty="0"/>
          </a:p>
          <a:p>
            <a:endParaRPr lang="kk-KZ" sz="2400" b="1" dirty="0" smtClean="0"/>
          </a:p>
          <a:p>
            <a:r>
              <a:rPr lang="kk-KZ" sz="2400" b="1" dirty="0" smtClean="0"/>
              <a:t>Дескрипторы:  </a:t>
            </a:r>
          </a:p>
          <a:p>
            <a:r>
              <a:rPr lang="kk-KZ" sz="2400" b="1" dirty="0"/>
              <a:t> </a:t>
            </a:r>
            <a:r>
              <a:rPr lang="kk-KZ" sz="2400" b="1" dirty="0" smtClean="0"/>
              <a:t>       </a:t>
            </a:r>
            <a:r>
              <a:rPr lang="kk-KZ" sz="2400" dirty="0" smtClean="0"/>
              <a:t> -правильно  заполняет первое </a:t>
            </a:r>
            <a:r>
              <a:rPr lang="kk-KZ" sz="2400" dirty="0"/>
              <a:t>гнездо -2б </a:t>
            </a:r>
            <a:endParaRPr lang="ru-RU" sz="2400" dirty="0"/>
          </a:p>
          <a:p>
            <a:r>
              <a:rPr lang="kk-KZ" sz="2400" dirty="0" smtClean="0"/>
              <a:t>                           </a:t>
            </a:r>
          </a:p>
          <a:p>
            <a:r>
              <a:rPr lang="kk-KZ" sz="2400" dirty="0"/>
              <a:t> </a:t>
            </a:r>
            <a:r>
              <a:rPr lang="kk-KZ" sz="2400" dirty="0" smtClean="0"/>
              <a:t>        -правильно  заполняет второе </a:t>
            </a:r>
            <a:r>
              <a:rPr lang="kk-KZ" sz="2400" dirty="0"/>
              <a:t>гнездо -2б </a:t>
            </a:r>
            <a:endParaRPr lang="ru-RU" sz="2400" dirty="0"/>
          </a:p>
          <a:p>
            <a:r>
              <a:rPr lang="kk-KZ" sz="2400" dirty="0" smtClean="0"/>
              <a:t>                         </a:t>
            </a:r>
          </a:p>
          <a:p>
            <a:r>
              <a:rPr lang="kk-KZ" sz="2400" dirty="0"/>
              <a:t> </a:t>
            </a:r>
            <a:r>
              <a:rPr lang="kk-KZ" sz="2400" dirty="0" smtClean="0"/>
              <a:t>        -правильно  заполняет третье </a:t>
            </a:r>
            <a:r>
              <a:rPr lang="kk-KZ" sz="2400" dirty="0"/>
              <a:t>гнездо -2б 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333010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686</TotalTime>
  <Words>361</Words>
  <Application>Microsoft Office PowerPoint</Application>
  <PresentationFormat>Экран (4:3)</PresentationFormat>
  <Paragraphs>93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Воздушный поток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Принципы и приемы краткосрочного планирования урока русского языка</dc:title>
  <dc:creator>Aynura</dc:creator>
  <cp:lastModifiedBy>ASUS</cp:lastModifiedBy>
  <cp:revision>42</cp:revision>
  <dcterms:created xsi:type="dcterms:W3CDTF">2021-03-31T04:04:38Z</dcterms:created>
  <dcterms:modified xsi:type="dcterms:W3CDTF">2022-03-17T02:28:34Z</dcterms:modified>
</cp:coreProperties>
</file>