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4" r:id="rId4"/>
    <p:sldId id="280" r:id="rId5"/>
    <p:sldId id="281" r:id="rId6"/>
    <p:sldId id="282" r:id="rId7"/>
    <p:sldId id="279" r:id="rId8"/>
    <p:sldId id="261" r:id="rId9"/>
    <p:sldId id="278" r:id="rId10"/>
    <p:sldId id="260" r:id="rId11"/>
    <p:sldId id="283" r:id="rId12"/>
    <p:sldId id="266" r:id="rId13"/>
    <p:sldId id="269" r:id="rId14"/>
    <p:sldId id="270" r:id="rId15"/>
    <p:sldId id="271" r:id="rId16"/>
    <p:sldId id="265" r:id="rId17"/>
    <p:sldId id="257" r:id="rId18"/>
    <p:sldId id="268" r:id="rId19"/>
    <p:sldId id="272" r:id="rId20"/>
    <p:sldId id="273" r:id="rId21"/>
    <p:sldId id="276" r:id="rId22"/>
    <p:sldId id="274" r:id="rId23"/>
    <p:sldId id="277" r:id="rId24"/>
    <p:sldId id="275" r:id="rId25"/>
    <p:sldId id="258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17" autoAdjust="0"/>
    <p:restoredTop sz="94660"/>
  </p:normalViewPr>
  <p:slideViewPr>
    <p:cSldViewPr snapToGrid="0">
      <p:cViewPr varScale="1">
        <p:scale>
          <a:sx n="84" d="100"/>
          <a:sy n="84" d="100"/>
        </p:scale>
        <p:origin x="-102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44ED33-CCC2-F144-BF81-F3B9C60E13D4}" type="doc">
      <dgm:prSet loTypeId="urn:microsoft.com/office/officeart/2005/8/layout/chart3" loCatId="list" qsTypeId="urn:microsoft.com/office/officeart/2005/8/quickstyle/3d4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98080BDC-4C95-C749-886C-31ABD1A9A4CA}">
      <dgm:prSet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Сын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тұрғысынан ойлау</a:t>
          </a:r>
          <a:endParaRPr lang="ru-RU" sz="2000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Critical </a:t>
          </a:r>
          <a:r>
            <a:rPr lang="en-US" sz="2000" dirty="0">
              <a:latin typeface="Times New Roman" pitchFamily="18" charset="0"/>
              <a:cs typeface="Times New Roman" pitchFamily="18" charset="0"/>
            </a:rPr>
            <a:t>Thinking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BA906D5-8115-1244-A88F-535DB30C95B7}" type="parTrans" cxnId="{DF538A2D-7141-854E-9DF5-3ABC8C3D7FE0}">
      <dgm:prSet/>
      <dgm:spPr/>
      <dgm:t>
        <a:bodyPr/>
        <a:lstStyle/>
        <a:p>
          <a:endParaRPr lang="ru-RU"/>
        </a:p>
      </dgm:t>
    </dgm:pt>
    <dgm:pt modelId="{2891DB7E-91BE-BA4E-A6EB-C5C76A4D8530}" type="sibTrans" cxnId="{DF538A2D-7141-854E-9DF5-3ABC8C3D7FE0}">
      <dgm:prSet/>
      <dgm:spPr/>
      <dgm:t>
        <a:bodyPr/>
        <a:lstStyle/>
        <a:p>
          <a:endParaRPr lang="ru-RU"/>
        </a:p>
      </dgm:t>
    </dgm:pt>
    <dgm:pt modelId="{17248D2D-4482-D142-B361-86E951B5A4EB}">
      <dgm:prSet custT="1"/>
      <dgm:spPr/>
      <dgm:t>
        <a:bodyPr/>
        <a:lstStyle/>
        <a:p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Креативтілік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  <a:p>
          <a:r>
            <a:rPr lang="en-US" sz="2000" dirty="0">
              <a:latin typeface="Times New Roman" pitchFamily="18" charset="0"/>
              <a:cs typeface="Times New Roman" pitchFamily="18" charset="0"/>
            </a:rPr>
            <a:t>Creativity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63372AFD-7F84-E542-B82A-97A7297B87C0}" type="parTrans" cxnId="{06AF95E2-B6A3-F54D-A387-5E636B9923A3}">
      <dgm:prSet/>
      <dgm:spPr/>
      <dgm:t>
        <a:bodyPr/>
        <a:lstStyle/>
        <a:p>
          <a:endParaRPr lang="ru-RU"/>
        </a:p>
      </dgm:t>
    </dgm:pt>
    <dgm:pt modelId="{8F7E95B8-653B-E04B-8871-68D8B63D8FD7}" type="sibTrans" cxnId="{06AF95E2-B6A3-F54D-A387-5E636B9923A3}">
      <dgm:prSet/>
      <dgm:spPr/>
      <dgm:t>
        <a:bodyPr/>
        <a:lstStyle/>
        <a:p>
          <a:endParaRPr lang="ru-RU"/>
        </a:p>
      </dgm:t>
    </dgm:pt>
    <dgm:pt modelId="{85056366-1230-4841-99C6-4AC003C6B7F7}">
      <dgm:prSet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Коммуникация </a:t>
          </a:r>
          <a:r>
            <a:rPr lang="en-US" sz="2000" dirty="0">
              <a:latin typeface="Times New Roman" pitchFamily="18" charset="0"/>
              <a:cs typeface="Times New Roman" pitchFamily="18" charset="0"/>
            </a:rPr>
            <a:t>Communication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1F10911B-C3C6-E846-AD04-84AD29A4F330}" type="parTrans" cxnId="{4012EF8F-5984-304F-9EBF-2318947F4629}">
      <dgm:prSet/>
      <dgm:spPr/>
      <dgm:t>
        <a:bodyPr/>
        <a:lstStyle/>
        <a:p>
          <a:endParaRPr lang="ru-RU"/>
        </a:p>
      </dgm:t>
    </dgm:pt>
    <dgm:pt modelId="{822AC6BD-190F-EA43-8516-A43949CAE4EB}" type="sibTrans" cxnId="{4012EF8F-5984-304F-9EBF-2318947F4629}">
      <dgm:prSet/>
      <dgm:spPr/>
      <dgm:t>
        <a:bodyPr/>
        <a:lstStyle/>
        <a:p>
          <a:endParaRPr lang="ru-RU"/>
        </a:p>
      </dgm:t>
    </dgm:pt>
    <dgm:pt modelId="{FFA664AE-D23D-7144-81CF-50A1FF94C2A4}">
      <dgm:prSet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Кооперация </a:t>
          </a:r>
          <a:r>
            <a:rPr lang="en-US" sz="2000" dirty="0">
              <a:latin typeface="Times New Roman" pitchFamily="18" charset="0"/>
              <a:cs typeface="Times New Roman" pitchFamily="18" charset="0"/>
            </a:rPr>
            <a:t>Collaboration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7FE679D2-06D3-8A42-B024-ABB5A1A0B882}" type="parTrans" cxnId="{03B84110-DAD2-3E41-B227-95E2612DF6FD}">
      <dgm:prSet/>
      <dgm:spPr/>
      <dgm:t>
        <a:bodyPr/>
        <a:lstStyle/>
        <a:p>
          <a:endParaRPr lang="ru-RU"/>
        </a:p>
      </dgm:t>
    </dgm:pt>
    <dgm:pt modelId="{7713A8BC-C6A9-9C49-97D2-9905CD64C97E}" type="sibTrans" cxnId="{03B84110-DAD2-3E41-B227-95E2612DF6FD}">
      <dgm:prSet/>
      <dgm:spPr/>
      <dgm:t>
        <a:bodyPr/>
        <a:lstStyle/>
        <a:p>
          <a:endParaRPr lang="ru-RU"/>
        </a:p>
      </dgm:t>
    </dgm:pt>
    <dgm:pt modelId="{4B715490-DEAC-8949-819D-A7ED258B13E0}" type="pres">
      <dgm:prSet presAssocID="{CD44ED33-CCC2-F144-BF81-F3B9C60E13D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834972-2D96-9049-89F9-CBB60A2C72EB}" type="pres">
      <dgm:prSet presAssocID="{CD44ED33-CCC2-F144-BF81-F3B9C60E13D4}" presName="wedge1" presStyleLbl="node1" presStyleIdx="0" presStyleCnt="4" custScaleX="111028" custScaleY="99172" custLinFactNeighborX="-2282" custLinFactNeighborY="1712"/>
      <dgm:spPr/>
      <dgm:t>
        <a:bodyPr/>
        <a:lstStyle/>
        <a:p>
          <a:endParaRPr lang="ru-RU"/>
        </a:p>
      </dgm:t>
    </dgm:pt>
    <dgm:pt modelId="{77A03FBE-483F-4F4D-8A36-CDB8AF16BFA6}" type="pres">
      <dgm:prSet presAssocID="{CD44ED33-CCC2-F144-BF81-F3B9C60E13D4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B75DD1-CA8E-C347-8666-D3519B2803EA}" type="pres">
      <dgm:prSet presAssocID="{CD44ED33-CCC2-F144-BF81-F3B9C60E13D4}" presName="wedge2" presStyleLbl="node1" presStyleIdx="1" presStyleCnt="4" custScaleX="111612" custScaleY="98334" custLinFactNeighborX="1706" custLinFactNeighborY="1300"/>
      <dgm:spPr/>
      <dgm:t>
        <a:bodyPr/>
        <a:lstStyle/>
        <a:p>
          <a:endParaRPr lang="ru-RU"/>
        </a:p>
      </dgm:t>
    </dgm:pt>
    <dgm:pt modelId="{5398CF38-FC97-E040-87DF-F815C2B229F2}" type="pres">
      <dgm:prSet presAssocID="{CD44ED33-CCC2-F144-BF81-F3B9C60E13D4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AF125F-7370-684F-9FF4-78E9BFED0289}" type="pres">
      <dgm:prSet presAssocID="{CD44ED33-CCC2-F144-BF81-F3B9C60E13D4}" presName="wedge3" presStyleLbl="node1" presStyleIdx="2" presStyleCnt="4" custScaleX="110546" custLinFactNeighborX="-2559" custLinFactNeighborY="1300"/>
      <dgm:spPr/>
      <dgm:t>
        <a:bodyPr/>
        <a:lstStyle/>
        <a:p>
          <a:endParaRPr lang="ru-RU"/>
        </a:p>
      </dgm:t>
    </dgm:pt>
    <dgm:pt modelId="{021D15CE-82A5-6249-8F61-BC55C9ED57A8}" type="pres">
      <dgm:prSet presAssocID="{CD44ED33-CCC2-F144-BF81-F3B9C60E13D4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0442C9-B9FF-904E-A716-3125FCD408F7}" type="pres">
      <dgm:prSet presAssocID="{CD44ED33-CCC2-F144-BF81-F3B9C60E13D4}" presName="wedge4" presStyleLbl="node1" presStyleIdx="3" presStyleCnt="4" custScaleX="109411" custLinFactNeighborX="-2842" custLinFactNeighborY="-2375"/>
      <dgm:spPr/>
      <dgm:t>
        <a:bodyPr/>
        <a:lstStyle/>
        <a:p>
          <a:endParaRPr lang="ru-RU"/>
        </a:p>
      </dgm:t>
    </dgm:pt>
    <dgm:pt modelId="{DDAE78C8-9A84-3143-9A44-E6DD280451A5}" type="pres">
      <dgm:prSet presAssocID="{CD44ED33-CCC2-F144-BF81-F3B9C60E13D4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8CB971-69F8-430D-976E-ED5D4FB0942B}" type="presOf" srcId="{17248D2D-4482-D142-B361-86E951B5A4EB}" destId="{5398CF38-FC97-E040-87DF-F815C2B229F2}" srcOrd="1" destOrd="0" presId="urn:microsoft.com/office/officeart/2005/8/layout/chart3"/>
    <dgm:cxn modelId="{DF538A2D-7141-854E-9DF5-3ABC8C3D7FE0}" srcId="{CD44ED33-CCC2-F144-BF81-F3B9C60E13D4}" destId="{98080BDC-4C95-C749-886C-31ABD1A9A4CA}" srcOrd="0" destOrd="0" parTransId="{4BA906D5-8115-1244-A88F-535DB30C95B7}" sibTransId="{2891DB7E-91BE-BA4E-A6EB-C5C76A4D8530}"/>
    <dgm:cxn modelId="{5EE56F13-E2ED-4C42-A09F-3E0E0C08937F}" type="presOf" srcId="{FFA664AE-D23D-7144-81CF-50A1FF94C2A4}" destId="{E60442C9-B9FF-904E-A716-3125FCD408F7}" srcOrd="0" destOrd="0" presId="urn:microsoft.com/office/officeart/2005/8/layout/chart3"/>
    <dgm:cxn modelId="{62CB503B-B9AF-4D9F-8703-A2EA94041B72}" type="presOf" srcId="{98080BDC-4C95-C749-886C-31ABD1A9A4CA}" destId="{77A03FBE-483F-4F4D-8A36-CDB8AF16BFA6}" srcOrd="1" destOrd="0" presId="urn:microsoft.com/office/officeart/2005/8/layout/chart3"/>
    <dgm:cxn modelId="{4012EF8F-5984-304F-9EBF-2318947F4629}" srcId="{CD44ED33-CCC2-F144-BF81-F3B9C60E13D4}" destId="{85056366-1230-4841-99C6-4AC003C6B7F7}" srcOrd="2" destOrd="0" parTransId="{1F10911B-C3C6-E846-AD04-84AD29A4F330}" sibTransId="{822AC6BD-190F-EA43-8516-A43949CAE4EB}"/>
    <dgm:cxn modelId="{5F8D8CB0-A487-4473-8249-CCBE5B055F1E}" type="presOf" srcId="{17248D2D-4482-D142-B361-86E951B5A4EB}" destId="{B7B75DD1-CA8E-C347-8666-D3519B2803EA}" srcOrd="0" destOrd="0" presId="urn:microsoft.com/office/officeart/2005/8/layout/chart3"/>
    <dgm:cxn modelId="{820D10E3-5C14-4EF7-B8F9-2B24F3BC9426}" type="presOf" srcId="{85056366-1230-4841-99C6-4AC003C6B7F7}" destId="{E7AF125F-7370-684F-9FF4-78E9BFED0289}" srcOrd="0" destOrd="0" presId="urn:microsoft.com/office/officeart/2005/8/layout/chart3"/>
    <dgm:cxn modelId="{03B84110-DAD2-3E41-B227-95E2612DF6FD}" srcId="{CD44ED33-CCC2-F144-BF81-F3B9C60E13D4}" destId="{FFA664AE-D23D-7144-81CF-50A1FF94C2A4}" srcOrd="3" destOrd="0" parTransId="{7FE679D2-06D3-8A42-B024-ABB5A1A0B882}" sibTransId="{7713A8BC-C6A9-9C49-97D2-9905CD64C97E}"/>
    <dgm:cxn modelId="{6000DA98-E829-4829-A06B-BC41AE77D902}" type="presOf" srcId="{85056366-1230-4841-99C6-4AC003C6B7F7}" destId="{021D15CE-82A5-6249-8F61-BC55C9ED57A8}" srcOrd="1" destOrd="0" presId="urn:microsoft.com/office/officeart/2005/8/layout/chart3"/>
    <dgm:cxn modelId="{7F29C0DC-4B3B-4805-B4D3-FFD3F300CA91}" type="presOf" srcId="{CD44ED33-CCC2-F144-BF81-F3B9C60E13D4}" destId="{4B715490-DEAC-8949-819D-A7ED258B13E0}" srcOrd="0" destOrd="0" presId="urn:microsoft.com/office/officeart/2005/8/layout/chart3"/>
    <dgm:cxn modelId="{06AF95E2-B6A3-F54D-A387-5E636B9923A3}" srcId="{CD44ED33-CCC2-F144-BF81-F3B9C60E13D4}" destId="{17248D2D-4482-D142-B361-86E951B5A4EB}" srcOrd="1" destOrd="0" parTransId="{63372AFD-7F84-E542-B82A-97A7297B87C0}" sibTransId="{8F7E95B8-653B-E04B-8871-68D8B63D8FD7}"/>
    <dgm:cxn modelId="{A0AD980D-2D63-4AE7-8062-D2A838A5B540}" type="presOf" srcId="{98080BDC-4C95-C749-886C-31ABD1A9A4CA}" destId="{DB834972-2D96-9049-89F9-CBB60A2C72EB}" srcOrd="0" destOrd="0" presId="urn:microsoft.com/office/officeart/2005/8/layout/chart3"/>
    <dgm:cxn modelId="{282DCF93-0FD2-43DE-BE0A-361AF09210F5}" type="presOf" srcId="{FFA664AE-D23D-7144-81CF-50A1FF94C2A4}" destId="{DDAE78C8-9A84-3143-9A44-E6DD280451A5}" srcOrd="1" destOrd="0" presId="urn:microsoft.com/office/officeart/2005/8/layout/chart3"/>
    <dgm:cxn modelId="{4240561E-418E-462D-A228-6584B06BC337}" type="presParOf" srcId="{4B715490-DEAC-8949-819D-A7ED258B13E0}" destId="{DB834972-2D96-9049-89F9-CBB60A2C72EB}" srcOrd="0" destOrd="0" presId="urn:microsoft.com/office/officeart/2005/8/layout/chart3"/>
    <dgm:cxn modelId="{77C88B72-2E89-4682-857D-6DBB97EE8421}" type="presParOf" srcId="{4B715490-DEAC-8949-819D-A7ED258B13E0}" destId="{77A03FBE-483F-4F4D-8A36-CDB8AF16BFA6}" srcOrd="1" destOrd="0" presId="urn:microsoft.com/office/officeart/2005/8/layout/chart3"/>
    <dgm:cxn modelId="{D773072D-CE1F-4646-A8C3-CFC40AFDF7BF}" type="presParOf" srcId="{4B715490-DEAC-8949-819D-A7ED258B13E0}" destId="{B7B75DD1-CA8E-C347-8666-D3519B2803EA}" srcOrd="2" destOrd="0" presId="urn:microsoft.com/office/officeart/2005/8/layout/chart3"/>
    <dgm:cxn modelId="{D77F8873-AA4B-4149-B1D1-206C67DFF7B5}" type="presParOf" srcId="{4B715490-DEAC-8949-819D-A7ED258B13E0}" destId="{5398CF38-FC97-E040-87DF-F815C2B229F2}" srcOrd="3" destOrd="0" presId="urn:microsoft.com/office/officeart/2005/8/layout/chart3"/>
    <dgm:cxn modelId="{035B4A18-F8C0-40DE-85AB-833693044A21}" type="presParOf" srcId="{4B715490-DEAC-8949-819D-A7ED258B13E0}" destId="{E7AF125F-7370-684F-9FF4-78E9BFED0289}" srcOrd="4" destOrd="0" presId="urn:microsoft.com/office/officeart/2005/8/layout/chart3"/>
    <dgm:cxn modelId="{BA7EA90E-07D3-46B7-B17D-D510FF35F69F}" type="presParOf" srcId="{4B715490-DEAC-8949-819D-A7ED258B13E0}" destId="{021D15CE-82A5-6249-8F61-BC55C9ED57A8}" srcOrd="5" destOrd="0" presId="urn:microsoft.com/office/officeart/2005/8/layout/chart3"/>
    <dgm:cxn modelId="{66A2291E-75C0-4D07-8014-45D342AE5C86}" type="presParOf" srcId="{4B715490-DEAC-8949-819D-A7ED258B13E0}" destId="{E60442C9-B9FF-904E-A716-3125FCD408F7}" srcOrd="6" destOrd="0" presId="urn:microsoft.com/office/officeart/2005/8/layout/chart3"/>
    <dgm:cxn modelId="{15D7789B-AA01-4AF9-8F5B-A99F58B83598}" type="presParOf" srcId="{4B715490-DEAC-8949-819D-A7ED258B13E0}" destId="{DDAE78C8-9A84-3143-9A44-E6DD280451A5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00EC45-3451-4CB2-8847-B959B7CB78E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42FD01-F971-43AE-AFC6-31A404C79026}">
      <dgm:prSet phldrT="[Текст]" custT="1"/>
      <dgm:spPr/>
      <dgm:t>
        <a:bodyPr/>
        <a:lstStyle/>
        <a:p>
          <a:r>
            <a:rPr lang="ru-RU" sz="3200" dirty="0" err="1" smtClean="0">
              <a:latin typeface="Times New Roman" pitchFamily="18" charset="0"/>
              <a:cs typeface="Times New Roman" pitchFamily="18" charset="0"/>
            </a:rPr>
            <a:t>Тұтас</a:t>
          </a:r>
          <a:endParaRPr lang="ru-RU" sz="32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мәтін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52B4A95E-E0D6-40F9-A02E-057679D47B23}" type="parTrans" cxnId="{3183EC4B-38A2-4A90-B054-07F2B4356DC6}">
      <dgm:prSet/>
      <dgm:spPr/>
      <dgm:t>
        <a:bodyPr/>
        <a:lstStyle/>
        <a:p>
          <a:endParaRPr lang="ru-RU"/>
        </a:p>
      </dgm:t>
    </dgm:pt>
    <dgm:pt modelId="{BEFBE1E0-C951-4573-AA59-7A27D47F732A}" type="sibTrans" cxnId="{3183EC4B-38A2-4A90-B054-07F2B4356DC6}">
      <dgm:prSet/>
      <dgm:spPr/>
      <dgm:t>
        <a:bodyPr/>
        <a:lstStyle/>
        <a:p>
          <a:endParaRPr lang="ru-RU"/>
        </a:p>
      </dgm:t>
    </dgm:pt>
    <dgm:pt modelId="{3DAB8D7B-F04C-46D7-A540-DB4E9D8E589F}">
      <dgm:prSet custT="1"/>
      <dgm:spPr/>
      <dgm:t>
        <a:bodyPr/>
        <a:lstStyle/>
        <a:p>
          <a:r>
            <a:rPr lang="ru-RU" sz="2800" dirty="0">
              <a:latin typeface="Times New Roman" pitchFamily="18" charset="0"/>
              <a:cs typeface="Times New Roman" pitchFamily="18" charset="0"/>
            </a:rPr>
            <a:t>Дискретті мәтін</a:t>
          </a:r>
        </a:p>
      </dgm:t>
    </dgm:pt>
    <dgm:pt modelId="{6E6F0E1A-5114-4C95-B33A-915D5DD97FB7}" type="parTrans" cxnId="{748BBD6A-3699-404B-970C-AB5DAEFDFAC3}">
      <dgm:prSet/>
      <dgm:spPr/>
      <dgm:t>
        <a:bodyPr/>
        <a:lstStyle/>
        <a:p>
          <a:endParaRPr lang="ru-RU"/>
        </a:p>
      </dgm:t>
    </dgm:pt>
    <dgm:pt modelId="{C634F653-C04F-4998-8FAA-9A54237CC80B}" type="sibTrans" cxnId="{748BBD6A-3699-404B-970C-AB5DAEFDFAC3}">
      <dgm:prSet/>
      <dgm:spPr/>
      <dgm:t>
        <a:bodyPr/>
        <a:lstStyle/>
        <a:p>
          <a:endParaRPr lang="ru-RU"/>
        </a:p>
      </dgm:t>
    </dgm:pt>
    <dgm:pt modelId="{49BCD854-8056-42A7-B364-46CE7484B8A2}">
      <dgm:prSet custT="1"/>
      <dgm:spPr/>
      <dgm:t>
        <a:bodyPr/>
        <a:lstStyle/>
        <a:p>
          <a:r>
            <a:rPr lang="ru-RU" sz="2800" dirty="0">
              <a:latin typeface="Times New Roman" pitchFamily="18" charset="0"/>
              <a:cs typeface="Times New Roman" pitchFamily="18" charset="0"/>
            </a:rPr>
            <a:t>Аралас</a:t>
          </a:r>
        </a:p>
      </dgm:t>
    </dgm:pt>
    <dgm:pt modelId="{A92EBC35-6604-495F-AC48-4748BB51BF94}" type="parTrans" cxnId="{436E57FC-7681-4787-ABAD-D80E95242CD6}">
      <dgm:prSet/>
      <dgm:spPr/>
      <dgm:t>
        <a:bodyPr/>
        <a:lstStyle/>
        <a:p>
          <a:endParaRPr lang="ru-RU"/>
        </a:p>
      </dgm:t>
    </dgm:pt>
    <dgm:pt modelId="{6B6E08EF-6E93-4C00-9242-1E58DA335F79}" type="sibTrans" cxnId="{436E57FC-7681-4787-ABAD-D80E95242CD6}">
      <dgm:prSet/>
      <dgm:spPr/>
      <dgm:t>
        <a:bodyPr/>
        <a:lstStyle/>
        <a:p>
          <a:endParaRPr lang="ru-RU"/>
        </a:p>
      </dgm:t>
    </dgm:pt>
    <dgm:pt modelId="{8B7C8E0A-9606-4ADC-B29B-DBA01AB23F17}">
      <dgm:prSet custT="1"/>
      <dgm:spPr/>
      <dgm:t>
        <a:bodyPr/>
        <a:lstStyle/>
        <a:p>
          <a:r>
            <a:rPr lang="ru-RU" sz="2800" dirty="0">
              <a:latin typeface="Times New Roman" pitchFamily="18" charset="0"/>
              <a:cs typeface="Times New Roman" pitchFamily="18" charset="0"/>
            </a:rPr>
            <a:t>Құрамдас мәтін</a:t>
          </a:r>
        </a:p>
      </dgm:t>
    </dgm:pt>
    <dgm:pt modelId="{E09F38A4-DA6B-485A-ACA2-B5879DB79833}" type="parTrans" cxnId="{D2393C08-5B0E-43F3-8824-3AC9079617F8}">
      <dgm:prSet/>
      <dgm:spPr/>
      <dgm:t>
        <a:bodyPr/>
        <a:lstStyle/>
        <a:p>
          <a:endParaRPr lang="ru-RU"/>
        </a:p>
      </dgm:t>
    </dgm:pt>
    <dgm:pt modelId="{5340B3EE-DBD2-4723-967C-6F63B97310E0}" type="sibTrans" cxnId="{D2393C08-5B0E-43F3-8824-3AC9079617F8}">
      <dgm:prSet/>
      <dgm:spPr/>
      <dgm:t>
        <a:bodyPr/>
        <a:lstStyle/>
        <a:p>
          <a:endParaRPr lang="ru-RU"/>
        </a:p>
      </dgm:t>
    </dgm:pt>
    <dgm:pt modelId="{3DBCF7A6-5728-47EE-A1B7-F2AB2E401E56}">
      <dgm:prSet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Оқиға, құбылыс не зат сипатталады, мазмұндалады,түс</a:t>
          </a:r>
          <a:r>
            <a:rPr lang="en-US" sz="1400" dirty="0" err="1" smtClean="0">
              <a:latin typeface="Times New Roman" pitchFamily="18" charset="0"/>
              <a:cs typeface="Times New Roman" pitchFamily="18" charset="0"/>
            </a:rPr>
            <a:t>i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нд</a:t>
          </a:r>
          <a:r>
            <a:rPr lang="en-US" sz="1400" dirty="0" err="1" smtClean="0">
              <a:latin typeface="Times New Roman" pitchFamily="18" charset="0"/>
              <a:cs typeface="Times New Roman" pitchFamily="18" charset="0"/>
            </a:rPr>
            <a:t>i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ріледі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нұсқау беріледі</a:t>
          </a:r>
          <a:endParaRPr lang="ru-RU" sz="1400" dirty="0" smtClean="0">
            <a:latin typeface="Times New Roman" pitchFamily="18" charset="0"/>
            <a:cs typeface="Times New Roman" pitchFamily="18" charset="0"/>
          </a:endParaRPr>
        </a:p>
      </dgm:t>
    </dgm:pt>
    <dgm:pt modelId="{B49E7DAA-5DF7-4399-ADE7-AB8CA58777B0}" type="parTrans" cxnId="{6BC4C808-52A7-4FE1-8E07-EBBB85A681BA}">
      <dgm:prSet/>
      <dgm:spPr/>
      <dgm:t>
        <a:bodyPr/>
        <a:lstStyle/>
        <a:p>
          <a:endParaRPr lang="ru-RU"/>
        </a:p>
      </dgm:t>
    </dgm:pt>
    <dgm:pt modelId="{6C5B90F7-C773-42A5-8492-75A071B8523E}" type="sibTrans" cxnId="{6BC4C808-52A7-4FE1-8E07-EBBB85A681BA}">
      <dgm:prSet/>
      <dgm:spPr/>
      <dgm:t>
        <a:bodyPr/>
        <a:lstStyle/>
        <a:p>
          <a:endParaRPr lang="ru-RU"/>
        </a:p>
      </dgm:t>
    </dgm:pt>
    <dgm:pt modelId="{A14855E2-9F8C-4439-A5CD-7F7F6492B376}">
      <dgm:prSet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Кестелер мен сызбалар, графиктер, журналдың не кітаптың мұқабалары, карталар, диаграммалар-мен беріледі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E71F0221-AAB6-42CD-99D9-D3AC767D898C}" type="parTrans" cxnId="{557E436E-8571-4711-8D34-B455AC8BDA76}">
      <dgm:prSet/>
      <dgm:spPr/>
      <dgm:t>
        <a:bodyPr/>
        <a:lstStyle/>
        <a:p>
          <a:endParaRPr lang="ru-RU"/>
        </a:p>
      </dgm:t>
    </dgm:pt>
    <dgm:pt modelId="{7D7BD7A1-5CBA-4F36-89A9-FE8BAEBC6C47}" type="sibTrans" cxnId="{557E436E-8571-4711-8D34-B455AC8BDA76}">
      <dgm:prSet/>
      <dgm:spPr/>
      <dgm:t>
        <a:bodyPr/>
        <a:lstStyle/>
        <a:p>
          <a:endParaRPr lang="ru-RU"/>
        </a:p>
      </dgm:t>
    </dgm:pt>
    <dgm:pt modelId="{3C91265C-88BC-47E5-BABA-D78B6753C511}">
      <dgm:prSet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Сөз және сөзсіз көрсетілген парағы, толтыруға арналған түрлі кесэлементтер-ден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тұрады.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веб-телер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жарнамалар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мәзірлер, ақпараттық парақшалар, журналдар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7AE96604-F29B-4D2B-81FD-55E2369009D7}" type="parTrans" cxnId="{B53A8737-A4AA-4D09-991C-8FC8E1DDE1C6}">
      <dgm:prSet/>
      <dgm:spPr/>
      <dgm:t>
        <a:bodyPr/>
        <a:lstStyle/>
        <a:p>
          <a:endParaRPr lang="ru-RU"/>
        </a:p>
      </dgm:t>
    </dgm:pt>
    <dgm:pt modelId="{1F0104D4-ECD2-4369-B6BD-F6A08F3AE79B}" type="sibTrans" cxnId="{B53A8737-A4AA-4D09-991C-8FC8E1DDE1C6}">
      <dgm:prSet/>
      <dgm:spPr/>
      <dgm:t>
        <a:bodyPr/>
        <a:lstStyle/>
        <a:p>
          <a:endParaRPr lang="ru-RU"/>
        </a:p>
      </dgm:t>
    </dgm:pt>
    <dgm:pt modelId="{12C425C3-666E-446B-8E28-274243CCBD65}">
      <dgm:prSet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Мағына ғана емес, формат жағынан да әрқайсысы бір-біріне тәуелсіз әртүрлі, яғни бірнеше мәтіндерден құрастырыла-ды</a:t>
          </a:r>
        </a:p>
      </dgm:t>
    </dgm:pt>
    <dgm:pt modelId="{A37902CE-C8F8-46E5-83F1-B4916431B86B}" type="parTrans" cxnId="{2F5148AD-1FE5-4E19-98E8-F2921CE72142}">
      <dgm:prSet/>
      <dgm:spPr/>
      <dgm:t>
        <a:bodyPr/>
        <a:lstStyle/>
        <a:p>
          <a:endParaRPr lang="ru-RU"/>
        </a:p>
      </dgm:t>
    </dgm:pt>
    <dgm:pt modelId="{6116EB4F-63AD-4327-A893-AE2AFC1F943F}" type="sibTrans" cxnId="{2F5148AD-1FE5-4E19-98E8-F2921CE72142}">
      <dgm:prSet/>
      <dgm:spPr/>
      <dgm:t>
        <a:bodyPr/>
        <a:lstStyle/>
        <a:p>
          <a:endParaRPr lang="ru-RU"/>
        </a:p>
      </dgm:t>
    </dgm:pt>
    <dgm:pt modelId="{A559E540-9A18-4867-A548-DD345AEA6A73}" type="pres">
      <dgm:prSet presAssocID="{7B00EC45-3451-4CB2-8847-B959B7CB78E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8EEDE9-82BE-474D-AB1B-F047F22A8CA0}" type="pres">
      <dgm:prSet presAssocID="{C542FD01-F971-43AE-AFC6-31A404C79026}" presName="node" presStyleLbl="node1" presStyleIdx="0" presStyleCnt="8" custScaleY="129445" custLinFactNeighborX="6448" custLinFactNeighborY="-534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A453A8-C741-4BFE-A95B-0B436EC082CE}" type="pres">
      <dgm:prSet presAssocID="{BEFBE1E0-C951-4573-AA59-7A27D47F732A}" presName="sibTrans" presStyleCnt="0"/>
      <dgm:spPr/>
    </dgm:pt>
    <dgm:pt modelId="{C1613DF8-8D18-4DB6-A626-23E517D092A6}" type="pres">
      <dgm:prSet presAssocID="{8B7C8E0A-9606-4ADC-B29B-DBA01AB23F17}" presName="node" presStyleLbl="node1" presStyleIdx="1" presStyleCnt="8" custLinFactNeighborX="-598" custLinFactNeighborY="-567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10D622-74B3-4A5C-A542-6BC4DA1C0072}" type="pres">
      <dgm:prSet presAssocID="{5340B3EE-DBD2-4723-967C-6F63B97310E0}" presName="sibTrans" presStyleCnt="0"/>
      <dgm:spPr/>
    </dgm:pt>
    <dgm:pt modelId="{009E6805-4E6E-45B6-B496-ED8DECE3406D}" type="pres">
      <dgm:prSet presAssocID="{49BCD854-8056-42A7-B364-46CE7484B8A2}" presName="node" presStyleLbl="node1" presStyleIdx="2" presStyleCnt="8" custLinFactNeighborX="2988" custLinFactNeighborY="-547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ECD598-C0EE-40A8-BDB0-F44C8BF5417E}" type="pres">
      <dgm:prSet presAssocID="{6B6E08EF-6E93-4C00-9242-1E58DA335F79}" presName="sibTrans" presStyleCnt="0"/>
      <dgm:spPr/>
    </dgm:pt>
    <dgm:pt modelId="{404AA165-28CC-48BB-B488-0ACE1778DC55}" type="pres">
      <dgm:prSet presAssocID="{3DAB8D7B-F04C-46D7-A540-DB4E9D8E589F}" presName="node" presStyleLbl="node1" presStyleIdx="3" presStyleCnt="8" custLinFactNeighborX="-597" custLinFactNeighborY="-51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FA6DF3-3587-49C4-992B-D091F9C4670A}" type="pres">
      <dgm:prSet presAssocID="{C634F653-C04F-4998-8FAA-9A54237CC80B}" presName="sibTrans" presStyleCnt="0"/>
      <dgm:spPr/>
    </dgm:pt>
    <dgm:pt modelId="{3587AA59-E257-4EA0-AE2D-CB43E0ECADB5}" type="pres">
      <dgm:prSet presAssocID="{3DBCF7A6-5728-47EE-A1B7-F2AB2E401E56}" presName="node" presStyleLbl="node1" presStyleIdx="4" presStyleCnt="8" custScaleY="249672" custLinFactX="-4812" custLinFactNeighborX="-100000" custLinFactNeighborY="-9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8BAE4A-1B8C-457F-AAD0-3C4A6AEB4336}" type="pres">
      <dgm:prSet presAssocID="{6C5B90F7-C773-42A5-8492-75A071B8523E}" presName="sibTrans" presStyleCnt="0"/>
      <dgm:spPr/>
    </dgm:pt>
    <dgm:pt modelId="{597B6AAB-10A7-4769-B851-E769DF34E432}" type="pres">
      <dgm:prSet presAssocID="{3C91265C-88BC-47E5-BABA-D78B6753C511}" presName="node" presStyleLbl="node1" presStyleIdx="5" presStyleCnt="8" custScaleX="101431" custScaleY="247291" custLinFactX="13160" custLinFactNeighborX="100000" custLinFactNeighborY="-239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E6B4A-F27B-491F-AD9F-CE4C5825A927}" type="pres">
      <dgm:prSet presAssocID="{1F0104D4-ECD2-4369-B6BD-F6A08F3AE79B}" presName="sibTrans" presStyleCnt="0"/>
      <dgm:spPr/>
    </dgm:pt>
    <dgm:pt modelId="{E1DC1FB0-A72E-4C61-8B9C-4D9A1644459B}" type="pres">
      <dgm:prSet presAssocID="{12C425C3-666E-446B-8E28-274243CCBD65}" presName="node" presStyleLbl="node1" presStyleIdx="6" presStyleCnt="8" custScaleY="250686" custLinFactX="-2783" custLinFactNeighborX="-100000" custLinFactNeighborY="-109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7775D6-8EEF-48F6-A850-78919EA2EEC8}" type="pres">
      <dgm:prSet presAssocID="{6116EB4F-63AD-4327-A893-AE2AFC1F943F}" presName="sibTrans" presStyleCnt="0"/>
      <dgm:spPr/>
    </dgm:pt>
    <dgm:pt modelId="{B458D922-8305-4E06-BE54-FDEE08A379A0}" type="pres">
      <dgm:prSet presAssocID="{A14855E2-9F8C-4439-A5CD-7F7F6492B376}" presName="node" presStyleLbl="node1" presStyleIdx="7" presStyleCnt="8" custScaleX="96962" custScaleY="238264" custLinFactNeighborX="5386" custLinFactNeighborY="-193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83EC4B-38A2-4A90-B054-07F2B4356DC6}" srcId="{7B00EC45-3451-4CB2-8847-B959B7CB78E3}" destId="{C542FD01-F971-43AE-AFC6-31A404C79026}" srcOrd="0" destOrd="0" parTransId="{52B4A95E-E0D6-40F9-A02E-057679D47B23}" sibTransId="{BEFBE1E0-C951-4573-AA59-7A27D47F732A}"/>
    <dgm:cxn modelId="{FE38E590-9EDA-43A5-BF61-35E6C990D161}" type="presOf" srcId="{12C425C3-666E-446B-8E28-274243CCBD65}" destId="{E1DC1FB0-A72E-4C61-8B9C-4D9A1644459B}" srcOrd="0" destOrd="0" presId="urn:microsoft.com/office/officeart/2005/8/layout/default"/>
    <dgm:cxn modelId="{8E180362-974C-44F5-A762-7F87B62DCC93}" type="presOf" srcId="{C542FD01-F971-43AE-AFC6-31A404C79026}" destId="{388EEDE9-82BE-474D-AB1B-F047F22A8CA0}" srcOrd="0" destOrd="0" presId="urn:microsoft.com/office/officeart/2005/8/layout/default"/>
    <dgm:cxn modelId="{069FD17E-C96D-4694-A7F6-0F99F0A5446E}" type="presOf" srcId="{3C91265C-88BC-47E5-BABA-D78B6753C511}" destId="{597B6AAB-10A7-4769-B851-E769DF34E432}" srcOrd="0" destOrd="0" presId="urn:microsoft.com/office/officeart/2005/8/layout/default"/>
    <dgm:cxn modelId="{4C6C8FD7-8102-4EC0-9480-626F028A83ED}" type="presOf" srcId="{8B7C8E0A-9606-4ADC-B29B-DBA01AB23F17}" destId="{C1613DF8-8D18-4DB6-A626-23E517D092A6}" srcOrd="0" destOrd="0" presId="urn:microsoft.com/office/officeart/2005/8/layout/default"/>
    <dgm:cxn modelId="{8DA655C1-E20C-4319-98B3-E8D90DA32A52}" type="presOf" srcId="{3DAB8D7B-F04C-46D7-A540-DB4E9D8E589F}" destId="{404AA165-28CC-48BB-B488-0ACE1778DC55}" srcOrd="0" destOrd="0" presId="urn:microsoft.com/office/officeart/2005/8/layout/default"/>
    <dgm:cxn modelId="{B53A8737-A4AA-4D09-991C-8FC8E1DDE1C6}" srcId="{7B00EC45-3451-4CB2-8847-B959B7CB78E3}" destId="{3C91265C-88BC-47E5-BABA-D78B6753C511}" srcOrd="5" destOrd="0" parTransId="{7AE96604-F29B-4D2B-81FD-55E2369009D7}" sibTransId="{1F0104D4-ECD2-4369-B6BD-F6A08F3AE79B}"/>
    <dgm:cxn modelId="{9CAA98ED-726B-49A4-B68A-899636DFB267}" type="presOf" srcId="{3DBCF7A6-5728-47EE-A1B7-F2AB2E401E56}" destId="{3587AA59-E257-4EA0-AE2D-CB43E0ECADB5}" srcOrd="0" destOrd="0" presId="urn:microsoft.com/office/officeart/2005/8/layout/default"/>
    <dgm:cxn modelId="{557E436E-8571-4711-8D34-B455AC8BDA76}" srcId="{7B00EC45-3451-4CB2-8847-B959B7CB78E3}" destId="{A14855E2-9F8C-4439-A5CD-7F7F6492B376}" srcOrd="7" destOrd="0" parTransId="{E71F0221-AAB6-42CD-99D9-D3AC767D898C}" sibTransId="{7D7BD7A1-5CBA-4F36-89A9-FE8BAEBC6C47}"/>
    <dgm:cxn modelId="{2F5148AD-1FE5-4E19-98E8-F2921CE72142}" srcId="{7B00EC45-3451-4CB2-8847-B959B7CB78E3}" destId="{12C425C3-666E-446B-8E28-274243CCBD65}" srcOrd="6" destOrd="0" parTransId="{A37902CE-C8F8-46E5-83F1-B4916431B86B}" sibTransId="{6116EB4F-63AD-4327-A893-AE2AFC1F943F}"/>
    <dgm:cxn modelId="{475122A9-5CA6-46DF-8AB6-C0A436799459}" type="presOf" srcId="{A14855E2-9F8C-4439-A5CD-7F7F6492B376}" destId="{B458D922-8305-4E06-BE54-FDEE08A379A0}" srcOrd="0" destOrd="0" presId="urn:microsoft.com/office/officeart/2005/8/layout/default"/>
    <dgm:cxn modelId="{056D710F-DEF3-413E-BC25-CC32CDF6F772}" type="presOf" srcId="{7B00EC45-3451-4CB2-8847-B959B7CB78E3}" destId="{A559E540-9A18-4867-A548-DD345AEA6A73}" srcOrd="0" destOrd="0" presId="urn:microsoft.com/office/officeart/2005/8/layout/default"/>
    <dgm:cxn modelId="{6BC4C808-52A7-4FE1-8E07-EBBB85A681BA}" srcId="{7B00EC45-3451-4CB2-8847-B959B7CB78E3}" destId="{3DBCF7A6-5728-47EE-A1B7-F2AB2E401E56}" srcOrd="4" destOrd="0" parTransId="{B49E7DAA-5DF7-4399-ADE7-AB8CA58777B0}" sibTransId="{6C5B90F7-C773-42A5-8492-75A071B8523E}"/>
    <dgm:cxn modelId="{436E57FC-7681-4787-ABAD-D80E95242CD6}" srcId="{7B00EC45-3451-4CB2-8847-B959B7CB78E3}" destId="{49BCD854-8056-42A7-B364-46CE7484B8A2}" srcOrd="2" destOrd="0" parTransId="{A92EBC35-6604-495F-AC48-4748BB51BF94}" sibTransId="{6B6E08EF-6E93-4C00-9242-1E58DA335F79}"/>
    <dgm:cxn modelId="{D2393C08-5B0E-43F3-8824-3AC9079617F8}" srcId="{7B00EC45-3451-4CB2-8847-B959B7CB78E3}" destId="{8B7C8E0A-9606-4ADC-B29B-DBA01AB23F17}" srcOrd="1" destOrd="0" parTransId="{E09F38A4-DA6B-485A-ACA2-B5879DB79833}" sibTransId="{5340B3EE-DBD2-4723-967C-6F63B97310E0}"/>
    <dgm:cxn modelId="{2AE8249D-C17F-499E-AD60-5B92296B5B9D}" type="presOf" srcId="{49BCD854-8056-42A7-B364-46CE7484B8A2}" destId="{009E6805-4E6E-45B6-B496-ED8DECE3406D}" srcOrd="0" destOrd="0" presId="urn:microsoft.com/office/officeart/2005/8/layout/default"/>
    <dgm:cxn modelId="{748BBD6A-3699-404B-970C-AB5DAEFDFAC3}" srcId="{7B00EC45-3451-4CB2-8847-B959B7CB78E3}" destId="{3DAB8D7B-F04C-46D7-A540-DB4E9D8E589F}" srcOrd="3" destOrd="0" parTransId="{6E6F0E1A-5114-4C95-B33A-915D5DD97FB7}" sibTransId="{C634F653-C04F-4998-8FAA-9A54237CC80B}"/>
    <dgm:cxn modelId="{7C18B531-9B7B-4F6B-9E87-9949B78482F2}" type="presParOf" srcId="{A559E540-9A18-4867-A548-DD345AEA6A73}" destId="{388EEDE9-82BE-474D-AB1B-F047F22A8CA0}" srcOrd="0" destOrd="0" presId="urn:microsoft.com/office/officeart/2005/8/layout/default"/>
    <dgm:cxn modelId="{24D809F4-35E1-430E-A83C-75A8B873B4E4}" type="presParOf" srcId="{A559E540-9A18-4867-A548-DD345AEA6A73}" destId="{81A453A8-C741-4BFE-A95B-0B436EC082CE}" srcOrd="1" destOrd="0" presId="urn:microsoft.com/office/officeart/2005/8/layout/default"/>
    <dgm:cxn modelId="{587E06E8-8F00-423F-B9C2-22B2A1209C9F}" type="presParOf" srcId="{A559E540-9A18-4867-A548-DD345AEA6A73}" destId="{C1613DF8-8D18-4DB6-A626-23E517D092A6}" srcOrd="2" destOrd="0" presId="urn:microsoft.com/office/officeart/2005/8/layout/default"/>
    <dgm:cxn modelId="{C1176C70-1A06-4A78-A6FF-62ABA3391F5B}" type="presParOf" srcId="{A559E540-9A18-4867-A548-DD345AEA6A73}" destId="{5D10D622-74B3-4A5C-A542-6BC4DA1C0072}" srcOrd="3" destOrd="0" presId="urn:microsoft.com/office/officeart/2005/8/layout/default"/>
    <dgm:cxn modelId="{D92C7E42-D2B9-4BCB-B4BD-AA3C635B69E6}" type="presParOf" srcId="{A559E540-9A18-4867-A548-DD345AEA6A73}" destId="{009E6805-4E6E-45B6-B496-ED8DECE3406D}" srcOrd="4" destOrd="0" presId="urn:microsoft.com/office/officeart/2005/8/layout/default"/>
    <dgm:cxn modelId="{85A2829C-E3C9-4D86-879C-E699A8D29FC9}" type="presParOf" srcId="{A559E540-9A18-4867-A548-DD345AEA6A73}" destId="{23ECD598-C0EE-40A8-BDB0-F44C8BF5417E}" srcOrd="5" destOrd="0" presId="urn:microsoft.com/office/officeart/2005/8/layout/default"/>
    <dgm:cxn modelId="{981EC932-B3EA-4ACC-A047-F33D383D3F83}" type="presParOf" srcId="{A559E540-9A18-4867-A548-DD345AEA6A73}" destId="{404AA165-28CC-48BB-B488-0ACE1778DC55}" srcOrd="6" destOrd="0" presId="urn:microsoft.com/office/officeart/2005/8/layout/default"/>
    <dgm:cxn modelId="{ACE7A522-F17D-4861-AE30-17D55629ACBE}" type="presParOf" srcId="{A559E540-9A18-4867-A548-DD345AEA6A73}" destId="{CFFA6DF3-3587-49C4-992B-D091F9C4670A}" srcOrd="7" destOrd="0" presId="urn:microsoft.com/office/officeart/2005/8/layout/default"/>
    <dgm:cxn modelId="{0F3F1B58-3754-4F24-A787-5E4E23C21CB8}" type="presParOf" srcId="{A559E540-9A18-4867-A548-DD345AEA6A73}" destId="{3587AA59-E257-4EA0-AE2D-CB43E0ECADB5}" srcOrd="8" destOrd="0" presId="urn:microsoft.com/office/officeart/2005/8/layout/default"/>
    <dgm:cxn modelId="{0BF127CD-44D7-4855-BD8A-B20C9E5E566C}" type="presParOf" srcId="{A559E540-9A18-4867-A548-DD345AEA6A73}" destId="{EA8BAE4A-1B8C-457F-AAD0-3C4A6AEB4336}" srcOrd="9" destOrd="0" presId="urn:microsoft.com/office/officeart/2005/8/layout/default"/>
    <dgm:cxn modelId="{48EF5BAB-635C-4747-938C-6457A8439E77}" type="presParOf" srcId="{A559E540-9A18-4867-A548-DD345AEA6A73}" destId="{597B6AAB-10A7-4769-B851-E769DF34E432}" srcOrd="10" destOrd="0" presId="urn:microsoft.com/office/officeart/2005/8/layout/default"/>
    <dgm:cxn modelId="{D626F0F3-D2F8-4DF6-A94D-D993589CF087}" type="presParOf" srcId="{A559E540-9A18-4867-A548-DD345AEA6A73}" destId="{3B6E6B4A-F27B-491F-AD9F-CE4C5825A927}" srcOrd="11" destOrd="0" presId="urn:microsoft.com/office/officeart/2005/8/layout/default"/>
    <dgm:cxn modelId="{4D7656A3-8B3F-4966-974E-3BBA39B2F333}" type="presParOf" srcId="{A559E540-9A18-4867-A548-DD345AEA6A73}" destId="{E1DC1FB0-A72E-4C61-8B9C-4D9A1644459B}" srcOrd="12" destOrd="0" presId="urn:microsoft.com/office/officeart/2005/8/layout/default"/>
    <dgm:cxn modelId="{BA658A36-B05D-4677-AF7F-7C660C87C735}" type="presParOf" srcId="{A559E540-9A18-4867-A548-DD345AEA6A73}" destId="{AE7775D6-8EEF-48F6-A850-78919EA2EEC8}" srcOrd="13" destOrd="0" presId="urn:microsoft.com/office/officeart/2005/8/layout/default"/>
    <dgm:cxn modelId="{A12957B5-5F62-4C72-9F9A-A6D728907908}" type="presParOf" srcId="{A559E540-9A18-4867-A548-DD345AEA6A73}" destId="{B458D922-8305-4E06-BE54-FDEE08A379A0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834972-2D96-9049-89F9-CBB60A2C72EB}">
      <dsp:nvSpPr>
        <dsp:cNvPr id="0" name=""/>
        <dsp:cNvSpPr/>
      </dsp:nvSpPr>
      <dsp:spPr>
        <a:xfrm>
          <a:off x="2969312" y="384649"/>
          <a:ext cx="4574597" cy="4086103"/>
        </a:xfrm>
        <a:prstGeom prst="pie">
          <a:avLst>
            <a:gd name="adj1" fmla="val 162000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Сын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тұрғысынан ойлау</a:t>
          </a:r>
          <a:endParaRPr lang="ru-RU" sz="20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Critical 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Thinking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08892" y="1140579"/>
        <a:ext cx="1688244" cy="1216102"/>
      </dsp:txXfrm>
    </dsp:sp>
    <dsp:sp modelId="{B7B75DD1-CA8E-C347-8666-D3519B2803EA}">
      <dsp:nvSpPr>
        <dsp:cNvPr id="0" name=""/>
        <dsp:cNvSpPr/>
      </dsp:nvSpPr>
      <dsp:spPr>
        <a:xfrm>
          <a:off x="2947957" y="558576"/>
          <a:ext cx="4598659" cy="4051576"/>
        </a:xfrm>
        <a:prstGeom prst="pie">
          <a:avLst>
            <a:gd name="adj1" fmla="val 0"/>
            <a:gd name="adj2" fmla="val 54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Креативтілік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Creativity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29406" y="2656713"/>
        <a:ext cx="1697124" cy="1205826"/>
      </dsp:txXfrm>
    </dsp:sp>
    <dsp:sp modelId="{E7AF125F-7370-684F-9FF4-78E9BFED0289}">
      <dsp:nvSpPr>
        <dsp:cNvPr id="0" name=""/>
        <dsp:cNvSpPr/>
      </dsp:nvSpPr>
      <dsp:spPr>
        <a:xfrm>
          <a:off x="2794191" y="524254"/>
          <a:ext cx="4554737" cy="4120219"/>
        </a:xfrm>
        <a:prstGeom prst="pie">
          <a:avLst>
            <a:gd name="adj1" fmla="val 5400000"/>
            <a:gd name="adj2" fmla="val 108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Коммуникация 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Communication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09310" y="2657939"/>
        <a:ext cx="1680915" cy="1226255"/>
      </dsp:txXfrm>
    </dsp:sp>
    <dsp:sp modelId="{E60442C9-B9FF-904E-A716-3125FCD408F7}">
      <dsp:nvSpPr>
        <dsp:cNvPr id="0" name=""/>
        <dsp:cNvSpPr/>
      </dsp:nvSpPr>
      <dsp:spPr>
        <a:xfrm>
          <a:off x="2805913" y="372836"/>
          <a:ext cx="4507973" cy="4120219"/>
        </a:xfrm>
        <a:prstGeom prst="pie">
          <a:avLst>
            <a:gd name="adj1" fmla="val 108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Кооперация </a:t>
          </a:r>
          <a:r>
            <a:rPr lang="en-US" sz="2000" kern="1200" dirty="0">
              <a:latin typeface="Times New Roman" pitchFamily="18" charset="0"/>
              <a:cs typeface="Times New Roman" pitchFamily="18" charset="0"/>
            </a:rPr>
            <a:t>Collaboration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15743" y="1133115"/>
        <a:ext cx="1663656" cy="122625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8EEDE9-82BE-474D-AB1B-F047F22A8CA0}">
      <dsp:nvSpPr>
        <dsp:cNvPr id="0" name=""/>
        <dsp:cNvSpPr/>
      </dsp:nvSpPr>
      <dsp:spPr>
        <a:xfrm>
          <a:off x="124192" y="0"/>
          <a:ext cx="1889124" cy="14672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>
              <a:latin typeface="Times New Roman" pitchFamily="18" charset="0"/>
              <a:cs typeface="Times New Roman" pitchFamily="18" charset="0"/>
            </a:rPr>
            <a:t>Тұтас</a:t>
          </a:r>
          <a:endParaRPr lang="ru-RU" sz="32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мәтін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4192" y="0"/>
        <a:ext cx="1889124" cy="1467226"/>
      </dsp:txXfrm>
    </dsp:sp>
    <dsp:sp modelId="{C1613DF8-8D18-4DB6-A626-23E517D092A6}">
      <dsp:nvSpPr>
        <dsp:cNvPr id="0" name=""/>
        <dsp:cNvSpPr/>
      </dsp:nvSpPr>
      <dsp:spPr>
        <a:xfrm>
          <a:off x="2069121" y="0"/>
          <a:ext cx="1889124" cy="11334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Times New Roman" pitchFamily="18" charset="0"/>
              <a:cs typeface="Times New Roman" pitchFamily="18" charset="0"/>
            </a:rPr>
            <a:t>Құрамдас мәтін</a:t>
          </a:r>
        </a:p>
      </dsp:txBody>
      <dsp:txXfrm>
        <a:off x="2069121" y="0"/>
        <a:ext cx="1889124" cy="1133475"/>
      </dsp:txXfrm>
    </dsp:sp>
    <dsp:sp modelId="{009E6805-4E6E-45B6-B496-ED8DECE3406D}">
      <dsp:nvSpPr>
        <dsp:cNvPr id="0" name=""/>
        <dsp:cNvSpPr/>
      </dsp:nvSpPr>
      <dsp:spPr>
        <a:xfrm>
          <a:off x="4214903" y="0"/>
          <a:ext cx="1889124" cy="11334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Times New Roman" pitchFamily="18" charset="0"/>
              <a:cs typeface="Times New Roman" pitchFamily="18" charset="0"/>
            </a:rPr>
            <a:t>Аралас</a:t>
          </a:r>
        </a:p>
      </dsp:txBody>
      <dsp:txXfrm>
        <a:off x="4214903" y="0"/>
        <a:ext cx="1889124" cy="1133475"/>
      </dsp:txXfrm>
    </dsp:sp>
    <dsp:sp modelId="{404AA165-28CC-48BB-B488-0ACE1778DC55}">
      <dsp:nvSpPr>
        <dsp:cNvPr id="0" name=""/>
        <dsp:cNvSpPr/>
      </dsp:nvSpPr>
      <dsp:spPr>
        <a:xfrm>
          <a:off x="6225215" y="0"/>
          <a:ext cx="1889124" cy="11334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Times New Roman" pitchFamily="18" charset="0"/>
              <a:cs typeface="Times New Roman" pitchFamily="18" charset="0"/>
            </a:rPr>
            <a:t>Дискретті мәтін</a:t>
          </a:r>
        </a:p>
      </dsp:txBody>
      <dsp:txXfrm>
        <a:off x="6225215" y="0"/>
        <a:ext cx="1889124" cy="1133475"/>
      </dsp:txXfrm>
    </dsp:sp>
    <dsp:sp modelId="{3587AA59-E257-4EA0-AE2D-CB43E0ECADB5}">
      <dsp:nvSpPr>
        <dsp:cNvPr id="0" name=""/>
        <dsp:cNvSpPr/>
      </dsp:nvSpPr>
      <dsp:spPr>
        <a:xfrm>
          <a:off x="0" y="1840088"/>
          <a:ext cx="1889124" cy="28299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Оқиға, құбылыс не зат сипатталады, мазмұндалады,түс</a:t>
          </a:r>
          <a:r>
            <a:rPr lang="en-US" sz="1400" kern="1200" dirty="0" err="1" smtClean="0">
              <a:latin typeface="Times New Roman" pitchFamily="18" charset="0"/>
              <a:cs typeface="Times New Roman" pitchFamily="18" charset="0"/>
            </a:rPr>
            <a:t>i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нд</a:t>
          </a:r>
          <a:r>
            <a:rPr lang="en-US" sz="1400" kern="1200" dirty="0" err="1" smtClean="0">
              <a:latin typeface="Times New Roman" pitchFamily="18" charset="0"/>
              <a:cs typeface="Times New Roman" pitchFamily="18" charset="0"/>
            </a:rPr>
            <a:t>i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ріледі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нұсқау беріледі</a:t>
          </a:r>
          <a:endParaRPr lang="ru-RU" sz="14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0" y="1840088"/>
        <a:ext cx="1889124" cy="2829969"/>
      </dsp:txXfrm>
    </dsp:sp>
    <dsp:sp modelId="{597B6AAB-10A7-4769-B851-E769DF34E432}">
      <dsp:nvSpPr>
        <dsp:cNvPr id="0" name=""/>
        <dsp:cNvSpPr/>
      </dsp:nvSpPr>
      <dsp:spPr>
        <a:xfrm>
          <a:off x="4233331" y="1689999"/>
          <a:ext cx="1916158" cy="28029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Сөз және сөзсіз көрсетілген парағы, толтыруға арналған түрлі кесэлементтер-ден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тұрады.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веб-телер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жарнамалар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мәзірлер, ақпараттық парақшалар, журналдар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4233331" y="1689999"/>
        <a:ext cx="1916158" cy="2802981"/>
      </dsp:txXfrm>
    </dsp:sp>
    <dsp:sp modelId="{E1DC1FB0-A72E-4C61-8B9C-4D9A1644459B}">
      <dsp:nvSpPr>
        <dsp:cNvPr id="0" name=""/>
        <dsp:cNvSpPr/>
      </dsp:nvSpPr>
      <dsp:spPr>
        <a:xfrm>
          <a:off x="2258969" y="1817510"/>
          <a:ext cx="1889124" cy="28414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Мағына ғана емес, формат жағынан да әрқайсысы бір-біріне тәуелсіз әртүрлі, яғни бірнеше мәтіндерден құрастырыла-ды</a:t>
          </a:r>
        </a:p>
      </dsp:txBody>
      <dsp:txXfrm>
        <a:off x="2258969" y="1817510"/>
        <a:ext cx="1889124" cy="2841463"/>
      </dsp:txXfrm>
    </dsp:sp>
    <dsp:sp modelId="{B458D922-8305-4E06-BE54-FDEE08A379A0}">
      <dsp:nvSpPr>
        <dsp:cNvPr id="0" name=""/>
        <dsp:cNvSpPr/>
      </dsp:nvSpPr>
      <dsp:spPr>
        <a:xfrm>
          <a:off x="6296266" y="1792312"/>
          <a:ext cx="1831733" cy="2700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Кестелер мен сызбалар, графиктер, журналдың не кітаптың мұқабалары, карталар, диаграммалар-мен беріледі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6296266" y="1792312"/>
        <a:ext cx="1831733" cy="2700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9B12AE-7000-477D-A8EE-3AA1C40123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6EEC7B6-5BA6-45ED-9A50-28E5B93845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C4A2383-EF71-4F94-86FA-E68F38DBF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0453FF7-0751-4A81-A591-3B885A1F3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8228073-85D0-46B3-9B0C-5D24360A1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CCFB706-9B9F-4680-927D-49E592CAA7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53561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0329E2-57E5-465F-81FE-113F9842E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B9802C6-E930-478A-9210-0EB3D3397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8171282-0414-4403-9279-AADA9FA4A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EC54AB0-73A5-4DC5-B4E4-04529498F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0A8B4F7-2E8B-4462-88CB-DFBC45B1E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1558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94DC2DD-D173-473E-BBE6-14F8D75852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F4055B1-90AD-4867-AF4C-DEC524347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D7A050-A343-4B19-B5B6-32D0A4812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300F0BE-A45E-4FB9-835D-39BA912B0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72D1A11-1971-4C6C-96DB-F514565B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625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52F509A-58BA-4342-97E8-D1583460F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454415E-949D-4ECD-B5DF-243A9AC98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B359E9A-50C4-4E72-A358-C41B4F7D4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98A26A0-F4C6-4B6E-8BFF-3C1A6905B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385B755-85AB-4AE8-851A-A4836ED1E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506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892B09-03CB-4D9F-915E-EC61CB6B7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71BA5CE-13E4-436E-8C70-3A19084F5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190ED91-C401-4EAF-AB98-6BEC3A6DF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16C754B-3C16-4F86-A66B-0AF9005C7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009A78D-9FEB-4300-9491-C33285242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0818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1AA359-14E7-4512-A4CE-8D765B746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A6C8547-32FF-4AAF-A37A-B8E073AF67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FBA374D-4752-466A-8496-EAFBF62325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8E33B2C-87A6-44EF-853D-0770B44CB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9BEAD77-1DDE-4EB9-A6DC-BCA84A1D6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219EDF0-9120-45EB-8ED6-9A75D36AC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870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3DEE5F9-9555-4082-BFF4-41EBDEC49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8534190-5FF9-4C89-B885-406F7D7CC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4BA749D-A26D-4045-9387-9F9A3DE953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F296C4F-0E0E-40CC-8F93-5BD02C7240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C701A39-B16E-46B5-A3B6-354F8CCFD5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3F35F66-29B5-4851-8339-7B406052E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41574F3-1437-4004-B96F-EFB0A1F7A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DBDC8EB-4D33-42AC-A3F0-3430591BC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0012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93CA7D-E3CA-49F5-A82D-5F0050B34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09C63AA-8077-4659-B376-FF6A906A6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AF879F3-4CE0-48FD-B714-99F14A5DF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C0E4F737-5761-45C9-B449-E8F896E18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6906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731E306E-F45A-48DB-AE0E-AE72C8EAB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24C9CED0-D4DF-40C5-AD93-7E21E9536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5850637-37DE-41BA-A49D-CA650E733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2559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72FC2D-C570-4897-80BD-86F908961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F2632AB-3144-418A-A40E-9D7F680DD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0FAF30D-0E26-4B42-8956-5B871D84C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8CFA3A0-BA0F-4734-93C1-ABF25A456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47900FA-CBDC-4553-A7DE-F136EE072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58BD46B-DA76-4099-90C3-47FAC2810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9970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625BB7-BE9D-4786-A186-A0BC5AC11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62B69A8-9639-40BF-B55A-E153AED808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6A3349D-BEBD-4E70-B2F3-905437688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FA31BF5-76B5-4864-B133-F18314ADD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AF056-0CF0-438A-9E74-F0529396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43DDBBF-738C-480E-BBC2-70C28569B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1D84061-0517-4DE2-AD50-AF6F913E7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0305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99B5EDA-2202-461B-A37C-11ACA5FEE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ECF8F33-5F7E-4387-8046-C106E0C1D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6446652-729C-4168-9AD3-D521DDEF2A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AF056-0CF0-438A-9E74-F05293962A0C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90191AF-5222-43A8-B400-DBFF5B0EE6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F36BC74-AC47-466C-B2D5-2E916212B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7AD2F-02F2-4DA5-8219-D4629DCEB14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F28E6D4-D02D-402D-B9E3-14B09CB6DE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788"/>
          <a:stretch/>
        </p:blipFill>
        <p:spPr>
          <a:xfrm>
            <a:off x="2309" y="0"/>
            <a:ext cx="8072582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65C1043-AB47-4EEC-AB00-80F08B1FE4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7633"/>
          <a:stretch/>
        </p:blipFill>
        <p:spPr>
          <a:xfrm flipH="1">
            <a:off x="8074891" y="0"/>
            <a:ext cx="1507837" cy="685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33734ED-16EE-4284-9EC8-7DD538B9A0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7633"/>
          <a:stretch/>
        </p:blipFill>
        <p:spPr>
          <a:xfrm>
            <a:off x="9582728" y="0"/>
            <a:ext cx="1507837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6EE03B1-C042-44B0-AF5E-B003C2DBFC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7633"/>
          <a:stretch/>
        </p:blipFill>
        <p:spPr>
          <a:xfrm flipH="1">
            <a:off x="11090565" y="0"/>
            <a:ext cx="1099126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29664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egemen.kz/article/178090-nursultan-nazarbaev-uly-dalanynh-dgeti-qyry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dl.org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C19114-DCDA-40F3-B041-A21BFB762B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9644" y="316088"/>
            <a:ext cx="6400800" cy="2009423"/>
          </a:xfrm>
        </p:spPr>
        <p:txBody>
          <a:bodyPr>
            <a:noAutofit/>
          </a:bodyPr>
          <a:lstStyle/>
          <a:p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Облыстық тәжірибелік семинар</a:t>
            </a:r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D6BB232-F8E4-4C24-927F-AD1CAF8B4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234" y="2348089"/>
            <a:ext cx="6363855" cy="3512528"/>
          </a:xfrm>
        </p:spPr>
        <p:txBody>
          <a:bodyPr>
            <a:norm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Тарих пәнін оқытуда оқу сауаттылығын</a:t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дамыту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тәсілдері</a:t>
            </a:r>
          </a:p>
          <a:p>
            <a:pPr algn="r"/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Денебаева Л.К.</a:t>
            </a:r>
          </a:p>
          <a:p>
            <a:pPr algn="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Гагарин атындағы №8 ДБАГ тарих пәнінің мұғалімі,облыс тренері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6168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Сабақта оқуды не үшін қолданамыз?</a:t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Оқу сауаттылығын дамыту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әр сабақта жүргізілуі керек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өйткені оқу әрекетін пайдалану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7556" y="1825625"/>
            <a:ext cx="9886244" cy="435133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сабақ мазмұнын түсіну негізінде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жатыр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пәндік білімді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қалыптастыруды, ойлау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қабілетін дамытуды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метапәндік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оқулық қабілеттерді дамытуды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қамтамасыз етеді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функционалдық сауаттылықтың барлық түрінің қалыптасуының негізі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Өйткені бұның негізінде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мәтінді түсіну жатыр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41688" y="778933"/>
            <a:ext cx="9412111" cy="5398030"/>
          </a:xfrm>
        </p:spPr>
        <p:txBody>
          <a:bodyPr>
            <a:no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Бүгінде мәтін ұғымы әлдеқайда ауқымды.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Мәтін физикалық немесе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цифрлық нысан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жағынан сызықтық баспа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мәтіннен бөлек, бұл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карталар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сызбалар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кестелер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схемалар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инфографикалар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т.б. Адам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ойы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қолынан туындаған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мағынасы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барлық нәрсені мәтін дейміз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Қойылған сұраққа жауап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арқылы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яғни белгілі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мақсатпен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мән іздейтін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және мән алатын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барлық нәрсе мәтін болады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246" y="207081"/>
            <a:ext cx="10803465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PISA 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форматындағы м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әтін түрлері </a:t>
            </a:r>
            <a:b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ерекшеліктері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032000" y="1580444"/>
          <a:ext cx="8128000" cy="5068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69156" y="349956"/>
            <a:ext cx="9784644" cy="5949244"/>
          </a:xfrm>
        </p:spPr>
        <p:txBody>
          <a:bodyPr>
            <a:noAutofit/>
          </a:bodyPr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Қандай жаңа оқу әрекеттері қалыптасуы, сосын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бағалануы тиіс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Ақпаратты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сын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тұрғысынан бағалау қабілеті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Мәтінді оқи және түсіне білу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ғана емес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мақсатқа жетуге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керекті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ақпаратты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алуан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оқу көздерінен басқа көздерден таңдай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авторлардың позицияларын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анықтау, сосын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тезистерді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әрбір тезисті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растайтын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дәлелдерді бөліп алу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– </a:t>
            </a:r>
          </a:p>
          <a:p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өзгеше көздерден алынған ақпаратты түсіндіру және жалпылау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ғылыми журналдарда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блоггерлерде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форумдарда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жарияланған мәтіндер;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YouTube,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TikTok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видеолары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ұсынылады.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Яғни, қазіргі кездегі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ең алдымен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пайдаланылатын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ақпарат көздері.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Интернеттегі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ақпаратты пайдалану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оның ішінде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сенімді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сайттарды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және онлайн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құжаттарды ажырата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Тапсырмаға берілген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материалдар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топтамасында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мәселені шешудің әртүрлі тәсілдері ұсынылған.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Көзқарастардың қайсыбірін таңдау үшін, көздің дұрыстығы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сенімділігін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анықтау қажет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мәтінде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ұсынылып отырғанын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фактілер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пікірлер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түсіну керек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Бәлкім, блогтың, сюжеттің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авторы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эмоцияларды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басқара отырып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өз көзқарасын сіңіруді көздеген жоқ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мәселені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айқындау керек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Ақпаратты талдау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арқылы бір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тәсілді таңдап, өз көзқарасыңды растау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үшін барынша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сенімді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беделді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дәлелдерді ұсыну керек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82044" y="824089"/>
            <a:ext cx="9671756" cy="5352874"/>
          </a:xfrm>
        </p:spPr>
        <p:txBody>
          <a:bodyPr/>
          <a:lstStyle/>
          <a:p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Шынайы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проблемалы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оқиғаларға жуық тапсырмалармен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жұмыс істеу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Оқиғалардың өздері оқушылардың шынайы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өмірінде кездесіп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балалардың күнделікті өмірінде үйреншікті болған ақпарат көздері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мәтін форматтары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таңдап алынады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Сондықтан, оқу сауаттылығының қолданыстағы анықтамасының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PISA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нұсқасы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мәтіндерді түсінумен қатар, сенімді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ақпарат көздерін таңдау және алынған ақпаратты өз мақсатына жету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пайдалану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1732" y="365124"/>
            <a:ext cx="9762067" cy="5572831"/>
          </a:xfrm>
        </p:spPr>
        <p:txBody>
          <a:bodyPr>
            <a:norm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Оқыту әдістемесі тұрғысынан, сауатты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оқырман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оқу әдістемелері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 тәсілдерін меңгеру қажет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жұмысты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сыныпта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әрі қарай келесі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сыныптарда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күрделендіре 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25600" y="1399822"/>
            <a:ext cx="9728200" cy="4777141"/>
          </a:xfrm>
        </p:spPr>
        <p:txBody>
          <a:bodyPr/>
          <a:lstStyle/>
          <a:p>
            <a:r>
              <a:rPr lang="kk-KZ" dirty="0" smtClean="0"/>
              <a:t> </a:t>
            </a: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Оқу сауаттылығын дамытуға арналған тәсілдерді атаныз?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4B2B32-BD80-42FC-B7A0-27F191AB2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067"/>
            <a:ext cx="10515600" cy="869244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Оқу сауаттылығын қалыптастыратын тәсілдер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2">
            <a:extLst>
              <a:ext uri="{FF2B5EF4-FFF2-40B4-BE49-F238E27FC236}">
                <a16:creationId xmlns="" xmlns:a16="http://schemas.microsoft.com/office/drawing/2014/main" id="{93FC2531-0735-44AB-9310-5F90AC5508CF}"/>
              </a:ext>
            </a:extLst>
          </p:cNvPr>
          <p:cNvGrpSpPr>
            <a:grpSpLocks/>
          </p:cNvGrpSpPr>
          <p:nvPr/>
        </p:nvGrpSpPr>
        <p:grpSpPr bwMode="auto">
          <a:xfrm>
            <a:off x="3541776" y="4371543"/>
            <a:ext cx="5105400" cy="896938"/>
            <a:chOff x="1248" y="1440"/>
            <a:chExt cx="3216" cy="565"/>
          </a:xfrm>
        </p:grpSpPr>
        <p:sp>
          <p:nvSpPr>
            <p:cNvPr id="5" name="Line 3">
              <a:extLst>
                <a:ext uri="{FF2B5EF4-FFF2-40B4-BE49-F238E27FC236}">
                  <a16:creationId xmlns="" xmlns:a16="http://schemas.microsoft.com/office/drawing/2014/main" id="{2ED994F9-2795-410C-8E11-B911E9CD40D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="" xmlns:a16="http://schemas.microsoft.com/office/drawing/2014/main" id="{11AD5B37-FEA3-424D-A919-CDAE48744FFC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>
              <a:extLst>
                <a:ext uri="{FF2B5EF4-FFF2-40B4-BE49-F238E27FC236}">
                  <a16:creationId xmlns="" xmlns:a16="http://schemas.microsoft.com/office/drawing/2014/main" id="{8B2D7019-09D7-4AA9-856D-06C2F8D5562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039" y="1482"/>
              <a:ext cx="1583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dirty="0" smtClean="0"/>
                <a:t>«INSERT» </a:t>
              </a:r>
              <a:r>
                <a:rPr lang="ru-RU" sz="2400" b="1" dirty="0" err="1" smtClean="0"/>
                <a:t>әдісі</a:t>
              </a:r>
              <a:r>
                <a:rPr lang="ru-RU" sz="2400" b="1" dirty="0" smtClean="0"/>
                <a:t> </a:t>
              </a:r>
              <a:endParaRPr lang="ru-RU" sz="2400" dirty="0" smtClean="0"/>
            </a:p>
            <a:p>
              <a:pPr algn="l"/>
              <a:r>
                <a:rPr lang="en-US" sz="2400" dirty="0" smtClean="0">
                  <a:solidFill>
                    <a:srgbClr val="000000"/>
                  </a:solidFill>
                </a:rPr>
                <a:t> 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="" xmlns:a16="http://schemas.microsoft.com/office/drawing/2014/main" id="{A2472463-5EA4-4BA8-8B39-C2B1C5B07D9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="" xmlns:a16="http://schemas.microsoft.com/office/drawing/2014/main" id="{B3E6E171-23B1-419A-87EC-D78FF02A2DFF}"/>
              </a:ext>
            </a:extLst>
          </p:cNvPr>
          <p:cNvGrpSpPr>
            <a:grpSpLocks/>
          </p:cNvGrpSpPr>
          <p:nvPr/>
        </p:nvGrpSpPr>
        <p:grpSpPr bwMode="auto">
          <a:xfrm>
            <a:off x="3541776" y="1856942"/>
            <a:ext cx="5105400" cy="555625"/>
            <a:chOff x="1248" y="2030"/>
            <a:chExt cx="3216" cy="350"/>
          </a:xfrm>
        </p:grpSpPr>
        <p:sp>
          <p:nvSpPr>
            <p:cNvPr id="10" name="Line 8">
              <a:extLst>
                <a:ext uri="{FF2B5EF4-FFF2-40B4-BE49-F238E27FC236}">
                  <a16:creationId xmlns="" xmlns:a16="http://schemas.microsoft.com/office/drawing/2014/main" id="{36533092-E487-40B6-82F8-7C5B2590AC7A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="" xmlns:a16="http://schemas.microsoft.com/office/drawing/2014/main" id="{8522007C-D657-4EE1-BCB2-B0DE6627206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>
              <a:extLst>
                <a:ext uri="{FF2B5EF4-FFF2-40B4-BE49-F238E27FC236}">
                  <a16:creationId xmlns="" xmlns:a16="http://schemas.microsoft.com/office/drawing/2014/main" id="{2F8D351D-F29D-459A-900D-67427CC72A8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25" y="2072"/>
              <a:ext cx="243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400" b="1" dirty="0" err="1" smtClean="0"/>
                <a:t>«Бағыталған оқу» әдісі</a:t>
              </a:r>
              <a:r>
                <a:rPr lang="ru-RU" sz="2400" b="1" dirty="0" smtClean="0"/>
                <a:t> </a:t>
              </a:r>
            </a:p>
          </p:txBody>
        </p:sp>
        <p:sp>
          <p:nvSpPr>
            <p:cNvPr id="13" name="Text Box 11">
              <a:extLst>
                <a:ext uri="{FF2B5EF4-FFF2-40B4-BE49-F238E27FC236}">
                  <a16:creationId xmlns="" xmlns:a16="http://schemas.microsoft.com/office/drawing/2014/main" id="{DF14AD31-8FD7-4639-A8FF-C3D4FA4F2A5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="" xmlns:a16="http://schemas.microsoft.com/office/drawing/2014/main" id="{99009A87-7919-4C9F-BB41-EDFE82B868FB}"/>
              </a:ext>
            </a:extLst>
          </p:cNvPr>
          <p:cNvGrpSpPr>
            <a:grpSpLocks/>
          </p:cNvGrpSpPr>
          <p:nvPr/>
        </p:nvGrpSpPr>
        <p:grpSpPr bwMode="auto">
          <a:xfrm>
            <a:off x="3541776" y="2695145"/>
            <a:ext cx="5105400" cy="896938"/>
            <a:chOff x="1248" y="2640"/>
            <a:chExt cx="3216" cy="565"/>
          </a:xfrm>
        </p:grpSpPr>
        <p:sp>
          <p:nvSpPr>
            <p:cNvPr id="15" name="Line 13">
              <a:extLst>
                <a:ext uri="{FF2B5EF4-FFF2-40B4-BE49-F238E27FC236}">
                  <a16:creationId xmlns="" xmlns:a16="http://schemas.microsoft.com/office/drawing/2014/main" id="{A18D4874-517B-4987-BA84-B12623015E5D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="" xmlns:a16="http://schemas.microsoft.com/office/drawing/2014/main" id="{D68EC215-7CCC-4199-9403-A2336D810EF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="" xmlns:a16="http://schemas.microsoft.com/office/drawing/2014/main" id="{BCD12907-DD71-460D-B7CF-9120B0DE14D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97" y="2682"/>
              <a:ext cx="1788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400" b="1" dirty="0" smtClean="0"/>
                <a:t>«ДЖИГСО» </a:t>
              </a:r>
              <a:r>
                <a:rPr lang="ru-RU" sz="2400" b="1" dirty="0" err="1" smtClean="0"/>
                <a:t>әдісі</a:t>
              </a:r>
              <a:r>
                <a:rPr lang="ru-RU" sz="2400" b="1" dirty="0" smtClean="0"/>
                <a:t> </a:t>
              </a:r>
            </a:p>
            <a:p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16">
              <a:extLst>
                <a:ext uri="{FF2B5EF4-FFF2-40B4-BE49-F238E27FC236}">
                  <a16:creationId xmlns="" xmlns:a16="http://schemas.microsoft.com/office/drawing/2014/main" id="{8C144CDC-27ED-4F3F-8C8F-2CB50AAA9B3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="" xmlns:a16="http://schemas.microsoft.com/office/drawing/2014/main" id="{4B896491-2AF1-4DC8-9038-C605AC227393}"/>
              </a:ext>
            </a:extLst>
          </p:cNvPr>
          <p:cNvGrpSpPr>
            <a:grpSpLocks/>
          </p:cNvGrpSpPr>
          <p:nvPr/>
        </p:nvGrpSpPr>
        <p:grpSpPr bwMode="auto">
          <a:xfrm>
            <a:off x="3541776" y="3533346"/>
            <a:ext cx="5105400" cy="896938"/>
            <a:chOff x="1248" y="3230"/>
            <a:chExt cx="3216" cy="565"/>
          </a:xfrm>
        </p:grpSpPr>
        <p:sp>
          <p:nvSpPr>
            <p:cNvPr id="20" name="Line 18">
              <a:extLst>
                <a:ext uri="{FF2B5EF4-FFF2-40B4-BE49-F238E27FC236}">
                  <a16:creationId xmlns="" xmlns:a16="http://schemas.microsoft.com/office/drawing/2014/main" id="{FCCF9F17-C8EA-4AB3-9528-CD38AEEBF7C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="" xmlns:a16="http://schemas.microsoft.com/office/drawing/2014/main" id="{1331014A-73F4-4718-8314-C59F5952464C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>
              <a:extLst>
                <a:ext uri="{FF2B5EF4-FFF2-40B4-BE49-F238E27FC236}">
                  <a16:creationId xmlns="" xmlns:a16="http://schemas.microsoft.com/office/drawing/2014/main" id="{A456A806-A7EE-432D-93B3-06E7F7A26FC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82" y="3272"/>
              <a:ext cx="2380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400" b="1" dirty="0" err="1" smtClean="0"/>
                <a:t>«Бағыталған оқу» әдісі</a:t>
              </a:r>
              <a:r>
                <a:rPr lang="ru-RU" sz="2400" b="1" dirty="0" smtClean="0"/>
                <a:t> </a:t>
              </a:r>
            </a:p>
            <a:p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 Box 21">
              <a:extLst>
                <a:ext uri="{FF2B5EF4-FFF2-40B4-BE49-F238E27FC236}">
                  <a16:creationId xmlns="" xmlns:a16="http://schemas.microsoft.com/office/drawing/2014/main" id="{8BB7F10B-8F16-472F-9687-EB1A7BECDE0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="" xmlns:a16="http://schemas.microsoft.com/office/drawing/2014/main" id="{0F03B554-8AB4-429C-8296-EB708A1645FB}"/>
              </a:ext>
            </a:extLst>
          </p:cNvPr>
          <p:cNvGrpSpPr>
            <a:grpSpLocks/>
          </p:cNvGrpSpPr>
          <p:nvPr/>
        </p:nvGrpSpPr>
        <p:grpSpPr bwMode="auto">
          <a:xfrm>
            <a:off x="3541776" y="5231967"/>
            <a:ext cx="5197475" cy="555625"/>
            <a:chOff x="1248" y="3230"/>
            <a:chExt cx="3274" cy="350"/>
          </a:xfrm>
        </p:grpSpPr>
        <p:sp>
          <p:nvSpPr>
            <p:cNvPr id="25" name="Line 23">
              <a:extLst>
                <a:ext uri="{FF2B5EF4-FFF2-40B4-BE49-F238E27FC236}">
                  <a16:creationId xmlns="" xmlns:a16="http://schemas.microsoft.com/office/drawing/2014/main" id="{8B2E4985-C035-4329-956C-9C915F55623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="" xmlns:a16="http://schemas.microsoft.com/office/drawing/2014/main" id="{225F4A9A-E773-4D37-B9C8-9F5366BEFC0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7" name="Text Box 25">
              <a:extLst>
                <a:ext uri="{FF2B5EF4-FFF2-40B4-BE49-F238E27FC236}">
                  <a16:creationId xmlns="" xmlns:a16="http://schemas.microsoft.com/office/drawing/2014/main" id="{474319E9-14E7-448D-9A00-6C1DE79E1AF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11" y="3272"/>
              <a:ext cx="261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dirty="0" smtClean="0"/>
                <a:t>«</a:t>
              </a:r>
              <a:r>
                <a:rPr lang="kk-KZ" sz="2400" b="1" dirty="0" smtClean="0"/>
                <a:t>Дерекпен жұмыс</a:t>
              </a:r>
              <a:r>
                <a:rPr lang="en-US" sz="2400" b="1" dirty="0" smtClean="0"/>
                <a:t>» </a:t>
              </a:r>
              <a:r>
                <a:rPr lang="ru-RU" sz="2400" b="1" dirty="0" err="1" smtClean="0"/>
                <a:t>әдісі</a:t>
              </a:r>
              <a:r>
                <a:rPr lang="ru-RU" sz="2400" b="1" dirty="0" smtClean="0"/>
                <a:t> </a:t>
              </a:r>
              <a:endParaRPr lang="ru-RU" sz="2400" dirty="0" smtClean="0"/>
            </a:p>
          </p:txBody>
        </p:sp>
        <p:sp>
          <p:nvSpPr>
            <p:cNvPr id="28" name="Text Box 26">
              <a:extLst>
                <a:ext uri="{FF2B5EF4-FFF2-40B4-BE49-F238E27FC236}">
                  <a16:creationId xmlns="" xmlns:a16="http://schemas.microsoft.com/office/drawing/2014/main" id="{9DFF9FCF-D42D-4590-8D7F-C241E9880ED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24012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17115"/>
          </a:xfrm>
        </p:spPr>
        <p:txBody>
          <a:bodyPr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Тапсырма</a:t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мәтінді оқып тапсырмаларды орынданыз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05280" y="1666240"/>
            <a:ext cx="10200640" cy="493776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kk-KZ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https://egemen.kz/article/178090-nursultan-nazarbaev-uly-dalanynh-dgeti-qyry</a:t>
            </a:r>
            <a:endParaRPr lang="ru-RU" dirty="0" smtClean="0"/>
          </a:p>
          <a:p>
            <a:r>
              <a:rPr lang="kk-KZ" b="1" dirty="0" smtClean="0"/>
              <a:t>Ботай мәдениеті.</a:t>
            </a:r>
            <a:r>
              <a:rPr lang="kk-KZ" dirty="0" smtClean="0"/>
              <a:t>Не себепті ботайлықтарды жылқыны алғашқы қолға үйретушілер деп атайды?</a:t>
            </a:r>
            <a:endParaRPr lang="ru-RU" dirty="0" smtClean="0"/>
          </a:p>
          <a:p>
            <a:r>
              <a:rPr lang="kk-KZ" dirty="0" smtClean="0"/>
              <a:t>5.4.1.1 ежелгі адамдардың кәсібін сипаттау</a:t>
            </a:r>
          </a:p>
          <a:p>
            <a:r>
              <a:rPr lang="kk-KZ" sz="3000" dirty="0" smtClean="0">
                <a:latin typeface="Times New Roman" pitchFamily="18" charset="0"/>
                <a:cs typeface="Times New Roman" pitchFamily="18" charset="0"/>
              </a:rPr>
              <a:t>1 тапсырма</a:t>
            </a:r>
          </a:p>
          <a:p>
            <a:pPr>
              <a:buNone/>
            </a:pPr>
            <a:endParaRPr lang="kk-KZ" sz="3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000" dirty="0" smtClean="0">
                <a:latin typeface="Times New Roman" pitchFamily="18" charset="0"/>
                <a:cs typeface="Times New Roman" pitchFamily="18" charset="0"/>
              </a:rPr>
              <a:t>Ботай мәдениеті тұралы не білдіңіз?</a:t>
            </a:r>
          </a:p>
          <a:p>
            <a:r>
              <a:rPr lang="kk-KZ" sz="3000" dirty="0" smtClean="0">
                <a:latin typeface="Times New Roman" pitchFamily="18" charset="0"/>
                <a:cs typeface="Times New Roman" pitchFamily="18" charset="0"/>
              </a:rPr>
              <a:t>2 тапсырма</a:t>
            </a:r>
          </a:p>
          <a:p>
            <a:r>
              <a:rPr lang="kk-KZ" sz="3000" dirty="0" smtClean="0">
                <a:latin typeface="Times New Roman" pitchFamily="18" charset="0"/>
                <a:cs typeface="Times New Roman" pitchFamily="18" charset="0"/>
              </a:rPr>
              <a:t>Ботай мәдениеті тараған аумақты контур картасына белгіленіз</a:t>
            </a:r>
          </a:p>
          <a:p>
            <a:r>
              <a:rPr lang="kk-KZ" sz="3000" dirty="0" smtClean="0">
                <a:latin typeface="Times New Roman" pitchFamily="18" charset="0"/>
                <a:cs typeface="Times New Roman" pitchFamily="18" charset="0"/>
              </a:rPr>
              <a:t>3 тапсырма</a:t>
            </a:r>
          </a:p>
          <a:p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Ботайлықтардың жылқыны алғаш болып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қолға үйреткендерін д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лелдейтін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дәйек келтіріңіз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kk-KZ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6555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2 тапсырма</a:t>
            </a:r>
            <a:br>
              <a:rPr lang="kk-KZ" dirty="0" smtClean="0"/>
            </a:br>
            <a:r>
              <a:rPr lang="kk-KZ" dirty="0" smtClean="0"/>
              <a:t>Ботай мәдениеті тараған аумақты контур картасына белгіленіз</a:t>
            </a:r>
            <a:br>
              <a:rPr lang="kk-KZ" dirty="0" smtClean="0"/>
            </a:br>
            <a:endParaRPr lang="ru-RU" dirty="0"/>
          </a:p>
        </p:txBody>
      </p:sp>
      <p:pic>
        <p:nvPicPr>
          <p:cNvPr id="4" name="Содержимое 3" descr="карта конт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2080" y="1825624"/>
            <a:ext cx="9794240" cy="469709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12710" y="654756"/>
            <a:ext cx="9841089" cy="5522207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Әлемнің барлық елдері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нәтижелерінің қандай түрлерін белгілейді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Функционалдық сауаттылық дегеніміз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Функционалдық сауаттылықтың қандай құраушы бөліктерін бөліп қарастырады?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PISA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қандай құраушы бөліктер міндетті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қайсылары қосымша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Неліктен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 сауаттылығы функционалдық сауаттылықтың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Оқи білу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Қандай оқу әрекеттері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 қабілеттері бөліп қарастырылады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Мәтіндердің қандай форматтары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Сабақта оқу үшін мәтіндерді қандай белгілері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іріктеп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Қандай тапсырмалар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 қабілеттерін дамытуға мүмкіндік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Дұрыс нұсқамен тексер</a:t>
            </a:r>
            <a:endParaRPr lang="ru-RU" dirty="0"/>
          </a:p>
        </p:txBody>
      </p:sp>
      <p:pic>
        <p:nvPicPr>
          <p:cNvPr id="4" name="Содержимое 3" descr="бота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8560" y="1402080"/>
            <a:ext cx="10464799" cy="50393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дескриптор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9334"/>
            <a:ext cx="10515600" cy="103857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Қазақстандағы ұжымдастыру.Неліктен ұжымдастыру саясаты “ұлы нәубетке” әкеліп соқтырды?</a:t>
            </a:r>
            <a:br>
              <a:rPr lang="kk-KZ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8.4.1. 2күштеп ұжымдастыру саясатының ауыл шаруашылығына  тигізген зардаптарын талдау </a:t>
            </a:r>
            <a:r>
              <a:rPr lang="kk-KZ" sz="3200" dirty="0" smtClean="0"/>
              <a:t/>
            </a:r>
            <a:br>
              <a:rPr lang="kk-KZ" sz="3200" dirty="0" smtClean="0"/>
            </a:b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«Бесеудің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хаты»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құжатына  аналитикалық талдау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жасаныз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614310"/>
            <a:ext cx="11089640" cy="5243689"/>
          </a:xfrm>
        </p:spPr>
        <p:txBody>
          <a:bodyPr>
            <a:normAutofit fontScale="62500" lnSpcReduction="20000"/>
          </a:bodyPr>
          <a:lstStyle/>
          <a:p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Хаттың қысқаша мазмұны: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БК(б)П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Өлкел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 комитет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Голощекин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жолдасқа!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…«Бүг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нг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Қазақстан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163 миллион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сомның товарлы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өн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берет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40 миллион малы бар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өлке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», –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жаздыңыз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Голощекин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жолдас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1930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«Октябрь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революциясының жең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стер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мақалаңызда («Қазақстанның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жылдығы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жинақ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). …Б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рақ қаз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С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зд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ң мәл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мдемең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зден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кей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өткен кезде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Қазақстанда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мал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шаруашылығы саласында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мал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басының қисапсыз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кем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кеткен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әмбеге аян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 1930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жылғы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мал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басының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1/8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бөл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(40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миллионнан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5 миллион)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ғана қалды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Тек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байлар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кулактардың ғана емес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тек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жекеменш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кт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орташалар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кедейлерд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ң ғана емес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рге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нег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алғанда, колхоздар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колхозшылардың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нара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совхоздардың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да)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қоғамдастырылған және қоғамдастырылмаған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малы да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осындай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шығынға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сұрапыл қырғынға ұшырады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…Мал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басының қисапсыз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кем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кету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көптеген қазақ аудандарын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қамтып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адамдардың жаппай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қырылуына әкеп соққан ашаршылық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қыстың ек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жартысынан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жөн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әл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күнге дей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ауыз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ашпай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отыру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қаншалықты дұрыс?..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Нағыз көзбояушылар, көп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рме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жоспарлар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жасаушылар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оның үст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өздер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жүктелген нақты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басқара алмаған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көзбояушылықпен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бәр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тұжырымдап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өнеркәс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саласындағы жет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ктерге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арқа сүйеген, сөйт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осынау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елеул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мәселелерге жұрт­шылық назарын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әлс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реткен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органдары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ауыл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шаруашылығы кооперативтер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ода­ғының мүшелер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неге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бүк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жұртшылық алдында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сабақ боларлықтай сазайын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тарт­пайды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Мүсірепов, Ғатаулин, Дәулетқалиев, Алтынбеков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Қуанышев.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письмо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16210" y="5429250"/>
            <a:ext cx="1428750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Рефлексия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3+     -жаңадан білгенім</a:t>
            </a:r>
          </a:p>
          <a:p>
            <a:r>
              <a:rPr lang="kk-KZ" dirty="0" smtClean="0"/>
              <a:t>2+     - түсінгенім</a:t>
            </a:r>
          </a:p>
          <a:p>
            <a:r>
              <a:rPr lang="kk-KZ" dirty="0" smtClean="0"/>
              <a:t>1+     - қолданамын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90132" y="1151467"/>
            <a:ext cx="9863667" cy="5025496"/>
          </a:xfrm>
        </p:spPr>
        <p:txBody>
          <a:bodyPr/>
          <a:lstStyle/>
          <a:p>
            <a:r>
              <a:rPr lang="ru-RU" b="1" dirty="0" smtClean="0"/>
              <a:t>А. </a:t>
            </a:r>
            <a:r>
              <a:rPr lang="ru-RU" b="1" dirty="0" err="1" smtClean="0"/>
              <a:t>Леонтьевтің пайымдауынша</a:t>
            </a:r>
            <a:r>
              <a:rPr lang="ru-RU" b="1" dirty="0" smtClean="0"/>
              <a:t> – “</a:t>
            </a:r>
            <a:r>
              <a:rPr lang="ru-RU" b="1" dirty="0" err="1" smtClean="0"/>
              <a:t>Функционалды</a:t>
            </a:r>
            <a:r>
              <a:rPr lang="ru-RU" b="1" dirty="0" smtClean="0"/>
              <a:t> </a:t>
            </a:r>
            <a:r>
              <a:rPr lang="ru-RU" b="1" dirty="0" err="1" smtClean="0"/>
              <a:t>сауатты</a:t>
            </a:r>
            <a:r>
              <a:rPr lang="ru-RU" b="1" dirty="0" smtClean="0"/>
              <a:t> </a:t>
            </a:r>
            <a:r>
              <a:rPr lang="ru-RU" b="1" dirty="0" err="1" smtClean="0"/>
              <a:t>адам</a:t>
            </a:r>
            <a:r>
              <a:rPr lang="ru-RU" b="1" dirty="0" smtClean="0"/>
              <a:t> – </a:t>
            </a:r>
            <a:r>
              <a:rPr lang="ru-RU" b="1" dirty="0" err="1" smtClean="0"/>
              <a:t>өзінің өмір бойы</a:t>
            </a:r>
            <a:r>
              <a:rPr lang="ru-RU" b="1" dirty="0" smtClean="0"/>
              <a:t> </a:t>
            </a:r>
            <a:r>
              <a:rPr lang="ru-RU" b="1" dirty="0" err="1" smtClean="0"/>
              <a:t>алған білімі</a:t>
            </a:r>
            <a:r>
              <a:rPr lang="ru-RU" b="1" dirty="0" smtClean="0"/>
              <a:t>, </a:t>
            </a:r>
            <a:r>
              <a:rPr lang="ru-RU" b="1" dirty="0" err="1" smtClean="0"/>
              <a:t>дағдысы </a:t>
            </a:r>
            <a:r>
              <a:rPr lang="ru-RU" b="1" dirty="0" smtClean="0"/>
              <a:t>мен </a:t>
            </a:r>
            <a:r>
              <a:rPr lang="ru-RU" b="1" dirty="0" err="1" smtClean="0"/>
              <a:t>шеберлігін</a:t>
            </a:r>
            <a:r>
              <a:rPr lang="ru-RU" b="1" dirty="0" smtClean="0"/>
              <a:t>  </a:t>
            </a:r>
            <a:r>
              <a:rPr lang="ru-RU" b="1" dirty="0" err="1" smtClean="0"/>
              <a:t>барынша</a:t>
            </a:r>
            <a:r>
              <a:rPr lang="ru-RU" b="1" dirty="0" smtClean="0"/>
              <a:t> </a:t>
            </a:r>
            <a:r>
              <a:rPr lang="ru-RU" b="1" dirty="0" err="1" smtClean="0"/>
              <a:t>кең ауқымда өмірдің түрлі жағдайларында</a:t>
            </a:r>
            <a:r>
              <a:rPr lang="ru-RU" b="1" dirty="0" smtClean="0"/>
              <a:t>, </a:t>
            </a:r>
            <a:r>
              <a:rPr lang="ru-RU" b="1" dirty="0" err="1" smtClean="0"/>
              <a:t>қарым </a:t>
            </a:r>
            <a:r>
              <a:rPr lang="ru-RU" b="1" dirty="0" smtClean="0"/>
              <a:t>–</a:t>
            </a:r>
            <a:r>
              <a:rPr lang="ru-RU" b="1" dirty="0" err="1" smtClean="0"/>
              <a:t>қатынаста</a:t>
            </a:r>
            <a:r>
              <a:rPr lang="ru-RU" b="1" dirty="0" smtClean="0"/>
              <a:t>, </a:t>
            </a:r>
            <a:r>
              <a:rPr lang="ru-RU" b="1" dirty="0" err="1" smtClean="0"/>
              <a:t>әлеуметтік қатынаста қолдана білетін</a:t>
            </a:r>
            <a:r>
              <a:rPr lang="ru-RU" b="1" dirty="0" smtClean="0"/>
              <a:t> – </a:t>
            </a:r>
            <a:r>
              <a:rPr lang="ru-RU" b="1" dirty="0" err="1" smtClean="0"/>
              <a:t>адам</a:t>
            </a:r>
            <a:r>
              <a:rPr lang="ru-RU" b="1" dirty="0" smtClean="0"/>
              <a:t>”. </a:t>
            </a:r>
            <a:endParaRPr lang="en-US" b="1" dirty="0" smtClean="0"/>
          </a:p>
          <a:p>
            <a:r>
              <a:rPr lang="ru-RU" b="1" dirty="0" err="1" smtClean="0"/>
              <a:t>Мұғалім тәжірибесін жетілдіруде</a:t>
            </a:r>
            <a:r>
              <a:rPr lang="ru-RU" b="1" dirty="0" smtClean="0"/>
              <a:t> </a:t>
            </a:r>
            <a:r>
              <a:rPr lang="ru-RU" b="1" dirty="0" err="1" smtClean="0"/>
              <a:t>оқуға –оқытудан оқу үшін </a:t>
            </a:r>
            <a:r>
              <a:rPr lang="ru-RU" b="1" dirty="0" smtClean="0"/>
              <a:t>– </a:t>
            </a:r>
            <a:r>
              <a:rPr lang="ru-RU" b="1" dirty="0" err="1" smtClean="0"/>
              <a:t>оқуға көшу маңызды.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30" y="165347"/>
            <a:ext cx="2487930" cy="746379"/>
          </a:xfrm>
        </p:spPr>
      </p:pic>
      <p:sp>
        <p:nvSpPr>
          <p:cNvPr id="4" name="Прямоугольник 3"/>
          <p:cNvSpPr/>
          <p:nvPr/>
        </p:nvSpPr>
        <p:spPr>
          <a:xfrm>
            <a:off x="214489" y="180623"/>
            <a:ext cx="11977511" cy="667737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7"/>
          <p:cNvSpPr/>
          <p:nvPr/>
        </p:nvSpPr>
        <p:spPr>
          <a:xfrm>
            <a:off x="242206" y="1179779"/>
            <a:ext cx="44120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      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порталдар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59396" y="2051908"/>
            <a:ext cx="29322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Adebietportal.kz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59396" y="2924165"/>
            <a:ext cx="6781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Kazneb.kz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Cyberleninka.ru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E-history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7572375" y="1240341"/>
            <a:ext cx="0" cy="484901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 28">
            <a:extLst>
              <a:ext uri="{FF2B5EF4-FFF2-40B4-BE49-F238E27FC236}">
                <a16:creationId xmlns="" xmlns:a16="http://schemas.microsoft.com/office/drawing/2014/main" id="{2A1A9CE7-E210-4085-B797-E46729EB1331}"/>
              </a:ext>
            </a:extLst>
          </p:cNvPr>
          <p:cNvSpPr/>
          <p:nvPr/>
        </p:nvSpPr>
        <p:spPr>
          <a:xfrm>
            <a:off x="657408" y="2499296"/>
            <a:ext cx="2407582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  <a:hlinkClick r:id="rId3"/>
              </a:rPr>
              <a:t>www.wdl.org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07413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96532" y="666044"/>
            <a:ext cx="9457267" cy="5510919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PISA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халықаралық зерттеуі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әлемнің көптеген елдерінің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жүйелеріне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нәтижелерінің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сауаттылық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құзыреттілікке қаншалықты қол жеткізілгеніне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тәуелсіз баға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PISA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функционалдық сауаттылықтың анықтамасы 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өзі 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сұрақта жасырылған: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жастағы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алушылар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өздеріне қазіргі қоғамда толыққанды қызмет етуге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адамзат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қызметінің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қоғамның және әлеуметтік қатынастардың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түрлі салаларындағы міндеттердің кең ауқымын шешуге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қажетті білімдер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қабілеттерді меңгерген бе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?» 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функционалдық сауаттылық бастауыш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сыныптардан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әрбір оқу пәнінде 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алушылардың іс-әрекеттерінде көрініс табады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қалыптасады.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Функционалдық сауаттылық міндетті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оқудың соңында бағаланады.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Функционалды сауаттылықтың</a:t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негізгі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компоненттері</a:t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сауаттылық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бұл пәндік білімдер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бұл ретте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олардың оқу қызметі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күнделікті қызметте қолданылуына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акцент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жасалады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1066" y="2020712"/>
            <a:ext cx="9592733" cy="2619022"/>
          </a:xfrm>
        </p:spPr>
        <p:txBody>
          <a:bodyPr>
            <a:normAutofit fontScale="92500" lnSpcReduction="20000"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Оқу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сауаттылық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Оқу және жазу дағдылары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Математикалық сауаттылық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Жаратылыстану-ғылыми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сауаттылық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АКТ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Қаржылық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сауаттылық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Азаматтық және мәдени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Направленный вправо указательный палец, тыльная сторона руки ">
            <a:extLst>
              <a:ext uri="{FF2B5EF4-FFF2-40B4-BE49-F238E27FC236}">
                <a16:creationId xmlns="" xmlns:a16="http://schemas.microsoft.com/office/drawing/2014/main" id="{32AC2FCF-B37A-A344-942D-923FB6FF37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22065" y="5192888"/>
            <a:ext cx="1728639" cy="16651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25510" y="5486400"/>
            <a:ext cx="258515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Hard skills </a:t>
            </a:r>
            <a:endParaRPr lang="kk-KZ" sz="2000" b="1" dirty="0" smtClean="0"/>
          </a:p>
          <a:p>
            <a:r>
              <a:rPr lang="kk-KZ" sz="2000" b="1" dirty="0" smtClean="0"/>
              <a:t>Кәсіби дағдылар</a:t>
            </a:r>
            <a:endParaRPr lang="ru-RU" sz="2000" b="1" dirty="0" smtClean="0"/>
          </a:p>
          <a:p>
            <a:r>
              <a:rPr lang="ru-RU" dirty="0" smtClean="0"/>
              <a:t>Жесткие</a:t>
            </a:r>
            <a:r>
              <a:rPr lang="en-US" dirty="0" smtClean="0"/>
              <a:t>/</a:t>
            </a:r>
            <a:r>
              <a:rPr lang="ru-RU" dirty="0" smtClean="0"/>
              <a:t>узкопрофессиональные навыки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24890" y="4955822"/>
            <a:ext cx="33302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Soft skills</a:t>
            </a:r>
            <a:endParaRPr lang="kk-KZ" sz="2400" b="1" dirty="0" smtClean="0"/>
          </a:p>
          <a:p>
            <a:r>
              <a:rPr lang="kk-KZ" sz="2400" b="1" dirty="0" smtClean="0"/>
              <a:t>Икемді кәсіби дағдылар</a:t>
            </a:r>
            <a:endParaRPr lang="ru-RU" sz="2400" b="1" dirty="0" smtClean="0"/>
          </a:p>
          <a:p>
            <a:r>
              <a:rPr lang="ru-RU" dirty="0" smtClean="0"/>
              <a:t>Гибкие/над профессиональные навыки</a:t>
            </a:r>
            <a:r>
              <a:rPr lang="en-US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2066" y="203201"/>
            <a:ext cx="11150600" cy="176106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болашақтың </a:t>
            </a:r>
            <a:r>
              <a:rPr lang="kk-KZ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құзыреті</a:t>
            </a:r>
            <a:br>
              <a:rPr lang="kk-KZ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Құзыреттер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бұлар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құзыреттер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: сын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тұрғысынан ойлау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жасампаздық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коммуникация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және коллаборация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Бұл құзыреттердің барлығы кез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мазмұнның негізінде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мектептегі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пәндік оқу аясында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баланың мектептен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өмірінде туындайтын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оқиғалардың негізінде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>
            <a:extLst>
              <a:ext uri="{FF2B5EF4-FFF2-40B4-BE49-F238E27FC236}">
                <a16:creationId xmlns="" xmlns:a16="http://schemas.microsoft.com/office/drawing/2014/main" id="{F75B38F5-A7F1-2D4E-89DA-6BD3D56A8F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29296998"/>
              </p:ext>
            </p:extLst>
          </p:nvPr>
        </p:nvGraphicFramePr>
        <p:xfrm>
          <a:off x="838200" y="1952977"/>
          <a:ext cx="10515600" cy="4905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600" y="432858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Оқығанды түсіну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оқу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бағдарламасының кез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пәнін оқытудағы негізгі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ұстаным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Оқу сауаттылығы термині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1991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269067"/>
            <a:ext cx="10515600" cy="3907895"/>
          </a:xfrm>
        </p:spPr>
        <p:txBody>
          <a:bodyPr/>
          <a:lstStyle/>
          <a:p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Оқу сауаттылығы дағдылары: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Мәтінді түсіну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Мәтінді қолдану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Мәтіннің мазмұнын түсініп тұжырымдау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уақыттарда, әртүрлі өмірлік жағдаяттарды шешуде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оқығанын қолдана білу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іс-әрекеттеріндегі қызметтерін бағалау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PISA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нәтижелері немесе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оқушылардың  тапсырмаларды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орындауы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бізге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олардың қандай дағдылары жақсы дамыған,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қандай дағдыларын дамытуға көбірек көңіл бөлу керек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ақпарат береді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дминистратор\Downloads\WhatsApp Image 2022-02-04 at 09.54.59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8144" y="1825624"/>
            <a:ext cx="7735712" cy="46993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PISA </a:t>
            </a:r>
            <a:r>
              <a:rPr lang="kk-KZ" sz="3200" b="1" dirty="0" smtClean="0"/>
              <a:t>нәтижелері мұғалімге оқу сауаттылығын дамыту үшін қандай тәсілдер қолдану керек деген ақпарат береді</a:t>
            </a:r>
            <a:endParaRPr lang="ru-RU" sz="32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61066" y="1546579"/>
          <a:ext cx="9592735" cy="4188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8547"/>
                <a:gridCol w="1918547"/>
                <a:gridCol w="1918547"/>
                <a:gridCol w="1918547"/>
                <a:gridCol w="1918547"/>
              </a:tblGrid>
              <a:tr h="1047044">
                <a:tc>
                  <a:txBody>
                    <a:bodyPr/>
                    <a:lstStyle/>
                    <a:p>
                      <a:r>
                        <a:rPr lang="kk-KZ" dirty="0" smtClean="0"/>
                        <a:t>пән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2009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2012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2015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2018</a:t>
                      </a:r>
                      <a:endParaRPr lang="ru-RU" dirty="0"/>
                    </a:p>
                  </a:txBody>
                  <a:tcPr/>
                </a:tc>
              </a:tr>
              <a:tr h="1047044">
                <a:tc>
                  <a:txBody>
                    <a:bodyPr/>
                    <a:lstStyle/>
                    <a:p>
                      <a:r>
                        <a:rPr lang="kk-KZ" dirty="0" smtClean="0"/>
                        <a:t>математика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405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432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460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423</a:t>
                      </a:r>
                      <a:endParaRPr lang="ru-RU" dirty="0"/>
                    </a:p>
                  </a:txBody>
                  <a:tcPr/>
                </a:tc>
              </a:tr>
              <a:tr h="1047044">
                <a:tc>
                  <a:txBody>
                    <a:bodyPr/>
                    <a:lstStyle/>
                    <a:p>
                      <a:r>
                        <a:rPr lang="kk-KZ" dirty="0" smtClean="0"/>
                        <a:t>жаратылыстану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456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432</a:t>
                      </a:r>
                      <a:endParaRPr lang="ru-RU" dirty="0"/>
                    </a:p>
                  </a:txBody>
                  <a:tcPr/>
                </a:tc>
              </a:tr>
              <a:tr h="1047044">
                <a:tc>
                  <a:txBody>
                    <a:bodyPr/>
                    <a:lstStyle/>
                    <a:p>
                      <a:r>
                        <a:rPr lang="kk-KZ" dirty="0" smtClean="0"/>
                        <a:t>Оқу сауаттылығы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390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393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427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387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500 баллдан төмен көрсеткіш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PISA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зерттеуі бойынша ол 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төмен деңгей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(о</a:t>
            </a: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қу сауаттылығының минималды деңгейін меңгерген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ownloads\WhatsApp Image 2022-02-04 at 09.45.40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7511" y="1693334"/>
            <a:ext cx="9493955" cy="49332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</TotalTime>
  <Words>1020</Words>
  <Application>Microsoft Office PowerPoint</Application>
  <PresentationFormat>Произвольный</PresentationFormat>
  <Paragraphs>139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Облыстық тәжірибелік семинар </vt:lpstr>
      <vt:lpstr>Слайд 2</vt:lpstr>
      <vt:lpstr>Слайд 3</vt:lpstr>
      <vt:lpstr>Функционалды сауаттылықтың  негізгі компоненттері Негізгі сауаттылық – бұл пәндік білімдер, бұл ретте олардың оқу қызметі мен күнделікті қызметте қолданылуына акцент жасалады.</vt:lpstr>
      <vt:lpstr>4Қ: болашақтың құзыреті Құзыреттер – бұлар 4 негізгі құзыреттер: сын тұрғысынан ойлау, жасампаздық, коммуникация және коллаборация. Бұл құзыреттердің барлығы кез келген мазмұнның негізінде, мектептегі пәндік оқу аясында да, баланың мектептен тыс өмірінде туындайтын оқиғалардың негізінде де дамиды.</vt:lpstr>
      <vt:lpstr>Оқығанды түсіну – жалпы оқу мен мектеп бағдарламасының кез келген пәнін оқытудағы негізгі ұстаным.  Оқу сауаттылығы термині 1991 жылы пайда болды. </vt:lpstr>
      <vt:lpstr>PISA нәтижелері немесе оқушылардың  тапсырмаларды орындауы бізге олардың қандай дағдылары жақсы дамыған, ал қандай дағдыларын дамытуға көбірек көңіл бөлу керек деген ақпарат береді.</vt:lpstr>
      <vt:lpstr>PISA нәтижелері мұғалімге оқу сауаттылығын дамыту үшін қандай тәсілдер қолдану керек деген ақпарат береді</vt:lpstr>
      <vt:lpstr>500 баллдан төмен көрсеткіш  PISA зерттеуі бойынша ол төмен деңгей(оқу сауаттылығының минималды деңгейін меңгерген)</vt:lpstr>
      <vt:lpstr>Сабақта оқуды не үшін қолданамыз?  Оқу сауаттылығын дамыту әр сабақта жүргізілуі керек, өйткені оқу әрекетін пайдалану: </vt:lpstr>
      <vt:lpstr>Слайд 11</vt:lpstr>
      <vt:lpstr>PISA форматындағы мәтін түрлері  мен ерекшеліктері.</vt:lpstr>
      <vt:lpstr>Слайд 13</vt:lpstr>
      <vt:lpstr>Слайд 14</vt:lpstr>
      <vt:lpstr>Оқыту әдістемесі тұрғысынан, сауатты оқырман болу үшін, әртүрлі оқу әдістемелері мен оқу тәсілдерін меңгеру қажет. Бұл жұмысты 1 сыныпта бастап, әрі қарай келесі сыныптарда күрделендіре отырып дамыту қажет. </vt:lpstr>
      <vt:lpstr>Слайд 16</vt:lpstr>
      <vt:lpstr>Оқу сауаттылығын қалыптастыратын тәсілдер</vt:lpstr>
      <vt:lpstr>Тапсырма мәтінді оқып тапсырмаларды орынданыз  </vt:lpstr>
      <vt:lpstr>2 тапсырма Ботай мәдениеті тараған аумақты контур картасына белгіленіз </vt:lpstr>
      <vt:lpstr>Дұрыс нұсқамен тексер</vt:lpstr>
      <vt:lpstr>дескриптор</vt:lpstr>
      <vt:lpstr> Қазақстандағы ұжымдастыру.Неліктен ұжымдастыру саясаты “ұлы нәубетке” әкеліп соқтырды? 8.4.1. 2күштеп ұжымдастыру саясатының ауыл шаруашылығына  тигізген зардаптарын талдау  тапсырма  «Бесеудің хаты» құжатына  аналитикалық талдау жасаныз</vt:lpstr>
      <vt:lpstr>Рефлексия 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Администратор</cp:lastModifiedBy>
  <cp:revision>17</cp:revision>
  <dcterms:created xsi:type="dcterms:W3CDTF">2021-07-20T13:09:20Z</dcterms:created>
  <dcterms:modified xsi:type="dcterms:W3CDTF">2022-02-04T07:59:05Z</dcterms:modified>
</cp:coreProperties>
</file>