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9" r:id="rId4"/>
    <p:sldId id="275" r:id="rId5"/>
    <p:sldId id="276" r:id="rId6"/>
    <p:sldId id="267" r:id="rId7"/>
    <p:sldId id="280" r:id="rId8"/>
    <p:sldId id="282" r:id="rId9"/>
    <p:sldId id="281" r:id="rId10"/>
    <p:sldId id="283" r:id="rId11"/>
    <p:sldId id="284" r:id="rId12"/>
    <p:sldId id="285" r:id="rId13"/>
    <p:sldId id="271" r:id="rId14"/>
    <p:sldId id="273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73" d="100"/>
          <a:sy n="73" d="100"/>
        </p:scale>
        <p:origin x="-58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8ED31-D7A1-4C38-A11F-9D3F544F97A8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84FCC-18AC-4790-BB10-5F0417EDF4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2389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8ED31-D7A1-4C38-A11F-9D3F544F97A8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84FCC-18AC-4790-BB10-5F0417EDF4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3160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8ED31-D7A1-4C38-A11F-9D3F544F97A8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84FCC-18AC-4790-BB10-5F0417EDF4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32326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8ED31-D7A1-4C38-A11F-9D3F544F97A8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84FCC-18AC-4790-BB10-5F0417EDF4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1979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8ED31-D7A1-4C38-A11F-9D3F544F97A8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84FCC-18AC-4790-BB10-5F0417EDF4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301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8ED31-D7A1-4C38-A11F-9D3F544F97A8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84FCC-18AC-4790-BB10-5F0417EDF4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60037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8ED31-D7A1-4C38-A11F-9D3F544F97A8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84FCC-18AC-4790-BB10-5F0417EDF4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29267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8ED31-D7A1-4C38-A11F-9D3F544F97A8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84FCC-18AC-4790-BB10-5F0417EDF4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6415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8ED31-D7A1-4C38-A11F-9D3F544F97A8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84FCC-18AC-4790-BB10-5F0417EDF4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46304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8ED31-D7A1-4C38-A11F-9D3F544F97A8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84FCC-18AC-4790-BB10-5F0417EDF4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6409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8ED31-D7A1-4C38-A11F-9D3F544F97A8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84FCC-18AC-4790-BB10-5F0417EDF4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6741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E8ED31-D7A1-4C38-A11F-9D3F544F97A8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84FCC-18AC-4790-BB10-5F0417EDF4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6272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3689" y="598313"/>
            <a:ext cx="9144000" cy="162560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ГКУ «Средняя школа №6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им.А.Молдабекова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3689" y="4973573"/>
            <a:ext cx="9144000" cy="1099849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русского языка и литературы 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Султанова А.Н.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326444" y="2316742"/>
            <a:ext cx="9144000" cy="5427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язык 4 класс (с казахским языком обучения)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433689" y="3268135"/>
            <a:ext cx="9144000" cy="5427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91643" y="3132670"/>
            <a:ext cx="803768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Раздел: Культурное наследие</a:t>
            </a:r>
            <a:b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урока: Пословица – всем делам помощница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6557349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018903"/>
            <a:ext cx="10367682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/>
              <a:t>Глаза боятся, а руки делают</a:t>
            </a:r>
            <a:endParaRPr lang="ru-RU" sz="4000" b="1" dirty="0" smtClean="0"/>
          </a:p>
          <a:p>
            <a:r>
              <a:rPr lang="ru-RU" sz="4000" i="1" dirty="0" smtClean="0"/>
              <a:t>Мне поручили выступить перед родителями со своей работой. Я никогда раньше не выступал на сцене. Мне было страшно, я путался…</a:t>
            </a:r>
            <a:endParaRPr lang="ru-RU" sz="40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10297" y="2063932"/>
            <a:ext cx="39246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/>
              <a:t>Работа в группах</a:t>
            </a:r>
            <a:endParaRPr lang="ru-RU" sz="40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4177" y="139349"/>
            <a:ext cx="6355644" cy="786342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Рефлексия: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3855" y="1150743"/>
            <a:ext cx="4461934" cy="50257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Вспомните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ребята. </a:t>
            </a:r>
          </a:p>
          <a:p>
            <a:pPr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Чему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научились? 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Достигли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 вы цели урока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-Понравился ли вам урок?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-Правда ли, что 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пословица-всем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делам помощница?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5218289" y="1305632"/>
            <a:ext cx="6298521" cy="30931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36876601"/>
              </p:ext>
            </p:extLst>
          </p:nvPr>
        </p:nvGraphicFramePr>
        <p:xfrm>
          <a:off x="5502739" y="1165911"/>
          <a:ext cx="5871845" cy="5013215"/>
        </p:xfrm>
        <a:graphic>
          <a:graphicData uri="http://schemas.openxmlformats.org/drawingml/2006/table">
            <a:tbl>
              <a:tblPr firstRow="1" firstCol="1" bandRow="1"/>
              <a:tblGrid>
                <a:gridCol w="4308327">
                  <a:extLst>
                    <a:ext uri="{9D8B030D-6E8A-4147-A177-3AD203B41FA5}">
                      <a16:colId xmlns:a16="http://schemas.microsoft.com/office/drawing/2014/main" xmlns="" val="4277676283"/>
                    </a:ext>
                  </a:extLst>
                </a:gridCol>
                <a:gridCol w="781759">
                  <a:extLst>
                    <a:ext uri="{9D8B030D-6E8A-4147-A177-3AD203B41FA5}">
                      <a16:colId xmlns:a16="http://schemas.microsoft.com/office/drawing/2014/main" xmlns="" val="2477477024"/>
                    </a:ext>
                  </a:extLst>
                </a:gridCol>
                <a:gridCol w="78175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27213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Критерии оценивания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Font typeface="Wingdings" panose="05000000000000000000" pitchFamily="2" charset="2"/>
                        <a:buNone/>
                      </a:pPr>
                      <a:r>
                        <a:rPr lang="ru-RU" sz="2000" baseline="-25000" dirty="0" smtClean="0">
                          <a:noFill/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baseline="-25000" dirty="0">
                        <a:noFill/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Font typeface="Wingdings" panose="05000000000000000000" pitchFamily="2" charset="2"/>
                        <a:buNone/>
                      </a:pPr>
                      <a:endParaRPr lang="ru-RU" sz="2000" baseline="-25000" dirty="0">
                        <a:noFill/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58743394"/>
                  </a:ext>
                </a:extLst>
              </a:tr>
              <a:tr h="602387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2000" i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Угадал, какие буквы нужно поменять в словах,</a:t>
                      </a:r>
                      <a:r>
                        <a:rPr lang="ru-RU" sz="2000" i="1" baseline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чтобы получилась пословица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03540177"/>
                  </a:ext>
                </a:extLst>
              </a:tr>
              <a:tr h="602387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2000" i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Правильно</a:t>
                      </a:r>
                      <a:r>
                        <a:rPr lang="ru-RU" sz="2000" i="1" baseline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нашел вторые половинки пословиц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18705791"/>
                  </a:ext>
                </a:extLst>
              </a:tr>
              <a:tr h="878403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2000" i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Создавал</a:t>
                      </a:r>
                      <a:r>
                        <a:rPr lang="ru-RU" sz="2000" i="1" baseline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текст по данному началу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00754099"/>
                  </a:ext>
                </a:extLst>
              </a:tr>
              <a:tr h="878403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Работал в группе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30481655"/>
                  </a:ext>
                </a:extLst>
              </a:tr>
              <a:tr h="602387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Знаю пословицы на разные темы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9456635"/>
                  </a:ext>
                </a:extLst>
              </a:tr>
              <a:tr h="582832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2000" i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Могу</a:t>
                      </a:r>
                      <a:r>
                        <a:rPr lang="ru-RU" sz="2000" i="1" baseline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определить , чему учит пословица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33566521"/>
                  </a:ext>
                </a:extLst>
              </a:tr>
              <a:tr h="439203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Принимал активное участие на уроке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76668166"/>
                  </a:ext>
                </a:extLst>
              </a:tr>
            </a:tbl>
          </a:graphicData>
        </a:graphic>
      </p:graphicFrame>
      <p:sp>
        <p:nvSpPr>
          <p:cNvPr id="21" name="Прямоугольник 20"/>
          <p:cNvSpPr/>
          <p:nvPr/>
        </p:nvSpPr>
        <p:spPr>
          <a:xfrm>
            <a:off x="10377808" y="1622197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noFill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 flipH="1">
            <a:off x="9951147" y="1193620"/>
            <a:ext cx="462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+/-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 flipH="1">
            <a:off x="10487890" y="1193620"/>
            <a:ext cx="914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 Баллы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 flipH="1">
            <a:off x="10823987" y="1720094"/>
            <a:ext cx="462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1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 flipH="1">
            <a:off x="10837842" y="2343551"/>
            <a:ext cx="462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1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 flipH="1">
            <a:off x="10823987" y="3077843"/>
            <a:ext cx="462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4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flipH="1">
            <a:off x="10823987" y="3950681"/>
            <a:ext cx="462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1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flipH="1">
            <a:off x="10823988" y="4684972"/>
            <a:ext cx="462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1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flipH="1">
            <a:off x="10823987" y="5266864"/>
            <a:ext cx="462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1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flipH="1">
            <a:off x="10837842" y="5807193"/>
            <a:ext cx="462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1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78508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14662" y="2375089"/>
            <a:ext cx="696267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283642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3821" y="519703"/>
            <a:ext cx="6850943" cy="842787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100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838200" y="209796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72444" y="3173483"/>
            <a:ext cx="103505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оценивания: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употребляет пословицы в своей речи;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составляет рассказ, используя начало;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сохраняет структуру текста.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72444" y="818781"/>
            <a:ext cx="103505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урока: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Умеет рассуждать о том, чему поучает пословица;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Высказывает свою точку зрения;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Создаёт высказывание по данному началу текста. 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12274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688856" cy="71746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96901" y="1192193"/>
            <a:ext cx="7021648" cy="6167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183851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24859" y="98229"/>
            <a:ext cx="46354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бывают пословицы?</a:t>
            </a:r>
          </a:p>
        </p:txBody>
      </p:sp>
      <p:sp>
        <p:nvSpPr>
          <p:cNvPr id="3" name="Выноска-облако 2"/>
          <p:cNvSpPr/>
          <p:nvPr/>
        </p:nvSpPr>
        <p:spPr>
          <a:xfrm>
            <a:off x="811932" y="930054"/>
            <a:ext cx="5588868" cy="237759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294880" y="1766279"/>
            <a:ext cx="47673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Пословицы бывают разные.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080793" y="733691"/>
            <a:ext cx="28294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Темы пословиц: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080793" y="1229910"/>
            <a:ext cx="440076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родина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дом и семья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дружба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труд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книга и грамотность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добро и зло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природа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4014" y="3616249"/>
            <a:ext cx="9376461" cy="315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660165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66654" y="229526"/>
            <a:ext cx="52547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Откуда появились пословицы?</a:t>
            </a:r>
          </a:p>
        </p:txBody>
      </p:sp>
      <p:sp>
        <p:nvSpPr>
          <p:cNvPr id="5" name="Выноска-облако 4"/>
          <p:cNvSpPr/>
          <p:nvPr/>
        </p:nvSpPr>
        <p:spPr>
          <a:xfrm>
            <a:off x="1038579" y="1038816"/>
            <a:ext cx="7349067" cy="281972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713475" y="2001467"/>
            <a:ext cx="625043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i="1" dirty="0"/>
              <a:t>Пословицы возникли в глубокой древности, </a:t>
            </a:r>
            <a:endParaRPr lang="ru-RU" sz="2400" b="1" i="1" dirty="0" smtClean="0"/>
          </a:p>
          <a:p>
            <a:pPr algn="ctr"/>
            <a:r>
              <a:rPr lang="ru-RU" sz="2400" b="1" i="1" dirty="0" smtClean="0"/>
              <a:t>ещё </a:t>
            </a:r>
            <a:r>
              <a:rPr lang="ru-RU" sz="2400" b="1" i="1" dirty="0"/>
              <a:t>задолго до появления письменности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57122" y="4042333"/>
            <a:ext cx="4740782" cy="247647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27513" y="1398758"/>
            <a:ext cx="2681110" cy="231341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6254" y="4351302"/>
            <a:ext cx="3222436" cy="222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186896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9599" y="365126"/>
            <a:ext cx="6870151" cy="481542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Какова роль пословиц в жизни людей?</a:t>
            </a:r>
          </a:p>
        </p:txBody>
      </p:sp>
      <p:pic>
        <p:nvPicPr>
          <p:cNvPr id="2050" name="Picture 2" descr="Lib.ru/Классика. Даль Владимир Иванович. Собрание сочинений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63726" y="1939568"/>
            <a:ext cx="1101378" cy="1456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Виртуальная выставка «Храм вечной мудрости» к 250-летию И.А.  КрыловаНациональная Библиотека Республики Бурят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8790" y="1939568"/>
            <a:ext cx="1169695" cy="1543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Жизнь А.С. Пушкина | ВКонтакт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57912" y="1942710"/>
            <a:ext cx="1217188" cy="154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11097" y="875058"/>
            <a:ext cx="986366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Пословицы нас учат, советуют, предостерегают; они хвалят трудолюбие, честность, смелость, доброту; высмеивают трусость, лень, жадность, зависть; осуждают эгоизм, зло; поощряют благородство и упорство.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8683" y="1940113"/>
            <a:ext cx="1078992" cy="14386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6620" y="1909791"/>
            <a:ext cx="1305304" cy="1558875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231494" y="3750999"/>
            <a:ext cx="3844286" cy="2994707"/>
            <a:chOff x="231494" y="3750999"/>
            <a:chExt cx="3844286" cy="2994707"/>
          </a:xfrm>
        </p:grpSpPr>
        <p:sp>
          <p:nvSpPr>
            <p:cNvPr id="12" name="Овал 11"/>
            <p:cNvSpPr/>
            <p:nvPr/>
          </p:nvSpPr>
          <p:spPr>
            <a:xfrm>
              <a:off x="231494" y="3750999"/>
              <a:ext cx="3844286" cy="2994707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" name="Группа 4"/>
            <p:cNvGrpSpPr/>
            <p:nvPr/>
          </p:nvGrpSpPr>
          <p:grpSpPr>
            <a:xfrm>
              <a:off x="722488" y="4114429"/>
              <a:ext cx="2987655" cy="2416084"/>
              <a:chOff x="666026" y="4114428"/>
              <a:chExt cx="3044118" cy="2555315"/>
            </a:xfrm>
          </p:grpSpPr>
          <p:sp>
            <p:nvSpPr>
              <p:cNvPr id="4" name="Прямоугольник 3"/>
              <p:cNvSpPr/>
              <p:nvPr/>
            </p:nvSpPr>
            <p:spPr>
              <a:xfrm>
                <a:off x="683573" y="4114428"/>
                <a:ext cx="3026571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ru-RU" sz="1600" b="1" i="1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И.А.Крылов</a:t>
                </a:r>
                <a:r>
                  <a:rPr lang="ru-RU" sz="1600" b="1" i="1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обогатил русскую речь крылатыми, остроумными, образными выражениями.</a:t>
                </a:r>
              </a:p>
              <a:p>
                <a:pPr>
                  <a:spcAft>
                    <a:spcPts val="0"/>
                  </a:spcAft>
                </a:pPr>
                <a:endParaRPr lang="ru-RU" sz="1600" b="1" i="1" dirty="0" smtClean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</a:pPr>
                <a:r>
                  <a:rPr lang="ru-RU" sz="1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666026" y="5777191"/>
                <a:ext cx="3034421" cy="8925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ru-RU" sz="1600" b="1" i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Кукушка хвалит петуха</a:t>
                </a:r>
                <a:endParaRPr lang="ru-RU" sz="16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algn="ctr">
                  <a:spcAft>
                    <a:spcPts val="0"/>
                  </a:spcAft>
                </a:pPr>
                <a:r>
                  <a:rPr lang="ru-RU" sz="1600" b="1" i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За то, что хвалит он кукушку</a:t>
                </a:r>
                <a:r>
                  <a:rPr lang="ru-RU" i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.</a:t>
                </a:r>
                <a:endParaRPr lang="ru-RU" dirty="0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endParaRPr lang="ru-RU" dirty="0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666026" y="5206998"/>
                <a:ext cx="2951577" cy="8617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ru-RU" sz="1600" b="1" i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А вы, друзья, как ни садитесь,</a:t>
                </a:r>
                <a:endParaRPr lang="ru-RU" sz="16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</a:pPr>
                <a:r>
                  <a:rPr lang="ru-RU" sz="1600" b="1" i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Всё в музыканты не годитесь.</a:t>
                </a:r>
                <a:endParaRPr lang="ru-RU" sz="16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endParaRPr lang="ru-RU" b="1" dirty="0"/>
              </a:p>
            </p:txBody>
          </p:sp>
        </p:grpSp>
      </p:grpSp>
      <p:grpSp>
        <p:nvGrpSpPr>
          <p:cNvPr id="15" name="Группа 14"/>
          <p:cNvGrpSpPr/>
          <p:nvPr/>
        </p:nvGrpSpPr>
        <p:grpSpPr>
          <a:xfrm>
            <a:off x="4222026" y="3736582"/>
            <a:ext cx="3809250" cy="3178613"/>
            <a:chOff x="4222026" y="3736582"/>
            <a:chExt cx="3809250" cy="3178613"/>
          </a:xfrm>
        </p:grpSpPr>
        <p:sp>
          <p:nvSpPr>
            <p:cNvPr id="20" name="Овал 19"/>
            <p:cNvSpPr/>
            <p:nvPr/>
          </p:nvSpPr>
          <p:spPr>
            <a:xfrm>
              <a:off x="4222026" y="3736582"/>
              <a:ext cx="3809250" cy="3129818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764710" y="4114428"/>
              <a:ext cx="2723882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i="1" dirty="0" err="1">
                  <a:latin typeface="Times New Roman" panose="02020603050405020304" pitchFamily="18" charset="0"/>
                  <a:ea typeface="Times New Roman" panose="02020603050405020304" pitchFamily="18" charset="0"/>
                </a:rPr>
                <a:t>В.И.Даль</a:t>
              </a:r>
              <a:r>
                <a:rPr lang="ru-RU" sz="1600" b="1" i="1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 пятьдесят лет собирал пословицы </a:t>
              </a:r>
              <a:endParaRPr lang="ru-RU" sz="16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algn="ctr"/>
              <a:r>
                <a:rPr lang="ru-RU" sz="1600" b="1" i="1" dirty="0" smtClean="0">
                  <a:latin typeface="Times New Roman" panose="02020603050405020304" pitchFamily="18" charset="0"/>
                  <a:ea typeface="Times New Roman" panose="02020603050405020304" pitchFamily="18" charset="0"/>
                </a:rPr>
                <a:t>и </a:t>
              </a:r>
              <a:r>
                <a:rPr lang="ru-RU" sz="1600" b="1" i="1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поговорки и создал целый сборник</a:t>
              </a:r>
              <a:r>
                <a:rPr lang="ru-RU" sz="1600" b="1" i="1" dirty="0" smtClean="0">
                  <a:latin typeface="Times New Roman" panose="02020603050405020304" pitchFamily="18" charset="0"/>
                  <a:ea typeface="Times New Roman" panose="02020603050405020304" pitchFamily="18" charset="0"/>
                </a:rPr>
                <a:t>!</a:t>
              </a:r>
            </a:p>
            <a:p>
              <a:pPr algn="ctr"/>
              <a:r>
                <a:rPr lang="ru-RU" sz="16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В.И.Даль</a:t>
              </a:r>
              <a:r>
                <a:rPr lang="ru-RU" sz="1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называл пословицы коротенькими притчами. </a:t>
              </a:r>
              <a:endPara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sz="16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Он </a:t>
              </a:r>
              <a:r>
                <a:rPr lang="ru-RU" sz="1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писал, что поговорка – </a:t>
              </a:r>
              <a:r>
                <a:rPr lang="ru-RU" sz="16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это цветочек, а пословица – ягодка.</a:t>
              </a:r>
              <a:endPara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algn="ctr"/>
              <a:endParaRPr lang="ru-RU" sz="1600" i="1" dirty="0"/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8116926" y="3736582"/>
            <a:ext cx="3920745" cy="3121418"/>
            <a:chOff x="8116926" y="3736582"/>
            <a:chExt cx="3920745" cy="3121418"/>
          </a:xfrm>
        </p:grpSpPr>
        <p:sp>
          <p:nvSpPr>
            <p:cNvPr id="19" name="Овал 18"/>
            <p:cNvSpPr/>
            <p:nvPr/>
          </p:nvSpPr>
          <p:spPr>
            <a:xfrm>
              <a:off x="8116926" y="3736582"/>
              <a:ext cx="3920745" cy="3121418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8715948" y="5453294"/>
              <a:ext cx="2650602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1600" b="1" i="1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Утро вечера мудренее.</a:t>
              </a:r>
              <a:endPara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algn="ctr">
                <a:spcAft>
                  <a:spcPts val="0"/>
                </a:spcAft>
              </a:pPr>
              <a:r>
                <a:rPr lang="ru-RU" sz="1600" b="1" i="1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Сказка - ложь, да в ней намёк, добрым молодцам урок.</a:t>
              </a:r>
              <a:endPara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8625599" y="4114428"/>
              <a:ext cx="3028990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1500"/>
                </a:spcAft>
              </a:pPr>
              <a:r>
                <a:rPr lang="ru-RU" sz="1600" b="1" i="1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А.С.Пушкина</a:t>
              </a:r>
              <a:r>
                <a:rPr lang="ru-RU" sz="1600" b="1" i="1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ru-RU" sz="1600" b="1" i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покорили рассказанные няней сказки, поговорки, </a:t>
              </a:r>
              <a:r>
                <a:rPr lang="ru-RU" sz="1600" b="1" i="1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простонародные предания </a:t>
              </a:r>
              <a:r>
                <a:rPr lang="ru-RU" sz="1600" b="1" i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и пословицы, он использовал их в своих сказках.</a:t>
              </a:r>
              <a:endParaRPr lang="ru-RU" sz="1600" b="1" i="1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0651501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02675" y="1449977"/>
            <a:ext cx="8347166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Два сапога -  </a:t>
            </a:r>
            <a:r>
              <a:rPr lang="ru-RU" sz="4000" b="1" dirty="0" smtClean="0"/>
              <a:t>тара</a:t>
            </a:r>
            <a:r>
              <a:rPr lang="ru-RU" sz="4000" dirty="0" smtClean="0"/>
              <a:t>.</a:t>
            </a:r>
          </a:p>
          <a:p>
            <a:r>
              <a:rPr lang="ru-RU" sz="4000" b="1" dirty="0" smtClean="0"/>
              <a:t>Ус</a:t>
            </a:r>
            <a:r>
              <a:rPr lang="ru-RU" sz="4000" dirty="0" smtClean="0"/>
              <a:t> - хорошо, а два – лучше.</a:t>
            </a:r>
          </a:p>
          <a:p>
            <a:r>
              <a:rPr lang="ru-RU" sz="4000" dirty="0" smtClean="0"/>
              <a:t>Мы сами с </a:t>
            </a:r>
            <a:r>
              <a:rPr lang="ru-RU" sz="4000" b="1" dirty="0" smtClean="0"/>
              <a:t>умами.</a:t>
            </a:r>
          </a:p>
          <a:p>
            <a:r>
              <a:rPr lang="ru-RU" sz="4000" dirty="0" smtClean="0"/>
              <a:t>Первый </a:t>
            </a:r>
            <a:r>
              <a:rPr lang="ru-RU" sz="4000" b="1" dirty="0" smtClean="0"/>
              <a:t>клин</a:t>
            </a:r>
            <a:r>
              <a:rPr lang="ru-RU" sz="4000" dirty="0" smtClean="0"/>
              <a:t> комом.</a:t>
            </a:r>
          </a:p>
          <a:p>
            <a:r>
              <a:rPr lang="ru-RU" sz="4000" b="1" dirty="0" smtClean="0"/>
              <a:t>Сашу</a:t>
            </a:r>
            <a:r>
              <a:rPr lang="ru-RU" sz="4000" dirty="0" smtClean="0"/>
              <a:t> маслом не испортишь.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02675" y="1449977"/>
            <a:ext cx="8347166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Два сапога -  </a:t>
            </a:r>
            <a:r>
              <a:rPr lang="ru-RU" sz="4000" b="1" dirty="0" smtClean="0"/>
              <a:t>п</a:t>
            </a:r>
            <a:r>
              <a:rPr lang="ru-RU" sz="4000" dirty="0" smtClean="0"/>
              <a:t>ара.</a:t>
            </a:r>
          </a:p>
          <a:p>
            <a:r>
              <a:rPr lang="ru-RU" sz="4000" dirty="0" smtClean="0"/>
              <a:t>У</a:t>
            </a:r>
            <a:r>
              <a:rPr lang="ru-RU" sz="4000" b="1" dirty="0" smtClean="0"/>
              <a:t>м</a:t>
            </a:r>
            <a:r>
              <a:rPr lang="ru-RU" sz="4000" dirty="0" smtClean="0"/>
              <a:t> - хорошо, а два – лучше.</a:t>
            </a:r>
          </a:p>
          <a:p>
            <a:r>
              <a:rPr lang="ru-RU" sz="4000" dirty="0" smtClean="0"/>
              <a:t>Мы сами с у</a:t>
            </a:r>
            <a:r>
              <a:rPr lang="ru-RU" sz="4000" b="1" dirty="0" smtClean="0"/>
              <a:t>с</a:t>
            </a:r>
            <a:r>
              <a:rPr lang="ru-RU" sz="4000" dirty="0" smtClean="0"/>
              <a:t>ами</a:t>
            </a:r>
            <a:r>
              <a:rPr lang="ru-RU" sz="4000" b="1" dirty="0" smtClean="0"/>
              <a:t>.</a:t>
            </a:r>
          </a:p>
          <a:p>
            <a:r>
              <a:rPr lang="ru-RU" sz="4000" dirty="0" smtClean="0"/>
              <a:t>Первый </a:t>
            </a:r>
            <a:r>
              <a:rPr lang="ru-RU" sz="4000" b="1" dirty="0" smtClean="0"/>
              <a:t>б</a:t>
            </a:r>
            <a:r>
              <a:rPr lang="ru-RU" sz="4000" dirty="0" smtClean="0"/>
              <a:t>лин комом.</a:t>
            </a:r>
          </a:p>
          <a:p>
            <a:r>
              <a:rPr lang="ru-RU" sz="4000" b="1" dirty="0" smtClean="0"/>
              <a:t>К</a:t>
            </a:r>
            <a:r>
              <a:rPr lang="ru-RU" sz="4000" dirty="0" smtClean="0"/>
              <a:t>ашу маслом не испортишь.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27909" y="418012"/>
            <a:ext cx="866067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За Родину – сумей постоять</a:t>
            </a:r>
          </a:p>
          <a:p>
            <a:r>
              <a:rPr lang="ru-RU" sz="3600" dirty="0" smtClean="0"/>
              <a:t>С родной земли – умри – не сходи.</a:t>
            </a:r>
          </a:p>
          <a:p>
            <a:r>
              <a:rPr lang="ru-RU" sz="3600" dirty="0" smtClean="0"/>
              <a:t>Кто за Родину – горой, тот истинный герой.</a:t>
            </a:r>
          </a:p>
          <a:p>
            <a:r>
              <a:rPr lang="ru-RU" sz="3600" dirty="0" smtClean="0"/>
              <a:t>Родина </a:t>
            </a:r>
            <a:r>
              <a:rPr lang="ru-RU" sz="3600" dirty="0" err="1" smtClean="0"/>
              <a:t>любимая,словно</a:t>
            </a:r>
            <a:r>
              <a:rPr lang="ru-RU" sz="3600" dirty="0" smtClean="0"/>
              <a:t> мать родимая.</a:t>
            </a:r>
          </a:p>
          <a:p>
            <a:r>
              <a:rPr lang="ru-RU" sz="3600" dirty="0" smtClean="0"/>
              <a:t>На чужой стороне и весна не красна.</a:t>
            </a:r>
          </a:p>
          <a:p>
            <a:r>
              <a:rPr lang="ru-RU" sz="3600" dirty="0" smtClean="0"/>
              <a:t>Где кто родится, там и пригодится.</a:t>
            </a:r>
          </a:p>
          <a:p>
            <a:r>
              <a:rPr lang="ru-RU" sz="3600" dirty="0" smtClean="0"/>
              <a:t>Жить –Родине служить</a:t>
            </a:r>
          </a:p>
          <a:p>
            <a:endParaRPr lang="ru-RU" sz="36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3210</TotalTime>
  <Words>479</Words>
  <Application>Microsoft Office PowerPoint</Application>
  <PresentationFormat>Произвольный</PresentationFormat>
  <Paragraphs>97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ГКУ «Средняя школа №6 им.А.Молдабекова»</vt:lpstr>
      <vt:lpstr> </vt:lpstr>
      <vt:lpstr>Слайд 3</vt:lpstr>
      <vt:lpstr>Слайд 4</vt:lpstr>
      <vt:lpstr>Слайд 5</vt:lpstr>
      <vt:lpstr>Какова роль пословиц в жизни людей?</vt:lpstr>
      <vt:lpstr>Слайд 7</vt:lpstr>
      <vt:lpstr>Слайд 8</vt:lpstr>
      <vt:lpstr>Слайд 9</vt:lpstr>
      <vt:lpstr>Слайд 10</vt:lpstr>
      <vt:lpstr>Слайд 11</vt:lpstr>
      <vt:lpstr>Слайд 12</vt:lpstr>
      <vt:lpstr>Рефлексия:</vt:lpstr>
      <vt:lpstr>Слайд 14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Алматинская область г.Талдыкорган Коммунальное государственное учреждение «Средняя школа – гимназия № 14»</dc:title>
  <dc:creator>User</dc:creator>
  <cp:lastModifiedBy>Admin</cp:lastModifiedBy>
  <cp:revision>155</cp:revision>
  <dcterms:created xsi:type="dcterms:W3CDTF">2020-11-08T15:21:26Z</dcterms:created>
  <dcterms:modified xsi:type="dcterms:W3CDTF">2021-11-18T11:54:46Z</dcterms:modified>
</cp:coreProperties>
</file>