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1/26/2022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1/26/2022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1/26/2022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1/26/2022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1/26/2022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1/26/2022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1/26/2022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34885" y="2290354"/>
            <a:ext cx="9662160" cy="982619"/>
          </a:xfrm>
        </p:spPr>
        <p:txBody>
          <a:bodyPr>
            <a:noAutofit/>
          </a:bodyPr>
          <a:lstStyle/>
          <a:p>
            <a:pPr algn="ctr"/>
            <a:r>
              <a:rPr lang="kk-KZ" sz="4000" b="1" dirty="0">
                <a:solidFill>
                  <a:srgbClr val="FF0000"/>
                </a:solidFill>
                <a:latin typeface="Times New Roman" panose="02020603050405020304" pitchFamily="18" charset="0"/>
                <a:cs typeface="Times New Roman" panose="02020603050405020304" pitchFamily="18" charset="0"/>
              </a:rPr>
              <a:t>Күй анасы – Дина </a:t>
            </a:r>
            <a:r>
              <a:rPr lang="kk-KZ" sz="4000" b="1" dirty="0" smtClean="0">
                <a:solidFill>
                  <a:srgbClr val="FF0000"/>
                </a:solidFill>
                <a:latin typeface="Times New Roman" panose="02020603050405020304" pitchFamily="18" charset="0"/>
                <a:cs typeface="Times New Roman" panose="02020603050405020304" pitchFamily="18" charset="0"/>
              </a:rPr>
              <a:t>Нұрпейісова</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ctrTitle"/>
          </p:nvPr>
        </p:nvSpPr>
        <p:spPr>
          <a:xfrm>
            <a:off x="5599610" y="237119"/>
            <a:ext cx="6257109" cy="424732"/>
          </a:xfrm>
          <a:prstGeom prst="rect">
            <a:avLst/>
          </a:prstGeom>
        </p:spPr>
        <p:txBody>
          <a:bodyPr wrap="square">
            <a:spAutoFit/>
          </a:bodyPr>
          <a:lstStyle/>
          <a:p>
            <a:pPr algn="ctr"/>
            <a:r>
              <a:rPr lang="kk-KZ" sz="1200" b="1" dirty="0">
                <a:solidFill>
                  <a:schemeClr val="accent4">
                    <a:lumMod val="50000"/>
                  </a:schemeClr>
                </a:solidFill>
                <a:latin typeface="Times New Roman" panose="02020603050405020304" pitchFamily="18" charset="0"/>
                <a:ea typeface="Times New Roman" panose="02020603050405020304" pitchFamily="18" charset="0"/>
              </a:rPr>
              <a:t>Тараз қаласы әкімдігінің білім бөлімінің «№32 орта мектебі» коммуналдық мемлекеттік мекемесі</a:t>
            </a:r>
            <a:endParaRPr lang="ru-RU" sz="1200" dirty="0">
              <a:solidFill>
                <a:schemeClr val="accent4">
                  <a:lumMod val="50000"/>
                </a:schemeClr>
              </a:solidFill>
            </a:endParaRPr>
          </a:p>
        </p:txBody>
      </p:sp>
      <p:sp>
        <p:nvSpPr>
          <p:cNvPr id="5" name="Прямоугольник 4"/>
          <p:cNvSpPr/>
          <p:nvPr/>
        </p:nvSpPr>
        <p:spPr>
          <a:xfrm>
            <a:off x="5677987" y="4485977"/>
            <a:ext cx="6583317" cy="830997"/>
          </a:xfrm>
          <a:prstGeom prst="rect">
            <a:avLst/>
          </a:prstGeom>
        </p:spPr>
        <p:txBody>
          <a:bodyPr wrap="square">
            <a:spAutoFit/>
          </a:bodyPr>
          <a:lstStyle/>
          <a:p>
            <a:pPr algn="ctr">
              <a:spcAft>
                <a:spcPts val="0"/>
              </a:spcAft>
            </a:pPr>
            <a:r>
              <a:rPr lang="kk-KZ" sz="2400" b="1" dirty="0" smtClean="0">
                <a:solidFill>
                  <a:srgbClr val="002060"/>
                </a:solidFill>
                <a:latin typeface="Times New Roman" panose="02020603050405020304" pitchFamily="18" charset="0"/>
                <a:ea typeface="Times New Roman" panose="02020603050405020304" pitchFamily="18" charset="0"/>
              </a:rPr>
              <a:t>7 «Б»</a:t>
            </a:r>
            <a:r>
              <a:rPr lang="en-US" sz="2400" b="1" dirty="0" smtClean="0">
                <a:solidFill>
                  <a:srgbClr val="002060"/>
                </a:solidFill>
                <a:latin typeface="Times New Roman" panose="02020603050405020304" pitchFamily="18" charset="0"/>
                <a:ea typeface="Times New Roman" panose="02020603050405020304" pitchFamily="18" charset="0"/>
              </a:rPr>
              <a:t> </a:t>
            </a:r>
            <a:r>
              <a:rPr lang="kk-KZ" sz="2400" b="1" dirty="0" smtClean="0">
                <a:solidFill>
                  <a:srgbClr val="002060"/>
                </a:solidFill>
                <a:latin typeface="Times New Roman" panose="02020603050405020304" pitchFamily="18" charset="0"/>
                <a:ea typeface="Times New Roman" panose="02020603050405020304" pitchFamily="18" charset="0"/>
              </a:rPr>
              <a:t>сынып</a:t>
            </a:r>
            <a:endParaRPr lang="ru-RU" sz="2400" b="1" dirty="0" smtClean="0">
              <a:solidFill>
                <a:srgbClr val="002060"/>
              </a:solidFill>
              <a:latin typeface="Times New Roman" panose="02020603050405020304" pitchFamily="18" charset="0"/>
              <a:ea typeface="Times New Roman" panose="02020603050405020304" pitchFamily="18" charset="0"/>
            </a:endParaRPr>
          </a:p>
          <a:p>
            <a:pPr algn="ctr">
              <a:spcAft>
                <a:spcPts val="0"/>
              </a:spcAft>
            </a:pPr>
            <a:r>
              <a:rPr lang="kk-KZ" sz="2400" b="1" dirty="0" smtClean="0">
                <a:solidFill>
                  <a:srgbClr val="002060"/>
                </a:solidFill>
                <a:latin typeface="Times New Roman" panose="02020603050405020304" pitchFamily="18" charset="0"/>
                <a:ea typeface="Times New Roman" panose="02020603050405020304" pitchFamily="18" charset="0"/>
              </a:rPr>
              <a:t> Сынып жетекшісі: Рахманбердиева Д.С.</a:t>
            </a:r>
            <a:endParaRPr lang="ru-RU" sz="2400" b="1" dirty="0">
              <a:solidFill>
                <a:srgbClr val="002060"/>
              </a:solidFill>
              <a:latin typeface="Times New Roman" panose="02020603050405020304" pitchFamily="18" charset="0"/>
              <a:ea typeface="Times New Roman" panose="02020603050405020304" pitchFamily="18" charset="0"/>
            </a:endParaRPr>
          </a:p>
        </p:txBody>
      </p:sp>
      <p:pic>
        <p:nvPicPr>
          <p:cNvPr id="1026" name="Picture 2" descr="Flowers Astana» | Доставка цветов Аста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002" y="3159762"/>
            <a:ext cx="3971925" cy="38288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194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vesti.kz/userdata/aee40056081ed276673771829d5b836f.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8308" y="1038082"/>
            <a:ext cx="5341255" cy="5946191"/>
          </a:xfrm>
          <a:prstGeom prst="ellipse">
            <a:avLst/>
          </a:prstGeom>
          <a:ln>
            <a:noFill/>
          </a:ln>
          <a:effectLst>
            <a:softEdge rad="112500"/>
          </a:effectLst>
        </p:spPr>
      </p:pic>
      <p:sp>
        <p:nvSpPr>
          <p:cNvPr id="5" name="Прямоугольник 4"/>
          <p:cNvSpPr/>
          <p:nvPr/>
        </p:nvSpPr>
        <p:spPr>
          <a:xfrm>
            <a:off x="6026332" y="897209"/>
            <a:ext cx="6096000" cy="5016758"/>
          </a:xfrm>
          <a:prstGeom prst="rect">
            <a:avLst/>
          </a:prstGeom>
        </p:spPr>
        <p:txBody>
          <a:bodyPr>
            <a:spAutoFit/>
          </a:bodyPr>
          <a:lstStyle/>
          <a:p>
            <a:r>
              <a:rPr lang="kk-KZ" sz="3200" b="1" i="1" dirty="0">
                <a:solidFill>
                  <a:srgbClr val="002060"/>
                </a:solidFill>
                <a:latin typeface="Times New Roman" panose="02020603050405020304" pitchFamily="18" charset="0"/>
                <a:ea typeface="Calibri" panose="020F0502020204030204" pitchFamily="34" charset="0"/>
              </a:rPr>
              <a:t>Күй өнері – қазақ халқының ең құнды,</a:t>
            </a:r>
            <a:r>
              <a:rPr lang="ru-RU" sz="3200" b="1" i="1" dirty="0" err="1">
                <a:solidFill>
                  <a:srgbClr val="002060"/>
                </a:solidFill>
                <a:latin typeface="Times New Roman" panose="02020603050405020304" pitchFamily="18" charset="0"/>
                <a:ea typeface="Calibri" panose="020F0502020204030204" pitchFamily="34" charset="0"/>
              </a:rPr>
              <a:t>бағалы</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мұраларының</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бірі</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Қаны</a:t>
            </a:r>
            <a:r>
              <a:rPr lang="ru-RU" sz="3200" b="1" i="1" dirty="0">
                <a:solidFill>
                  <a:srgbClr val="002060"/>
                </a:solidFill>
                <a:latin typeface="Times New Roman" panose="02020603050405020304" pitchFamily="18" charset="0"/>
                <a:ea typeface="Calibri" panose="020F0502020204030204" pitchFamily="34" charset="0"/>
              </a:rPr>
              <a:t> мен </a:t>
            </a:r>
            <a:r>
              <a:rPr lang="ru-RU" sz="3200" b="1" i="1" dirty="0" err="1">
                <a:solidFill>
                  <a:srgbClr val="002060"/>
                </a:solidFill>
                <a:latin typeface="Times New Roman" panose="02020603050405020304" pitchFamily="18" charset="0"/>
                <a:ea typeface="Calibri" panose="020F0502020204030204" pitchFamily="34" charset="0"/>
              </a:rPr>
              <a:t>жанында</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күй</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ойнаған</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ұлтымыз</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тума</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таланттарға</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кенде</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емес</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Сондай</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дарын</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иелерінің</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бірі</a:t>
            </a:r>
            <a:r>
              <a:rPr lang="ru-RU" sz="3200" b="1" i="1" dirty="0">
                <a:solidFill>
                  <a:srgbClr val="002060"/>
                </a:solidFill>
                <a:latin typeface="Times New Roman" panose="02020603050405020304" pitchFamily="18" charset="0"/>
                <a:ea typeface="Calibri" panose="020F0502020204030204" pitchFamily="34" charset="0"/>
              </a:rPr>
              <a:t> – </a:t>
            </a:r>
            <a:r>
              <a:rPr lang="ru-RU" sz="3200" b="1" i="1" dirty="0" err="1">
                <a:solidFill>
                  <a:srgbClr val="002060"/>
                </a:solidFill>
                <a:latin typeface="Times New Roman" panose="02020603050405020304" pitchFamily="18" charset="0"/>
                <a:ea typeface="Calibri" panose="020F0502020204030204" pitchFamily="34" charset="0"/>
              </a:rPr>
              <a:t>қазақ</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өнерінде</a:t>
            </a:r>
            <a:r>
              <a:rPr lang="kk-KZ" sz="3200" b="1" i="1" dirty="0">
                <a:solidFill>
                  <a:srgbClr val="002060"/>
                </a:solidFill>
                <a:latin typeface="Times New Roman" panose="02020603050405020304" pitchFamily="18" charset="0"/>
                <a:ea typeface="Calibri" panose="020F0502020204030204" pitchFamily="34" charset="0"/>
              </a:rPr>
              <a:t> өзінің өшпес ізін қалдырған күйші, </a:t>
            </a:r>
            <a:r>
              <a:rPr lang="ru-RU" sz="3200" b="1" i="1" dirty="0">
                <a:solidFill>
                  <a:srgbClr val="002060"/>
                </a:solidFill>
                <a:latin typeface="Times New Roman" panose="02020603050405020304" pitchFamily="18" charset="0"/>
                <a:ea typeface="Calibri" panose="020F0502020204030204" pitchFamily="34" charset="0"/>
              </a:rPr>
              <a:t>композитор Дина </a:t>
            </a:r>
            <a:r>
              <a:rPr lang="ru-RU" sz="3200" b="1" i="1" dirty="0" err="1">
                <a:solidFill>
                  <a:srgbClr val="002060"/>
                </a:solidFill>
                <a:latin typeface="Times New Roman" panose="02020603050405020304" pitchFamily="18" charset="0"/>
                <a:ea typeface="Calibri" panose="020F0502020204030204" pitchFamily="34" charset="0"/>
              </a:rPr>
              <a:t>Нұрпейісованың</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туғанына</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биыл</a:t>
            </a:r>
            <a:r>
              <a:rPr lang="ru-RU" sz="3200" b="1" i="1" dirty="0">
                <a:solidFill>
                  <a:srgbClr val="002060"/>
                </a:solidFill>
                <a:latin typeface="Times New Roman" panose="02020603050405020304" pitchFamily="18" charset="0"/>
                <a:ea typeface="Calibri" panose="020F0502020204030204" pitchFamily="34" charset="0"/>
              </a:rPr>
              <a:t> 160 </a:t>
            </a:r>
            <a:r>
              <a:rPr lang="ru-RU" sz="3200" b="1" i="1" dirty="0" err="1">
                <a:solidFill>
                  <a:srgbClr val="002060"/>
                </a:solidFill>
                <a:latin typeface="Times New Roman" panose="02020603050405020304" pitchFamily="18" charset="0"/>
                <a:ea typeface="Calibri" panose="020F0502020204030204" pitchFamily="34" charset="0"/>
              </a:rPr>
              <a:t>жыл</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толып</a:t>
            </a:r>
            <a:r>
              <a:rPr lang="ru-RU" sz="3200" b="1" i="1" dirty="0">
                <a:solidFill>
                  <a:srgbClr val="002060"/>
                </a:solidFill>
                <a:latin typeface="Times New Roman" panose="02020603050405020304" pitchFamily="18" charset="0"/>
                <a:ea typeface="Calibri" panose="020F0502020204030204" pitchFamily="34" charset="0"/>
              </a:rPr>
              <a:t> </a:t>
            </a:r>
            <a:r>
              <a:rPr lang="ru-RU" sz="3200" b="1" i="1" dirty="0" err="1">
                <a:solidFill>
                  <a:srgbClr val="002060"/>
                </a:solidFill>
                <a:latin typeface="Times New Roman" panose="02020603050405020304" pitchFamily="18" charset="0"/>
                <a:ea typeface="Calibri" panose="020F0502020204030204" pitchFamily="34" charset="0"/>
              </a:rPr>
              <a:t>отыр</a:t>
            </a:r>
            <a:endParaRPr lang="ru-RU" sz="3200" i="1" dirty="0">
              <a:solidFill>
                <a:srgbClr val="002060"/>
              </a:solidFill>
            </a:endParaRPr>
          </a:p>
        </p:txBody>
      </p:sp>
    </p:spTree>
    <p:extLst>
      <p:ext uri="{BB962C8B-B14F-4D97-AF65-F5344CB8AC3E}">
        <p14:creationId xmlns:p14="http://schemas.microsoft.com/office/powerpoint/2010/main" val="309032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271450"/>
            <a:ext cx="10820400" cy="4947235"/>
          </a:xfrm>
        </p:spPr>
        <p:txBody>
          <a:bodyPr>
            <a:normAutofit/>
          </a:bodyPr>
          <a:lstStyle/>
          <a:p>
            <a:r>
              <a:rPr lang="kk-KZ" sz="2800" dirty="0" smtClean="0">
                <a:solidFill>
                  <a:srgbClr val="FF0000"/>
                </a:solidFill>
                <a:latin typeface="Times New Roman" panose="02020603050405020304" pitchFamily="18" charset="0"/>
                <a:cs typeface="Times New Roman" panose="02020603050405020304" pitchFamily="18" charset="0"/>
              </a:rPr>
              <a:t>Сабақтың мақсаты</a:t>
            </a:r>
            <a:r>
              <a:rPr lang="kk-KZ" sz="2800" dirty="0">
                <a:solidFill>
                  <a:srgbClr val="FF0000"/>
                </a:solidFill>
                <a:latin typeface="Times New Roman" panose="02020603050405020304" pitchFamily="18" charset="0"/>
                <a:cs typeface="Times New Roman" panose="02020603050405020304" pitchFamily="18" charset="0"/>
              </a:rPr>
              <a:t>:</a:t>
            </a:r>
            <a:r>
              <a:rPr lang="kk-KZ" sz="2800" dirty="0">
                <a:solidFill>
                  <a:srgbClr val="002060"/>
                </a:solidFill>
                <a:latin typeface="Times New Roman" panose="02020603050405020304" pitchFamily="18" charset="0"/>
                <a:cs typeface="Times New Roman" panose="02020603050405020304" pitchFamily="18" charset="0"/>
              </a:rPr>
              <a:t> Батыс өңірінің халық композиторы Дина Нұрпейісова туралы толық мәлімет алу, күйді тыңдату арқылы балалардың эстетикалық талғамын  ояту, оқушыларды Отанды сүюге, өз елін, тарихын білуге, жалпыадамзаттық құндылықтар мен терең көзқарастарды сіңіру арқылы таным белсенділіктерін арттыру.</a:t>
            </a:r>
            <a:endParaRPr lang="ru-RU" sz="2800" dirty="0">
              <a:solidFill>
                <a:srgbClr val="002060"/>
              </a:solidFill>
              <a:latin typeface="Times New Roman" panose="02020603050405020304" pitchFamily="18" charset="0"/>
              <a:cs typeface="Times New Roman" panose="02020603050405020304" pitchFamily="18" charset="0"/>
            </a:endParaRPr>
          </a:p>
          <a:p>
            <a:r>
              <a:rPr lang="kk-KZ" sz="2800" dirty="0">
                <a:solidFill>
                  <a:srgbClr val="FF0000"/>
                </a:solidFill>
                <a:latin typeface="Times New Roman" panose="02020603050405020304" pitchFamily="18" charset="0"/>
                <a:cs typeface="Times New Roman" panose="02020603050405020304" pitchFamily="18" charset="0"/>
              </a:rPr>
              <a:t>Білімділік мақсаты: </a:t>
            </a:r>
            <a:r>
              <a:rPr lang="kk-KZ" sz="2800" dirty="0">
                <a:solidFill>
                  <a:srgbClr val="002060"/>
                </a:solidFill>
                <a:latin typeface="Times New Roman" panose="02020603050405020304" pitchFamily="18" charset="0"/>
                <a:cs typeface="Times New Roman" panose="02020603050405020304" pitchFamily="18" charset="0"/>
              </a:rPr>
              <a:t>Ұлы Құрманғазының шәкірті, лайықты мұрагері Дина Нұрпейісованың өмірі мен шығармашылығына тоқтала отырып, күйлері туралы мағлұмат беру.</a:t>
            </a:r>
            <a:endParaRPr lang="ru-RU" sz="2800" dirty="0">
              <a:solidFill>
                <a:srgbClr val="002060"/>
              </a:solidFill>
              <a:latin typeface="Times New Roman" panose="02020603050405020304" pitchFamily="18" charset="0"/>
              <a:cs typeface="Times New Roman" panose="02020603050405020304" pitchFamily="18" charset="0"/>
            </a:endParaRPr>
          </a:p>
          <a:p>
            <a:r>
              <a:rPr lang="kk-KZ" sz="2800" dirty="0">
                <a:solidFill>
                  <a:srgbClr val="FF0000"/>
                </a:solidFill>
                <a:latin typeface="Times New Roman" panose="02020603050405020304" pitchFamily="18" charset="0"/>
                <a:cs typeface="Times New Roman" panose="02020603050405020304" pitchFamily="18" charset="0"/>
              </a:rPr>
              <a:t>Дамытушылық мақсаты: </a:t>
            </a:r>
            <a:r>
              <a:rPr lang="kk-KZ" sz="2800" dirty="0">
                <a:solidFill>
                  <a:srgbClr val="002060"/>
                </a:solidFill>
                <a:latin typeface="Times New Roman" panose="02020603050405020304" pitchFamily="18" charset="0"/>
                <a:cs typeface="Times New Roman" panose="02020603050405020304" pitchFamily="18" charset="0"/>
              </a:rPr>
              <a:t>Күй тыңдау арқылы оқушылардың қиялы мен ой- өрісін ойлау қабілетін, сезімін дамыту.</a:t>
            </a:r>
            <a:endParaRPr lang="ru-RU" sz="2800" dirty="0">
              <a:solidFill>
                <a:srgbClr val="002060"/>
              </a:solidFill>
              <a:latin typeface="Times New Roman" panose="02020603050405020304" pitchFamily="18" charset="0"/>
              <a:cs typeface="Times New Roman" panose="02020603050405020304" pitchFamily="18" charset="0"/>
            </a:endParaRPr>
          </a:p>
          <a:p>
            <a:endParaRPr lang="ru-RU"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61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6983" y="990945"/>
            <a:ext cx="10293531" cy="5447645"/>
          </a:xfrm>
          <a:prstGeom prst="rect">
            <a:avLst/>
          </a:prstGeom>
        </p:spPr>
        <p:txBody>
          <a:bodyPr wrap="square">
            <a:spAutoFit/>
          </a:bodyPr>
          <a:lstStyle/>
          <a:p>
            <a:pPr lvl="0" algn="ctr"/>
            <a:r>
              <a:rPr lang="kk-KZ" sz="2400" b="1" dirty="0">
                <a:solidFill>
                  <a:srgbClr val="FF0000"/>
                </a:solidFill>
                <a:latin typeface="Times New Roman" panose="02020603050405020304" pitchFamily="18" charset="0"/>
                <a:cs typeface="Times New Roman" panose="02020603050405020304" pitchFamily="18" charset="0"/>
              </a:rPr>
              <a:t>Дина Нұрпейісова  апамыздың өмірі мен </a:t>
            </a:r>
            <a:r>
              <a:rPr lang="kk-KZ" sz="2400" b="1" dirty="0" smtClean="0">
                <a:solidFill>
                  <a:srgbClr val="FF0000"/>
                </a:solidFill>
                <a:latin typeface="Times New Roman" panose="02020603050405020304" pitchFamily="18" charset="0"/>
                <a:cs typeface="Times New Roman" panose="02020603050405020304" pitchFamily="18" charset="0"/>
              </a:rPr>
              <a:t>шығармашылығы</a:t>
            </a:r>
          </a:p>
          <a:p>
            <a:pPr lvl="0"/>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«Дина Нүрпейіс келіні Батыс Қазақстан облысы, Жаңақала ауданына қарасты, Бекетай құмы деген жерде дүниеге келген. Ол тоғыз жасының өзінде-ақ Дәулеткерей, Мүсірәлі, Әлікей, Түркеш, Баламайсан сияқты күйшілердің күйлерін нақышына келтіре орындап «Домбырашы қыз» атанған. Әйгілі Құрманғазы Динаны өзі іздеп келіп, батасын берген. Дина тоғыз жасынан, он тоғыз жасына дейін қашан ұзатылғанша Құрманғазының баулуында болады. Сол Дина 9-жасында Құрманғазының күйін шабыттана тартып, дүйім жұртты таң қалдырады».</a:t>
            </a:r>
            <a:endParaRPr lang="ru-RU" dirty="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Ұлы </a:t>
            </a:r>
            <a:r>
              <a:rPr lang="kk-KZ" dirty="0">
                <a:latin typeface="Times New Roman" panose="02020603050405020304" pitchFamily="18" charset="0"/>
                <a:cs typeface="Times New Roman" panose="02020603050405020304" pitchFamily="18" charset="0"/>
              </a:rPr>
              <a:t>Құрманғазы шәкіртінің жетістіктеріне қуанып, мақтан ететін. Ол: «Менің оң қолымның, ал Динаның сол қолының шеберлігі күшті. Егер менің оң қолым мен Динаның сол қолының шеберлігі бір адамның бойына табылса, дүниеде одан асқан домбырашы болмас еді»- дейді екен.</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Ұстазының жарқын образы, оның айтқан ақыл –кеңесі Динаның үлкен өнер жолындағы сілтер темір қазығы, сүйеніші болады. Ұлы күйшінің өзінің ескі домбырасын шәкіртіне табыс еткен кезде айтқан мына сөздерін Дина әрқашан ерекше толқып ризашылықпен еске алатын: «Домбыра менің өмірлік серігім еді. Ол ғұмырымның ұзақ та қиян-кескі қиын жолында сенімді серік, берік сүйеу болды. Енді осы қимас серігімді лайықты мұрагерім- саған тапсырамын».</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Дина қазақтың күйшілік өнеріне өшпес із қалдырған біртуар дарын. Егер оның күйшілік бастау алған тегін іздеу керек болса Дәулеткерей мен Құрманғазыға қарай бұру керек. Екі ұлы күйшіден сусындаған Динаның өзіндік өрнегін тапқан күйші. Дәулеткерей мен Құрманғазының өршіл рухы Динаның қос қанатындай болған.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74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2555" y="1071155"/>
            <a:ext cx="10820400" cy="5713588"/>
          </a:xfrm>
        </p:spPr>
        <p:txBody>
          <a:bodyPr/>
          <a:lstStyle/>
          <a:p>
            <a:pPr marL="0" indent="0" algn="ctr">
              <a:buNone/>
            </a:pPr>
            <a:r>
              <a:rPr lang="kk-KZ" sz="2800" b="1" dirty="0" smtClean="0">
                <a:solidFill>
                  <a:srgbClr val="FF0000"/>
                </a:solidFill>
                <a:latin typeface="Times New Roman" panose="02020603050405020304" pitchFamily="18" charset="0"/>
                <a:cs typeface="Times New Roman" panose="02020603050405020304" pitchFamily="18" charset="0"/>
              </a:rPr>
              <a:t>Дина апамыздың күйлері</a:t>
            </a:r>
            <a:endParaRPr lang="kk-KZ" sz="2800" b="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kk-KZ" sz="28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kk-KZ" sz="2800" b="1" dirty="0" smtClean="0">
                <a:solidFill>
                  <a:srgbClr val="002060"/>
                </a:solidFill>
                <a:latin typeface="Times New Roman" panose="02020603050405020304" pitchFamily="18" charset="0"/>
                <a:cs typeface="Times New Roman" panose="02020603050405020304" pitchFamily="18" charset="0"/>
              </a:rPr>
              <a:t>«</a:t>
            </a:r>
            <a:r>
              <a:rPr lang="kk-KZ" sz="2800" b="1" dirty="0">
                <a:solidFill>
                  <a:srgbClr val="002060"/>
                </a:solidFill>
                <a:latin typeface="Times New Roman" panose="02020603050405020304" pitchFamily="18" charset="0"/>
                <a:cs typeface="Times New Roman" panose="02020603050405020304" pitchFamily="18" charset="0"/>
              </a:rPr>
              <a:t>Ана бұйрығы», </a:t>
            </a:r>
            <a:r>
              <a:rPr lang="kk-KZ" sz="2800" b="1" dirty="0" smtClean="0">
                <a:solidFill>
                  <a:srgbClr val="002060"/>
                </a:solidFill>
                <a:latin typeface="Times New Roman" panose="02020603050405020304" pitchFamily="18" charset="0"/>
                <a:cs typeface="Times New Roman" panose="02020603050405020304" pitchFamily="18" charset="0"/>
              </a:rPr>
              <a:t>  «</a:t>
            </a:r>
            <a:r>
              <a:rPr lang="kk-KZ" sz="2800" b="1" dirty="0">
                <a:solidFill>
                  <a:srgbClr val="002060"/>
                </a:solidFill>
                <a:latin typeface="Times New Roman" panose="02020603050405020304" pitchFamily="18" charset="0"/>
                <a:cs typeface="Times New Roman" panose="02020603050405020304" pitchFamily="18" charset="0"/>
              </a:rPr>
              <a:t>Әсем қоңыр», </a:t>
            </a:r>
            <a:r>
              <a:rPr lang="kk-KZ" sz="2800" b="1" dirty="0" smtClean="0">
                <a:solidFill>
                  <a:srgbClr val="002060"/>
                </a:solidFill>
                <a:latin typeface="Times New Roman" panose="02020603050405020304" pitchFamily="18" charset="0"/>
                <a:cs typeface="Times New Roman" panose="02020603050405020304" pitchFamily="18" charset="0"/>
              </a:rPr>
              <a:t>   «</a:t>
            </a:r>
            <a:r>
              <a:rPr lang="kk-KZ" sz="2800" b="1" dirty="0">
                <a:solidFill>
                  <a:srgbClr val="002060"/>
                </a:solidFill>
                <a:latin typeface="Times New Roman" panose="02020603050405020304" pitchFamily="18" charset="0"/>
                <a:cs typeface="Times New Roman" panose="02020603050405020304" pitchFamily="18" charset="0"/>
              </a:rPr>
              <a:t>Байжұма», </a:t>
            </a:r>
            <a:endParaRPr lang="kk-KZ" sz="28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kk-KZ" sz="2800" b="1" dirty="0" smtClean="0">
                <a:solidFill>
                  <a:srgbClr val="002060"/>
                </a:solidFill>
                <a:latin typeface="Times New Roman" panose="02020603050405020304" pitchFamily="18" charset="0"/>
                <a:cs typeface="Times New Roman" panose="02020603050405020304" pitchFamily="18" charset="0"/>
              </a:rPr>
              <a:t>«</a:t>
            </a:r>
            <a:r>
              <a:rPr lang="kk-KZ" sz="2800" b="1" dirty="0">
                <a:solidFill>
                  <a:srgbClr val="002060"/>
                </a:solidFill>
                <a:latin typeface="Times New Roman" panose="02020603050405020304" pitchFamily="18" charset="0"/>
                <a:cs typeface="Times New Roman" panose="02020603050405020304" pitchFamily="18" charset="0"/>
              </a:rPr>
              <a:t>Бозшолақ», </a:t>
            </a:r>
            <a:r>
              <a:rPr lang="kk-KZ" sz="2800" b="1" dirty="0" smtClean="0">
                <a:solidFill>
                  <a:srgbClr val="002060"/>
                </a:solidFill>
                <a:latin typeface="Times New Roman" panose="02020603050405020304" pitchFamily="18" charset="0"/>
                <a:cs typeface="Times New Roman" panose="02020603050405020304" pitchFamily="18" charset="0"/>
              </a:rPr>
              <a:t>         «</a:t>
            </a:r>
            <a:r>
              <a:rPr lang="kk-KZ" sz="2800" b="1" dirty="0">
                <a:solidFill>
                  <a:srgbClr val="002060"/>
                </a:solidFill>
                <a:latin typeface="Times New Roman" panose="02020603050405020304" pitchFamily="18" charset="0"/>
                <a:cs typeface="Times New Roman" panose="02020603050405020304" pitchFamily="18" charset="0"/>
              </a:rPr>
              <a:t>Бұлбұл</a:t>
            </a:r>
            <a:r>
              <a:rPr lang="kk-KZ" sz="2800" b="1" dirty="0" smtClean="0">
                <a:solidFill>
                  <a:srgbClr val="002060"/>
                </a:solidFill>
                <a:latin typeface="Times New Roman" panose="02020603050405020304" pitchFamily="18" charset="0"/>
                <a:cs typeface="Times New Roman" panose="02020603050405020304" pitchFamily="18" charset="0"/>
              </a:rPr>
              <a:t>»,           </a:t>
            </a:r>
            <a:r>
              <a:rPr lang="kk-KZ" sz="2800" b="1" dirty="0">
                <a:solidFill>
                  <a:srgbClr val="002060"/>
                </a:solidFill>
                <a:latin typeface="Times New Roman" panose="02020603050405020304" pitchFamily="18" charset="0"/>
                <a:cs typeface="Times New Roman" panose="02020603050405020304" pitchFamily="18" charset="0"/>
              </a:rPr>
              <a:t>«Домалатпай», </a:t>
            </a:r>
            <a:endParaRPr lang="kk-KZ" sz="28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kk-KZ" sz="2800" b="1" dirty="0" smtClean="0">
                <a:solidFill>
                  <a:srgbClr val="002060"/>
                </a:solidFill>
                <a:latin typeface="Times New Roman" panose="02020603050405020304" pitchFamily="18" charset="0"/>
                <a:cs typeface="Times New Roman" panose="02020603050405020304" pitchFamily="18" charset="0"/>
              </a:rPr>
              <a:t>«</a:t>
            </a:r>
            <a:r>
              <a:rPr lang="kk-KZ" sz="2800" b="1" dirty="0">
                <a:solidFill>
                  <a:srgbClr val="002060"/>
                </a:solidFill>
                <a:latin typeface="Times New Roman" panose="02020603050405020304" pitchFamily="18" charset="0"/>
                <a:cs typeface="Times New Roman" panose="02020603050405020304" pitchFamily="18" charset="0"/>
              </a:rPr>
              <a:t>Жеңіс», </a:t>
            </a:r>
            <a:r>
              <a:rPr lang="kk-KZ" sz="2800" b="1" dirty="0" smtClean="0">
                <a:solidFill>
                  <a:srgbClr val="002060"/>
                </a:solidFill>
                <a:latin typeface="Times New Roman" panose="02020603050405020304" pitchFamily="18" charset="0"/>
                <a:cs typeface="Times New Roman" panose="02020603050405020304" pitchFamily="18" charset="0"/>
              </a:rPr>
              <a:t>     «</a:t>
            </a:r>
            <a:r>
              <a:rPr lang="kk-KZ" sz="2800" b="1" dirty="0">
                <a:solidFill>
                  <a:srgbClr val="002060"/>
                </a:solidFill>
                <a:latin typeface="Times New Roman" panose="02020603050405020304" pitchFamily="18" charset="0"/>
                <a:cs typeface="Times New Roman" panose="02020603050405020304" pitchFamily="18" charset="0"/>
              </a:rPr>
              <a:t>Жігер</a:t>
            </a:r>
            <a:r>
              <a:rPr lang="kk-KZ" sz="2800" b="1" dirty="0" smtClean="0">
                <a:solidFill>
                  <a:srgbClr val="002060"/>
                </a:solidFill>
                <a:latin typeface="Times New Roman" panose="02020603050405020304" pitchFamily="18" charset="0"/>
                <a:cs typeface="Times New Roman" panose="02020603050405020304" pitchFamily="18" charset="0"/>
              </a:rPr>
              <a:t>»,       «</a:t>
            </a:r>
            <a:r>
              <a:rPr lang="kk-KZ" sz="2800" b="1" dirty="0">
                <a:solidFill>
                  <a:srgbClr val="002060"/>
                </a:solidFill>
                <a:latin typeface="Times New Roman" panose="02020603050405020304" pitchFamily="18" charset="0"/>
                <a:cs typeface="Times New Roman" panose="02020603050405020304" pitchFamily="18" charset="0"/>
              </a:rPr>
              <a:t>Кербез</a:t>
            </a:r>
            <a:r>
              <a:rPr lang="kk-KZ" sz="2800" b="1" dirty="0" smtClean="0">
                <a:solidFill>
                  <a:srgbClr val="002060"/>
                </a:solidFill>
                <a:latin typeface="Times New Roman" panose="02020603050405020304" pitchFamily="18" charset="0"/>
                <a:cs typeface="Times New Roman" panose="02020603050405020304" pitchFamily="18" charset="0"/>
              </a:rPr>
              <a:t>»,      «</a:t>
            </a:r>
            <a:r>
              <a:rPr lang="kk-KZ" sz="2800" b="1" dirty="0">
                <a:solidFill>
                  <a:srgbClr val="002060"/>
                </a:solidFill>
                <a:latin typeface="Times New Roman" panose="02020603050405020304" pitchFamily="18" charset="0"/>
                <a:cs typeface="Times New Roman" panose="02020603050405020304" pitchFamily="18" charset="0"/>
              </a:rPr>
              <a:t>Қосалқа», </a:t>
            </a:r>
            <a:endParaRPr lang="kk-KZ" sz="28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kk-KZ" sz="2800" b="1" dirty="0" smtClean="0">
                <a:solidFill>
                  <a:srgbClr val="002060"/>
                </a:solidFill>
                <a:latin typeface="Times New Roman" panose="02020603050405020304" pitchFamily="18" charset="0"/>
                <a:cs typeface="Times New Roman" panose="02020603050405020304" pitchFamily="18" charset="0"/>
              </a:rPr>
              <a:t>«</a:t>
            </a:r>
            <a:r>
              <a:rPr lang="kk-KZ" sz="2800" b="1" dirty="0">
                <a:solidFill>
                  <a:srgbClr val="002060"/>
                </a:solidFill>
                <a:latin typeface="Times New Roman" panose="02020603050405020304" pitchFamily="18" charset="0"/>
                <a:cs typeface="Times New Roman" panose="02020603050405020304" pitchFamily="18" charset="0"/>
              </a:rPr>
              <a:t>Тойбастар», </a:t>
            </a:r>
            <a:r>
              <a:rPr lang="kk-KZ" sz="2800" b="1" dirty="0" smtClean="0">
                <a:solidFill>
                  <a:srgbClr val="002060"/>
                </a:solidFill>
                <a:latin typeface="Times New Roman" panose="02020603050405020304" pitchFamily="18" charset="0"/>
                <a:cs typeface="Times New Roman" panose="02020603050405020304" pitchFamily="18" charset="0"/>
              </a:rPr>
              <a:t>      «</a:t>
            </a:r>
            <a:r>
              <a:rPr lang="kk-KZ" sz="2800" b="1" dirty="0">
                <a:solidFill>
                  <a:srgbClr val="002060"/>
                </a:solidFill>
                <a:latin typeface="Times New Roman" panose="02020603050405020304" pitchFamily="18" charset="0"/>
                <a:cs typeface="Times New Roman" panose="02020603050405020304" pitchFamily="18" charset="0"/>
              </a:rPr>
              <a:t>Шынар», </a:t>
            </a:r>
            <a:r>
              <a:rPr lang="kk-KZ" sz="2800" b="1" dirty="0" smtClean="0">
                <a:solidFill>
                  <a:srgbClr val="002060"/>
                </a:solidFill>
                <a:latin typeface="Times New Roman" panose="02020603050405020304" pitchFamily="18" charset="0"/>
                <a:cs typeface="Times New Roman" panose="02020603050405020304" pitchFamily="18" charset="0"/>
              </a:rPr>
              <a:t>       «</a:t>
            </a:r>
            <a:r>
              <a:rPr lang="kk-KZ" sz="2800" b="1" dirty="0">
                <a:solidFill>
                  <a:srgbClr val="002060"/>
                </a:solidFill>
                <a:latin typeface="Times New Roman" panose="02020603050405020304" pitchFamily="18" charset="0"/>
                <a:cs typeface="Times New Roman" panose="02020603050405020304" pitchFamily="18" charset="0"/>
              </a:rPr>
              <a:t>Науаи», </a:t>
            </a:r>
            <a:endParaRPr lang="kk-KZ" sz="28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kk-KZ" sz="2800" b="1" dirty="0" smtClean="0">
                <a:solidFill>
                  <a:srgbClr val="002060"/>
                </a:solidFill>
                <a:latin typeface="Times New Roman" panose="02020603050405020304" pitchFamily="18" charset="0"/>
                <a:cs typeface="Times New Roman" panose="02020603050405020304" pitchFamily="18" charset="0"/>
              </a:rPr>
              <a:t>«</a:t>
            </a:r>
            <a:r>
              <a:rPr lang="kk-KZ" sz="2800" b="1" dirty="0">
                <a:solidFill>
                  <a:srgbClr val="002060"/>
                </a:solidFill>
                <a:latin typeface="Times New Roman" panose="02020603050405020304" pitchFamily="18" charset="0"/>
                <a:cs typeface="Times New Roman" panose="02020603050405020304" pitchFamily="18" charset="0"/>
              </a:rPr>
              <a:t>Еңбек ері», </a:t>
            </a:r>
            <a:r>
              <a:rPr lang="kk-KZ" sz="2800" b="1" dirty="0" smtClean="0">
                <a:solidFill>
                  <a:srgbClr val="002060"/>
                </a:solidFill>
                <a:latin typeface="Times New Roman" panose="02020603050405020304" pitchFamily="18" charset="0"/>
                <a:cs typeface="Times New Roman" panose="02020603050405020304" pitchFamily="18" charset="0"/>
              </a:rPr>
              <a:t>       «</a:t>
            </a:r>
            <a:r>
              <a:rPr lang="kk-KZ" sz="2800" b="1" dirty="0">
                <a:solidFill>
                  <a:srgbClr val="002060"/>
                </a:solidFill>
                <a:latin typeface="Times New Roman" panose="02020603050405020304" pitchFamily="18" charset="0"/>
                <a:cs typeface="Times New Roman" panose="02020603050405020304" pitchFamily="18" charset="0"/>
              </a:rPr>
              <a:t>Сауыншы» т.б.</a:t>
            </a:r>
            <a:endParaRPr lang="ru-RU"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2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2400" b="1" i="1" cap="none" dirty="0" smtClean="0">
                <a:solidFill>
                  <a:srgbClr val="FF0000"/>
                </a:solidFill>
                <a:latin typeface="Times New Roman" panose="02020603050405020304" pitchFamily="18" charset="0"/>
                <a:cs typeface="Times New Roman" panose="02020603050405020304" pitchFamily="18" charset="0"/>
              </a:rPr>
              <a:t>Дина апамыздын нәзік лирикалы « Әсем қоңыр», </a:t>
            </a:r>
            <a:br>
              <a:rPr lang="kk-KZ" sz="2400" b="1" i="1" cap="none" dirty="0" smtClean="0">
                <a:solidFill>
                  <a:srgbClr val="FF0000"/>
                </a:solidFill>
                <a:latin typeface="Times New Roman" panose="02020603050405020304" pitchFamily="18" charset="0"/>
                <a:cs typeface="Times New Roman" panose="02020603050405020304" pitchFamily="18" charset="0"/>
              </a:rPr>
            </a:br>
            <a:r>
              <a:rPr lang="kk-KZ" sz="2400" b="1" i="1" cap="none" dirty="0" smtClean="0">
                <a:solidFill>
                  <a:srgbClr val="FF0000"/>
                </a:solidFill>
                <a:latin typeface="Times New Roman" panose="02020603050405020304" pitchFamily="18" charset="0"/>
                <a:cs typeface="Times New Roman" panose="02020603050405020304" pitchFamily="18" charset="0"/>
              </a:rPr>
              <a:t>динамикалы және салтанатты «Той бастар» туралы </a:t>
            </a:r>
            <a:endParaRPr lang="ru-RU" sz="2400" b="1" i="1" cap="none"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lvl="0" indent="0">
              <a:buNone/>
            </a:pPr>
            <a:r>
              <a:rPr lang="kk-KZ" i="1" dirty="0" smtClean="0">
                <a:solidFill>
                  <a:srgbClr val="002060"/>
                </a:solidFill>
                <a:latin typeface="Times New Roman" panose="02020603050405020304" pitchFamily="18" charset="0"/>
                <a:cs typeface="Times New Roman" panose="02020603050405020304" pitchFamily="18" charset="0"/>
              </a:rPr>
              <a:t>1940 </a:t>
            </a:r>
            <a:r>
              <a:rPr lang="kk-KZ" i="1" dirty="0">
                <a:solidFill>
                  <a:srgbClr val="002060"/>
                </a:solidFill>
                <a:latin typeface="Times New Roman" panose="02020603050405020304" pitchFamily="18" charset="0"/>
                <a:cs typeface="Times New Roman" panose="02020603050405020304" pitchFamily="18" charset="0"/>
              </a:rPr>
              <a:t>жылы Қазақ республикасы өзінің жиырма жылдығын тойлады. Осы данқты оқығаға Дина Нурпеисова «Той бастар» атты күй арнады. Бұл шығармада автор аспаптың барлық көркемдік мүмкіндіктерін пайдалана отырып, еліміздің сол кездегі тірлік – тынысын паш </a:t>
            </a:r>
            <a:r>
              <a:rPr lang="kk-KZ" i="1" dirty="0" smtClean="0">
                <a:solidFill>
                  <a:srgbClr val="002060"/>
                </a:solidFill>
                <a:latin typeface="Times New Roman" panose="02020603050405020304" pitchFamily="18" charset="0"/>
                <a:cs typeface="Times New Roman" panose="02020603050405020304" pitchFamily="18" charset="0"/>
              </a:rPr>
              <a:t>етті.</a:t>
            </a:r>
            <a:endParaRPr lang="ru-RU" i="1" dirty="0" smtClean="0">
              <a:solidFill>
                <a:srgbClr val="002060"/>
              </a:solidFill>
              <a:latin typeface="Times New Roman" panose="02020603050405020304" pitchFamily="18" charset="0"/>
              <a:cs typeface="Times New Roman" panose="02020603050405020304" pitchFamily="18" charset="0"/>
            </a:endParaRPr>
          </a:p>
          <a:p>
            <a:pPr marL="0" lvl="0" indent="0">
              <a:buNone/>
            </a:pPr>
            <a:r>
              <a:rPr lang="kk-KZ" i="1" dirty="0" smtClean="0">
                <a:solidFill>
                  <a:srgbClr val="002060"/>
                </a:solidFill>
                <a:latin typeface="Times New Roman" panose="02020603050405020304" pitchFamily="18" charset="0"/>
                <a:cs typeface="Times New Roman" panose="02020603050405020304" pitchFamily="18" charset="0"/>
              </a:rPr>
              <a:t> Бұл шығармалардың жоғары дәрежелі көркемдік деңгейі, әуенінің әсемдігі, музықалық ойының табиғи дамуы Динаның творчестволық күш –қуатынының молдығын, дарынының түпсіз терендігін айғақтайды.  Осы күйлер әлі күнге дейін қазақ халқының қазіргі аспаптық музыкасынағы озық туындалардын бірі.  Сүйікті немере қызының есімімен аталған «Әсем қоңыр» - күрделі дамыған формасы, бай динамикасы, қарама-қарсы эпизодтарының жиі алмасуы, ырғақтық суретінің алуан түрлілігі, варианттық өзгерістердің молдығы, сезім тереңінен пайда болған әуен күйін ерекше мазмұндылыққа бөлейді.</a:t>
            </a:r>
            <a:endParaRPr lang="ru-RU" i="1" dirty="0" smtClean="0">
              <a:solidFill>
                <a:srgbClr val="00206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0276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77097" y="992779"/>
            <a:ext cx="6716486" cy="5600376"/>
          </a:xfrm>
        </p:spPr>
        <p:txBody>
          <a:bodyPr/>
          <a:lstStyle/>
          <a:p>
            <a:pPr marL="0" indent="0">
              <a:buNone/>
            </a:pPr>
            <a:r>
              <a:rPr lang="kk-KZ" sz="2800" i="1" dirty="0" smtClean="0">
                <a:solidFill>
                  <a:srgbClr val="002060"/>
                </a:solidFill>
                <a:latin typeface="Times New Roman" panose="02020603050405020304" pitchFamily="18" charset="0"/>
                <a:cs typeface="Times New Roman" panose="02020603050405020304" pitchFamily="18" charset="0"/>
              </a:rPr>
              <a:t>Дина </a:t>
            </a:r>
            <a:r>
              <a:rPr lang="kk-KZ" sz="2800" i="1" dirty="0">
                <a:solidFill>
                  <a:srgbClr val="002060"/>
                </a:solidFill>
                <a:latin typeface="Times New Roman" panose="02020603050405020304" pitchFamily="18" charset="0"/>
                <a:cs typeface="Times New Roman" panose="02020603050405020304" pitchFamily="18" charset="0"/>
              </a:rPr>
              <a:t>Қазақ филармониясына жұмысқа алынып, оған «Еңбек сіңірген өнер қайраткері» атағы берілді. Осы жылы ол Жамбыл Жабаевпен танысады. Ол 1939 жылы Мәскеуде өткен Бүкілодақтық ұлттық аспапта орындаушылар байқауында бірінші орынды иеленеді. 1944 жылы 83 жастағы Дина Ташкентте өткен Орта Азия республикалары музыкасының 3-ші онкүндігінде өнер көрсетіп, сол жылы ол «Қазақ ССР-інің халық әртісі» атағын </a:t>
            </a:r>
            <a:r>
              <a:rPr lang="kk-KZ" sz="2800" i="1" dirty="0" smtClean="0">
                <a:solidFill>
                  <a:srgbClr val="002060"/>
                </a:solidFill>
                <a:latin typeface="Times New Roman" panose="02020603050405020304" pitchFamily="18" charset="0"/>
                <a:cs typeface="Times New Roman" panose="02020603050405020304" pitchFamily="18" charset="0"/>
              </a:rPr>
              <a:t>алады.</a:t>
            </a:r>
            <a:endParaRPr lang="ru-RU" sz="2800" i="1" dirty="0">
              <a:solidFill>
                <a:srgbClr val="002060"/>
              </a:solidFill>
              <a:latin typeface="Times New Roman" panose="02020603050405020304" pitchFamily="18" charset="0"/>
              <a:cs typeface="Times New Roman" panose="02020603050405020304" pitchFamily="18" charset="0"/>
            </a:endParaRPr>
          </a:p>
          <a:p>
            <a:endParaRPr lang="ru-RU" dirty="0"/>
          </a:p>
        </p:txBody>
      </p:sp>
      <p:pic>
        <p:nvPicPr>
          <p:cNvPr id="1026" name="Picture 2" descr="https://el.kz/upload/medialibrary/935/9355192b166f9d31ee651e3bc74b830f.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41" y="1959429"/>
            <a:ext cx="3963438" cy="27722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36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70663" y="146065"/>
            <a:ext cx="8610600" cy="1293028"/>
          </a:xfrm>
        </p:spPr>
        <p:txBody>
          <a:bodyPr>
            <a:normAutofit/>
          </a:bodyPr>
          <a:lstStyle/>
          <a:p>
            <a:pPr algn="ctr"/>
            <a:r>
              <a:rPr lang="kk-KZ" sz="3200" b="1" dirty="0">
                <a:solidFill>
                  <a:srgbClr val="FF0000"/>
                </a:solidFill>
                <a:latin typeface="Times New Roman" panose="02020603050405020304" pitchFamily="18" charset="0"/>
                <a:cs typeface="Times New Roman" panose="02020603050405020304" pitchFamily="18" charset="0"/>
              </a:rPr>
              <a:t> «Науаи» күйінің шығыу тарихы</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42851" y="1158240"/>
            <a:ext cx="10820400" cy="5486400"/>
          </a:xfrm>
        </p:spPr>
        <p:txBody>
          <a:bodyPr>
            <a:normAutofit fontScale="92500" lnSpcReduction="20000"/>
          </a:bodyPr>
          <a:lstStyle/>
          <a:p>
            <a:r>
              <a:rPr lang="kk-KZ" sz="2800" i="1" dirty="0">
                <a:solidFill>
                  <a:srgbClr val="002060"/>
                </a:solidFill>
                <a:latin typeface="Times New Roman" panose="02020603050405020304" pitchFamily="18" charset="0"/>
                <a:cs typeface="Times New Roman" panose="02020603050405020304" pitchFamily="18" charset="0"/>
              </a:rPr>
              <a:t>1944 жылы 83 жастағы Дина Ташкентте Қазақстан мен  Орта Азия республикалары музыкасының 3-ші декадасы өтті. Бұл өнер мерекесінде атақты Құрманғазының шәкірті қазақстандық домбырашының асқақ өнері тындаушыларды таң қалдырып, таңдай қақтырды. Білгір мамандар Динаның суырыпсалма өнерінің әсер күшіне, асқан виртуоздық шеберлігіне ерекше назар аударды. «Науаи» күйінде Дина қолдаған шеберлік әдістері оның бұдан бұрынғы домбырашылық өнерінде байқалмайтын- ды. Бұл күйі онкүндік кезінде туысқан халықтардың өнерін бағалап, құрметтеу сезімінен туған, және Өзбекестанның ұлы ақыны әрі ойшылы Науаидың туған жерінде өткендіктен Дина жаңа шығармасын – «Науаи» күйін соған арнайды. </a:t>
            </a:r>
            <a:endParaRPr lang="kk-KZ" sz="2800" i="1" dirty="0" smtClean="0">
              <a:solidFill>
                <a:srgbClr val="002060"/>
              </a:solidFill>
              <a:latin typeface="Times New Roman" panose="02020603050405020304" pitchFamily="18" charset="0"/>
              <a:cs typeface="Times New Roman" panose="02020603050405020304" pitchFamily="18" charset="0"/>
            </a:endParaRPr>
          </a:p>
          <a:p>
            <a:r>
              <a:rPr lang="kk-KZ" sz="2800" i="1" dirty="0" smtClean="0">
                <a:solidFill>
                  <a:srgbClr val="002060"/>
                </a:solidFill>
                <a:latin typeface="Times New Roman" panose="02020603050405020304" pitchFamily="18" charset="0"/>
                <a:cs typeface="Times New Roman" panose="02020603050405020304" pitchFamily="18" charset="0"/>
              </a:rPr>
              <a:t> </a:t>
            </a:r>
            <a:r>
              <a:rPr lang="kk-KZ" sz="2800" i="1" dirty="0">
                <a:solidFill>
                  <a:srgbClr val="002060"/>
                </a:solidFill>
                <a:latin typeface="Times New Roman" panose="02020603050405020304" pitchFamily="18" charset="0"/>
                <a:cs typeface="Times New Roman" panose="02020603050405020304" pitchFamily="18" charset="0"/>
              </a:rPr>
              <a:t>Дина Нұрпейісованың домбырада орындаушылық өнеріне қайран қалған композитор Ахмет Жұбанов: «Дина ұзын да сүйріктей саусақтарымен домбыра пернесінде, сағағында небір алшақ пернелер аралықтарын ешбір мүлтіксіз алады. Симфония сазындай сиқырлы әуен 62 тамырыңды бойлата, шымырлата, буырқана небір әсерге түсіреді» деп күйшінің өнеріне тәнті болған екен.</a:t>
            </a:r>
            <a:endParaRPr lang="ru-RU" sz="2800" i="1" dirty="0">
              <a:solidFill>
                <a:srgbClr val="002060"/>
              </a:solidFill>
              <a:latin typeface="Times New Roman" panose="02020603050405020304" pitchFamily="18" charset="0"/>
              <a:cs typeface="Times New Roman" panose="02020603050405020304" pitchFamily="18" charset="0"/>
            </a:endParaRPr>
          </a:p>
          <a:p>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9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5610" y="764373"/>
            <a:ext cx="7430589" cy="585456"/>
          </a:xfrm>
        </p:spPr>
        <p:txBody>
          <a:bodyPr>
            <a:noAutofit/>
          </a:bodyPr>
          <a:lstStyle/>
          <a:p>
            <a:r>
              <a:rPr lang="kk-KZ" sz="3200" b="1" i="1" cap="none" dirty="0" smtClean="0">
                <a:solidFill>
                  <a:srgbClr val="7030A0"/>
                </a:solidFill>
                <a:latin typeface="Times New Roman" panose="02020603050405020304" pitchFamily="18" charset="0"/>
                <a:cs typeface="Times New Roman" panose="02020603050405020304" pitchFamily="18" charset="0"/>
              </a:rPr>
              <a:t>Дина апамыздың өмірінің соңғы кезеңі</a:t>
            </a:r>
            <a:endParaRPr lang="ru-RU" sz="3200" b="1" i="1" cap="none"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09303" y="1428206"/>
            <a:ext cx="11591108" cy="4024125"/>
          </a:xfrm>
        </p:spPr>
        <p:txBody>
          <a:bodyPr>
            <a:noAutofit/>
          </a:bodyPr>
          <a:lstStyle/>
          <a:p>
            <a:pPr marL="0" lvl="0" indent="0">
              <a:buNone/>
            </a:pPr>
            <a:r>
              <a:rPr lang="kk-KZ" sz="2800" i="1" dirty="0" smtClean="0">
                <a:solidFill>
                  <a:srgbClr val="002060"/>
                </a:solidFill>
                <a:latin typeface="Times New Roman" panose="02020603050405020304" pitchFamily="18" charset="0"/>
                <a:cs typeface="Times New Roman" panose="02020603050405020304" pitchFamily="18" charset="0"/>
              </a:rPr>
              <a:t>     Дина </a:t>
            </a:r>
            <a:r>
              <a:rPr lang="kk-KZ" sz="2800" i="1" dirty="0">
                <a:solidFill>
                  <a:srgbClr val="002060"/>
                </a:solidFill>
                <a:latin typeface="Times New Roman" panose="02020603050405020304" pitchFamily="18" charset="0"/>
                <a:cs typeface="Times New Roman" panose="02020603050405020304" pitchFamily="18" charset="0"/>
              </a:rPr>
              <a:t>Нұрпейісова халық алдына соңғы рет 1952 жылы 91 жасында шықты. Дина өмірінің соңғы күніне дейін творчество тұғырынан тайған емес. Оның өмірінің мән – мазмұны да осында еді. Дина өмір бойы домбрасынан бір елі ажыраған жоқ. Оның творчестволық күш –қуаты, суырыпсалма өнері сарқылмастан кетті. Профессор А.Жұбанов өзінің «Ғасырлар пернесі» кітабында бір дерек келтіреді: «Қайтыс боларынан бұрын, кешкі сағат бесте баласын шақырып алып, Құрманғазының «Қайран шешемінің» кіріспесін тартты. Домбыра қолынан түсіп кетті. Динаның есі аусып қалды. Түнгі сағат тоғызда Дина қайтыс болды.  Оның өмірінің ақырғы минуттары да музыкаға айналды».1955 жылдың 31 қаңтарында ұлы күйші дүние салды. Оның жасы сол кезде 94-те болатын. Дина Кенжеқызы Алматы қаласының орталық зиратында жерленген. </a:t>
            </a:r>
            <a:endParaRPr lang="ru-RU" sz="2800" i="1" dirty="0">
              <a:solidFill>
                <a:srgbClr val="002060"/>
              </a:solidFill>
              <a:latin typeface="Times New Roman" panose="02020603050405020304" pitchFamily="18" charset="0"/>
              <a:cs typeface="Times New Roman" panose="02020603050405020304" pitchFamily="18" charset="0"/>
            </a:endParaRPr>
          </a:p>
          <a:p>
            <a:endParaRPr lang="ru-RU" sz="28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339761"/>
      </p:ext>
    </p:extLst>
  </p:cSld>
  <p:clrMapOvr>
    <a:masterClrMapping/>
  </p:clrMapOvr>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49</TotalTime>
  <Words>946</Words>
  <Application>Microsoft Office PowerPoint</Application>
  <PresentationFormat>Широкоэкранный</PresentationFormat>
  <Paragraphs>29</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Century Gothic</vt:lpstr>
      <vt:lpstr>Times New Roman</vt:lpstr>
      <vt:lpstr>След самолета</vt:lpstr>
      <vt:lpstr>Тараз қаласы әкімдігінің білім бөлімінің «№32 орта мектебі» коммуналдық мемлекеттік мекемесі</vt:lpstr>
      <vt:lpstr>Презентация PowerPoint</vt:lpstr>
      <vt:lpstr>Презентация PowerPoint</vt:lpstr>
      <vt:lpstr>Презентация PowerPoint</vt:lpstr>
      <vt:lpstr>Презентация PowerPoint</vt:lpstr>
      <vt:lpstr>Дина апамыздын нәзік лирикалы « Әсем қоңыр»,  динамикалы және салтанатты «Той бастар» туралы </vt:lpstr>
      <vt:lpstr>Презентация PowerPoint</vt:lpstr>
      <vt:lpstr> «Науаи» күйінің шығыу тарихы</vt:lpstr>
      <vt:lpstr>Дина апамыздың өмірінің соңғы кезеңі</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Тараз қаласы әкімдігінің білім бөлімінің «№32 орта мектебі» коммуналдық мемлекеттік мекемесі</dc:title>
  <dc:creator>user</dc:creator>
  <cp:lastModifiedBy>user</cp:lastModifiedBy>
  <cp:revision>6</cp:revision>
  <dcterms:created xsi:type="dcterms:W3CDTF">2021-09-30T08:40:57Z</dcterms:created>
  <dcterms:modified xsi:type="dcterms:W3CDTF">2022-01-26T10:07:35Z</dcterms:modified>
</cp:coreProperties>
</file>