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a:xfrm>
            <a:off x="2692397" y="5037663"/>
            <a:ext cx="5214635" cy="279400"/>
          </a:xfrm>
        </p:spPr>
        <p:txBody>
          <a:bodyPr/>
          <a:lstStyle/>
          <a:p>
            <a:endParaRPr lang="ru-RU"/>
          </a:p>
        </p:txBody>
      </p:sp>
      <p:sp>
        <p:nvSpPr>
          <p:cNvPr id="6" name="Slide Number Placeholder 5"/>
          <p:cNvSpPr>
            <a:spLocks noGrp="1"/>
          </p:cNvSpPr>
          <p:nvPr>
            <p:ph type="sldNum" sz="quarter" idx="12"/>
          </p:nvPr>
        </p:nvSpPr>
        <p:spPr>
          <a:xfrm>
            <a:off x="8956900" y="5037663"/>
            <a:ext cx="551167" cy="279400"/>
          </a:xfrm>
        </p:spPr>
        <p:txBody>
          <a:bodyPr/>
          <a:lstStyle/>
          <a:p>
            <a:fld id="{7BEF8C07-5B23-4FBD-983B-996CDC15A9C1}" type="slidenum">
              <a:rPr lang="ru-RU" smtClean="0"/>
              <a:t>‹#›</a:t>
            </a:fld>
            <a:endParaRPr lang="ru-RU"/>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8009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DAEEDD1-CB51-44B3-BF2E-0C821C140373}" type="datetimeFigureOut">
              <a:rPr lang="ru-RU" smtClean="0"/>
              <a:t>07.10.2021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1753897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80579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35395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924722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129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3034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55956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7359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2466626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ru-RU"/>
              <a:t>Образец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DAEEDD1-CB51-44B3-BF2E-0C821C140373}" type="datetimeFigureOut">
              <a:rPr lang="ru-RU" smtClean="0"/>
              <a:t>07.10.2021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BEF8C07-5B23-4FBD-983B-996CDC15A9C1}" type="slidenum">
              <a:rPr lang="ru-RU" smtClean="0"/>
              <a:t>‹#›</a:t>
            </a:fld>
            <a:endParaRPr lang="ru-RU"/>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3801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2DAEEDD1-CB51-44B3-BF2E-0C821C140373}" type="datetimeFigureOut">
              <a:rPr lang="ru-RU" smtClean="0"/>
              <a:t>07.10.2021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2385597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DAEEDD1-CB51-44B3-BF2E-0C821C140373}" type="datetimeFigureOut">
              <a:rPr lang="ru-RU" smtClean="0"/>
              <a:t>07.10.2021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BEF8C07-5B23-4FBD-983B-996CDC15A9C1}" type="slidenum">
              <a:rPr lang="ru-RU" smtClean="0"/>
              <a:t>‹#›</a:t>
            </a:fld>
            <a:endParaRPr lang="ru-RU"/>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831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2DAEEDD1-CB51-44B3-BF2E-0C821C140373}" type="datetimeFigureOut">
              <a:rPr lang="ru-RU" smtClean="0"/>
              <a:t>07.10.2021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BEF8C07-5B23-4FBD-983B-996CDC15A9C1}" type="slidenum">
              <a:rPr lang="ru-RU" smtClean="0"/>
              <a:t>‹#›</a:t>
            </a:fld>
            <a:endParaRPr lang="ru-RU"/>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02764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AEEDD1-CB51-44B3-BF2E-0C821C140373}" type="datetimeFigureOut">
              <a:rPr lang="ru-RU" smtClean="0"/>
              <a:t>07.10.2021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1728669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DAEEDD1-CB51-44B3-BF2E-0C821C140373}" type="datetimeFigureOut">
              <a:rPr lang="ru-RU" smtClean="0"/>
              <a:t>07.10.2021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BEF8C07-5B23-4FBD-983B-996CDC15A9C1}" type="slidenum">
              <a:rPr lang="ru-RU" smtClean="0"/>
              <a:t>‹#›</a:t>
            </a:fld>
            <a:endParaRPr lang="ru-RU"/>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7389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ru-RU"/>
              <a:t>Образец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2DAEEDD1-CB51-44B3-BF2E-0C821C140373}" type="datetimeFigureOut">
              <a:rPr lang="ru-RU" smtClean="0"/>
              <a:t>07.10.2021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BEF8C07-5B23-4FBD-983B-996CDC15A9C1}" type="slidenum">
              <a:rPr lang="ru-RU" smtClean="0"/>
              <a:t>‹#›</a:t>
            </a:fld>
            <a:endParaRPr lang="ru-RU"/>
          </a:p>
        </p:txBody>
      </p:sp>
    </p:spTree>
    <p:extLst>
      <p:ext uri="{BB962C8B-B14F-4D97-AF65-F5344CB8AC3E}">
        <p14:creationId xmlns:p14="http://schemas.microsoft.com/office/powerpoint/2010/main" val="844782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DAEEDD1-CB51-44B3-BF2E-0C821C140373}" type="datetimeFigureOut">
              <a:rPr lang="ru-RU" smtClean="0"/>
              <a:t>07.10.2021</a:t>
            </a:fld>
            <a:endParaRPr lang="ru-RU"/>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BEF8C07-5B23-4FBD-983B-996CDC15A9C1}" type="slidenum">
              <a:rPr lang="ru-RU" smtClean="0"/>
              <a:t>‹#›</a:t>
            </a:fld>
            <a:endParaRPr lang="ru-RU"/>
          </a:p>
        </p:txBody>
      </p:sp>
    </p:spTree>
    <p:extLst>
      <p:ext uri="{BB962C8B-B14F-4D97-AF65-F5344CB8AC3E}">
        <p14:creationId xmlns:p14="http://schemas.microsoft.com/office/powerpoint/2010/main" val="22376541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1EA6142B-5DC3-4E24-960A-50C1EF253007}"/>
              </a:ext>
            </a:extLst>
          </p:cNvPr>
          <p:cNvSpPr txBox="1">
            <a:spLocks noGrp="1"/>
          </p:cNvSpPr>
          <p:nvPr>
            <p:ph type="ctrTitle"/>
          </p:nvPr>
        </p:nvSpPr>
        <p:spPr>
          <a:xfrm>
            <a:off x="2688431" y="2124134"/>
            <a:ext cx="6815138" cy="2062103"/>
          </a:xfrm>
          <a:prstGeom prst="rect">
            <a:avLst/>
          </a:prstGeom>
          <a:noFill/>
          <a:ln>
            <a:noFill/>
          </a:ln>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sz="3200" b="1" dirty="0" err="1">
                <a:solidFill>
                  <a:srgbClr val="0000FF"/>
                </a:solidFill>
                <a:latin typeface="Courier New" panose="02070309020205020404" pitchFamily="49" charset="0"/>
                <a:cs typeface="Courier New" panose="02070309020205020404" pitchFamily="49" charset="0"/>
              </a:rPr>
              <a:t>Ойлау</a:t>
            </a:r>
            <a:r>
              <a:rPr lang="ru-RU" sz="3200" b="1" dirty="0">
                <a:solidFill>
                  <a:srgbClr val="0000FF"/>
                </a:solidFill>
                <a:latin typeface="Courier New" panose="02070309020205020404" pitchFamily="49" charset="0"/>
                <a:cs typeface="Courier New" panose="02070309020205020404" pitchFamily="49" charset="0"/>
              </a:rPr>
              <a:t> мен с</a:t>
            </a:r>
            <a:r>
              <a:rPr lang="kk-KZ" sz="3200" b="1" dirty="0">
                <a:solidFill>
                  <a:srgbClr val="0000FF"/>
                </a:solidFill>
                <a:latin typeface="Courier New" panose="02070309020205020404" pitchFamily="49" charset="0"/>
                <a:cs typeface="Courier New" panose="02070309020205020404" pitchFamily="49" charset="0"/>
              </a:rPr>
              <a:t>өйлеу түрлері.</a:t>
            </a:r>
          </a:p>
          <a:p>
            <a:pPr algn="ctr"/>
            <a:r>
              <a:rPr lang="kk-KZ" sz="3200" b="1" dirty="0">
                <a:solidFill>
                  <a:srgbClr val="0000FF"/>
                </a:solidFill>
                <a:latin typeface="Courier New" panose="02070309020205020404" pitchFamily="49" charset="0"/>
                <a:cs typeface="Courier New" panose="02070309020205020404" pitchFamily="49" charset="0"/>
              </a:rPr>
              <a:t>Қасиеттері.</a:t>
            </a:r>
          </a:p>
          <a:p>
            <a:pPr algn="ctr"/>
            <a:r>
              <a:rPr lang="kk-KZ" sz="3200" b="1" dirty="0">
                <a:solidFill>
                  <a:srgbClr val="0000FF"/>
                </a:solidFill>
                <a:latin typeface="Courier New" panose="02070309020205020404" pitchFamily="49" charset="0"/>
                <a:cs typeface="Courier New" panose="02070309020205020404" pitchFamily="49" charset="0"/>
              </a:rPr>
              <a:t>Балада ойлау мен сөйлеудің даму ерекшеліктері. </a:t>
            </a:r>
            <a:endParaRPr lang="ru-RU" sz="3200" b="1" dirty="0">
              <a:solidFill>
                <a:srgbClr val="0000FF"/>
              </a:solidFill>
              <a:latin typeface="Courier New" panose="02070309020205020404" pitchFamily="49" charset="0"/>
              <a:cs typeface="Courier New" panose="02070309020205020404" pitchFamily="49" charset="0"/>
            </a:endParaRPr>
          </a:p>
        </p:txBody>
      </p:sp>
      <p:sp>
        <p:nvSpPr>
          <p:cNvPr id="5" name="Прямоугольник 2">
            <a:extLst>
              <a:ext uri="{FF2B5EF4-FFF2-40B4-BE49-F238E27FC236}">
                <a16:creationId xmlns:a16="http://schemas.microsoft.com/office/drawing/2014/main" id="{5ABD6037-DC71-429D-BDA2-DE8C0FB6F9DD}"/>
              </a:ext>
            </a:extLst>
          </p:cNvPr>
          <p:cNvSpPr>
            <a:spLocks noChangeArrowheads="1"/>
          </p:cNvSpPr>
          <p:nvPr/>
        </p:nvSpPr>
        <p:spPr bwMode="auto">
          <a:xfrm>
            <a:off x="6567449" y="5771955"/>
            <a:ext cx="4977645" cy="461665"/>
          </a:xfrm>
          <a:prstGeom prst="rect">
            <a:avLst/>
          </a:prstGeom>
          <a:noFill/>
          <a:ln w="9525">
            <a:noFill/>
            <a:miter lim="800000"/>
            <a:headEnd/>
            <a:tailEnd/>
          </a:ln>
        </p:spPr>
        <p:txBody>
          <a:bodyPr wrap="none">
            <a:spAutoFit/>
          </a:bodyPr>
          <a:lstStyle/>
          <a:p>
            <a:pPr algn="r"/>
            <a:r>
              <a:rPr lang="kk-KZ" sz="2400" b="1" dirty="0">
                <a:solidFill>
                  <a:srgbClr val="0070C0"/>
                </a:solidFill>
                <a:latin typeface="Courier New" panose="02070309020205020404" pitchFamily="49" charset="0"/>
                <a:cs typeface="Courier New" panose="02070309020205020404" pitchFamily="49" charset="0"/>
              </a:rPr>
              <a:t>Орындаған: Сарсебаева Ж.А.</a:t>
            </a:r>
            <a:endParaRPr lang="ru-RU" sz="2400" b="1" dirty="0">
              <a:solidFill>
                <a:srgbClr val="0070C0"/>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439317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a:extLst>
              <a:ext uri="{FF2B5EF4-FFF2-40B4-BE49-F238E27FC236}">
                <a16:creationId xmlns:a16="http://schemas.microsoft.com/office/drawing/2014/main" id="{8702C4AD-E4C6-43A6-B7FF-79A8A8D06CD4}"/>
              </a:ext>
            </a:extLst>
          </p:cNvPr>
          <p:cNvSpPr/>
          <p:nvPr/>
        </p:nvSpPr>
        <p:spPr>
          <a:xfrm>
            <a:off x="4799856" y="780296"/>
            <a:ext cx="2592288"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800" b="1" dirty="0">
                <a:solidFill>
                  <a:srgbClr val="0000FF"/>
                </a:solidFill>
                <a:latin typeface="Courier New" panose="02070309020205020404" pitchFamily="49" charset="0"/>
                <a:cs typeface="Courier New" panose="02070309020205020404" pitchFamily="49" charset="0"/>
              </a:rPr>
              <a:t>Ойлау-</a:t>
            </a:r>
            <a:endParaRPr lang="ru-RU" sz="2800" b="1" dirty="0">
              <a:solidFill>
                <a:srgbClr val="0000FF"/>
              </a:solidFill>
              <a:latin typeface="Courier New" panose="02070309020205020404" pitchFamily="49" charset="0"/>
              <a:cs typeface="Courier New" panose="02070309020205020404" pitchFamily="49" charset="0"/>
            </a:endParaRPr>
          </a:p>
        </p:txBody>
      </p:sp>
      <p:sp>
        <p:nvSpPr>
          <p:cNvPr id="5" name="Стрелка вниз 11">
            <a:extLst>
              <a:ext uri="{FF2B5EF4-FFF2-40B4-BE49-F238E27FC236}">
                <a16:creationId xmlns:a16="http://schemas.microsoft.com/office/drawing/2014/main" id="{C5734C65-C021-424A-85F2-15FD6DD3125E}"/>
              </a:ext>
            </a:extLst>
          </p:cNvPr>
          <p:cNvSpPr/>
          <p:nvPr/>
        </p:nvSpPr>
        <p:spPr>
          <a:xfrm>
            <a:off x="3028273" y="1264710"/>
            <a:ext cx="64294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трелка вниз 11">
            <a:extLst>
              <a:ext uri="{FF2B5EF4-FFF2-40B4-BE49-F238E27FC236}">
                <a16:creationId xmlns:a16="http://schemas.microsoft.com/office/drawing/2014/main" id="{3F1A87F4-A084-400D-B7FF-58E3F5575855}"/>
              </a:ext>
            </a:extLst>
          </p:cNvPr>
          <p:cNvSpPr/>
          <p:nvPr/>
        </p:nvSpPr>
        <p:spPr>
          <a:xfrm>
            <a:off x="7853492" y="1264710"/>
            <a:ext cx="64294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кругленный прямоугольник 16">
            <a:extLst>
              <a:ext uri="{FF2B5EF4-FFF2-40B4-BE49-F238E27FC236}">
                <a16:creationId xmlns:a16="http://schemas.microsoft.com/office/drawing/2014/main" id="{28154FC7-CCD3-43A6-8DE5-E856FAD9C28F}"/>
              </a:ext>
            </a:extLst>
          </p:cNvPr>
          <p:cNvSpPr/>
          <p:nvPr/>
        </p:nvSpPr>
        <p:spPr>
          <a:xfrm>
            <a:off x="1270459" y="1874504"/>
            <a:ext cx="2808312" cy="18722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100" b="1" dirty="0" err="1">
                <a:solidFill>
                  <a:srgbClr val="0000FF"/>
                </a:solidFill>
                <a:latin typeface="Courier New" panose="02070309020205020404" pitchFamily="49" charset="0"/>
                <a:cs typeface="Courier New" panose="02070309020205020404" pitchFamily="49" charset="0"/>
              </a:rPr>
              <a:t>Өзіндік</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ішкі</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қарама</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қарсы</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қайшылықтарға</a:t>
            </a:r>
            <a:r>
              <a:rPr lang="ru-RU" sz="2100" b="1" dirty="0">
                <a:solidFill>
                  <a:srgbClr val="0000FF"/>
                </a:solidFill>
                <a:latin typeface="Courier New" panose="02070309020205020404" pitchFamily="49" charset="0"/>
                <a:cs typeface="Courier New" panose="02070309020205020404" pitchFamily="49" charset="0"/>
              </a:rPr>
              <a:t> толы процесс</a:t>
            </a:r>
          </a:p>
        </p:txBody>
      </p:sp>
      <p:sp>
        <p:nvSpPr>
          <p:cNvPr id="9" name="Блок-схема: альтернативный процесс 8">
            <a:extLst>
              <a:ext uri="{FF2B5EF4-FFF2-40B4-BE49-F238E27FC236}">
                <a16:creationId xmlns:a16="http://schemas.microsoft.com/office/drawing/2014/main" id="{A2A94523-E30E-41E7-9C5A-E32FF6A0838F}"/>
              </a:ext>
            </a:extLst>
          </p:cNvPr>
          <p:cNvSpPr/>
          <p:nvPr/>
        </p:nvSpPr>
        <p:spPr>
          <a:xfrm>
            <a:off x="7959467" y="1902178"/>
            <a:ext cx="2736304" cy="184410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100" b="1" dirty="0" err="1">
                <a:solidFill>
                  <a:srgbClr val="0000FF"/>
                </a:solidFill>
                <a:latin typeface="Courier New" panose="02070309020205020404" pitchFamily="49" charset="0"/>
                <a:cs typeface="Courier New" panose="02070309020205020404" pitchFamily="49" charset="0"/>
              </a:rPr>
              <a:t>жалпы</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психологияның</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негізгі</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бөлімдерінің</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бірі</a:t>
            </a:r>
            <a:endParaRPr lang="ru-RU" sz="2100" dirty="0">
              <a:solidFill>
                <a:srgbClr val="0000FF"/>
              </a:solidFill>
              <a:latin typeface="Courier New" panose="02070309020205020404" pitchFamily="49" charset="0"/>
              <a:cs typeface="Courier New" panose="02070309020205020404" pitchFamily="49" charset="0"/>
            </a:endParaRPr>
          </a:p>
        </p:txBody>
      </p:sp>
      <p:sp>
        <p:nvSpPr>
          <p:cNvPr id="10" name="Стрелка вниз 13">
            <a:extLst>
              <a:ext uri="{FF2B5EF4-FFF2-40B4-BE49-F238E27FC236}">
                <a16:creationId xmlns:a16="http://schemas.microsoft.com/office/drawing/2014/main" id="{32A985E5-0CC8-4E1F-B5D1-AE133580B58D}"/>
              </a:ext>
            </a:extLst>
          </p:cNvPr>
          <p:cNvSpPr/>
          <p:nvPr/>
        </p:nvSpPr>
        <p:spPr>
          <a:xfrm>
            <a:off x="4949403" y="1953352"/>
            <a:ext cx="500066" cy="17145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низ 13">
            <a:extLst>
              <a:ext uri="{FF2B5EF4-FFF2-40B4-BE49-F238E27FC236}">
                <a16:creationId xmlns:a16="http://schemas.microsoft.com/office/drawing/2014/main" id="{21A1FBD3-20EB-4D55-AAB0-C398FEBC6C94}"/>
              </a:ext>
            </a:extLst>
          </p:cNvPr>
          <p:cNvSpPr/>
          <p:nvPr/>
        </p:nvSpPr>
        <p:spPr>
          <a:xfrm>
            <a:off x="6568243" y="1937650"/>
            <a:ext cx="500066" cy="17145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Блок-схема: альтернативный процесс 11">
            <a:extLst>
              <a:ext uri="{FF2B5EF4-FFF2-40B4-BE49-F238E27FC236}">
                <a16:creationId xmlns:a16="http://schemas.microsoft.com/office/drawing/2014/main" id="{82BC3345-6EB2-4CDC-84B7-F7F33C2C6CC3}"/>
              </a:ext>
            </a:extLst>
          </p:cNvPr>
          <p:cNvSpPr/>
          <p:nvPr/>
        </p:nvSpPr>
        <p:spPr>
          <a:xfrm>
            <a:off x="2700997" y="3926520"/>
            <a:ext cx="3124799" cy="18002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100" b="1" dirty="0" err="1">
                <a:solidFill>
                  <a:srgbClr val="0000FF"/>
                </a:solidFill>
                <a:latin typeface="Courier New" panose="02070309020205020404" pitchFamily="49" charset="0"/>
                <a:cs typeface="Courier New" panose="02070309020205020404" pitchFamily="49" charset="0"/>
              </a:rPr>
              <a:t>тұлға рефлексиясының</a:t>
            </a:r>
            <a:endParaRPr lang="ru-RU" sz="2100" b="1" dirty="0">
              <a:solidFill>
                <a:srgbClr val="0000FF"/>
              </a:solidFill>
              <a:latin typeface="Courier New" panose="02070309020205020404" pitchFamily="49" charset="0"/>
              <a:cs typeface="Courier New" panose="02070309020205020404" pitchFamily="49" charset="0"/>
            </a:endParaRPr>
          </a:p>
          <a:p>
            <a:pPr algn="ctr"/>
            <a:r>
              <a:rPr lang="ru-RU" sz="2100" b="1" dirty="0" err="1">
                <a:solidFill>
                  <a:srgbClr val="0000FF"/>
                </a:solidFill>
                <a:latin typeface="Courier New" panose="02070309020205020404" pitchFamily="49" charset="0"/>
                <a:cs typeface="Courier New" panose="02070309020205020404" pitchFamily="49" charset="0"/>
              </a:rPr>
              <a:t>қажетті құрылымы және өзі </a:t>
            </a:r>
            <a:r>
              <a:rPr lang="ru-RU" sz="2100" b="1" dirty="0">
                <a:solidFill>
                  <a:srgbClr val="0000FF"/>
                </a:solidFill>
                <a:latin typeface="Courier New" panose="02070309020205020404" pitchFamily="49" charset="0"/>
                <a:cs typeface="Courier New" panose="02070309020205020404" pitchFamily="49" charset="0"/>
              </a:rPr>
              <a:t>осы </a:t>
            </a:r>
            <a:r>
              <a:rPr lang="ru-RU" sz="2100" b="1" dirty="0" err="1">
                <a:solidFill>
                  <a:srgbClr val="0000FF"/>
                </a:solidFill>
                <a:latin typeface="Courier New" panose="02070309020205020404" pitchFamily="49" charset="0"/>
                <a:cs typeface="Courier New" panose="02070309020205020404" pitchFamily="49" charset="0"/>
              </a:rPr>
              <a:t>рефлексияның объектісі</a:t>
            </a:r>
            <a:endParaRPr lang="ru-RU" sz="2100" b="1" dirty="0">
              <a:solidFill>
                <a:srgbClr val="0000FF"/>
              </a:solidFill>
              <a:latin typeface="Courier New" panose="02070309020205020404" pitchFamily="49" charset="0"/>
              <a:cs typeface="Courier New" panose="02070309020205020404" pitchFamily="49" charset="0"/>
            </a:endParaRPr>
          </a:p>
        </p:txBody>
      </p:sp>
      <p:sp>
        <p:nvSpPr>
          <p:cNvPr id="13" name="Блок-схема: альтернативный процесс 12">
            <a:extLst>
              <a:ext uri="{FF2B5EF4-FFF2-40B4-BE49-F238E27FC236}">
                <a16:creationId xmlns:a16="http://schemas.microsoft.com/office/drawing/2014/main" id="{25F9E142-255E-4A82-B368-3025D859BF06}"/>
              </a:ext>
            </a:extLst>
          </p:cNvPr>
          <p:cNvSpPr/>
          <p:nvPr/>
        </p:nvSpPr>
        <p:spPr>
          <a:xfrm>
            <a:off x="6485340" y="3890516"/>
            <a:ext cx="3124798" cy="187220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100" b="1" dirty="0" err="1">
                <a:solidFill>
                  <a:srgbClr val="0000FF"/>
                </a:solidFill>
                <a:latin typeface="Courier New" panose="02070309020205020404" pitchFamily="49" charset="0"/>
                <a:cs typeface="Courier New" panose="02070309020205020404" pitchFamily="49" charset="0"/>
              </a:rPr>
              <a:t>жоғары психикалық функциялардың бірі</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болып</a:t>
            </a:r>
            <a:r>
              <a:rPr lang="ru-RU" sz="2100" b="1" dirty="0">
                <a:solidFill>
                  <a:srgbClr val="0000FF"/>
                </a:solidFill>
                <a:latin typeface="Courier New" panose="02070309020205020404" pitchFamily="49" charset="0"/>
                <a:cs typeface="Courier New" panose="02070309020205020404" pitchFamily="49" charset="0"/>
              </a:rPr>
              <a:t> </a:t>
            </a:r>
            <a:r>
              <a:rPr lang="ru-RU" sz="2100" b="1" dirty="0" err="1">
                <a:solidFill>
                  <a:srgbClr val="0000FF"/>
                </a:solidFill>
                <a:latin typeface="Courier New" panose="02070309020205020404" pitchFamily="49" charset="0"/>
                <a:cs typeface="Courier New" panose="02070309020205020404" pitchFamily="49" charset="0"/>
              </a:rPr>
              <a:t>табылады</a:t>
            </a:r>
            <a:endParaRPr lang="ru-RU" sz="2100" b="1" dirty="0">
              <a:solidFill>
                <a:srgbClr val="0000FF"/>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43553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0897AC8-28B4-43D2-9130-CCEDA7F83845}"/>
              </a:ext>
            </a:extLst>
          </p:cNvPr>
          <p:cNvSpPr>
            <a:spLocks noGrp="1"/>
          </p:cNvSpPr>
          <p:nvPr>
            <p:ph type="title"/>
          </p:nvPr>
        </p:nvSpPr>
        <p:spPr>
          <a:xfrm>
            <a:off x="797167" y="982132"/>
            <a:ext cx="9823939" cy="1303867"/>
          </a:xfrm>
        </p:spPr>
        <p:txBody>
          <a:bodyPr>
            <a:noAutofit/>
          </a:bodyPr>
          <a:lstStyle/>
          <a:p>
            <a:pPr algn="just"/>
            <a:br>
              <a:rPr lang="kk-KZ" sz="2400" b="1" dirty="0">
                <a:latin typeface="Times New Roman" pitchFamily="18" charset="0"/>
                <a:cs typeface="Times New Roman" pitchFamily="18" charset="0"/>
              </a:rPr>
            </a:br>
            <a:r>
              <a:rPr lang="kk-KZ" sz="2000" b="1" dirty="0">
                <a:solidFill>
                  <a:srgbClr val="0000FF"/>
                </a:solidFill>
                <a:latin typeface="Courier New" panose="02070309020205020404" pitchFamily="49" charset="0"/>
                <a:cs typeface="Courier New" panose="02070309020205020404" pitchFamily="49" charset="0"/>
              </a:rPr>
              <a:t>Ойлау дегеніміз</a:t>
            </a:r>
            <a:r>
              <a:rPr lang="kk-KZ" sz="2000" dirty="0">
                <a:solidFill>
                  <a:srgbClr val="0000FF"/>
                </a:solidFill>
                <a:latin typeface="Courier New" panose="02070309020205020404" pitchFamily="49" charset="0"/>
                <a:cs typeface="Courier New" panose="02070309020205020404" pitchFamily="49" charset="0"/>
              </a:rPr>
              <a:t>- сыртқы дүние заттары мен құбылыстарының байланыс-қатынастарының миымызды жалпылай және жанама түрде сөз арқылы бейнеленуі</a:t>
            </a:r>
            <a:br>
              <a:rPr lang="kk-KZ" sz="2200" dirty="0">
                <a:solidFill>
                  <a:srgbClr val="0000FF"/>
                </a:solidFill>
                <a:latin typeface="Courier New" panose="02070309020205020404" pitchFamily="49" charset="0"/>
                <a:cs typeface="Courier New" panose="02070309020205020404" pitchFamily="49" charset="0"/>
              </a:rPr>
            </a:br>
            <a:br>
              <a:rPr lang="kk-KZ" sz="2200" dirty="0">
                <a:solidFill>
                  <a:srgbClr val="0000FF"/>
                </a:solidFill>
                <a:latin typeface="Courier New" panose="02070309020205020404" pitchFamily="49" charset="0"/>
                <a:cs typeface="Courier New" panose="02070309020205020404" pitchFamily="49" charset="0"/>
              </a:rPr>
            </a:br>
            <a:br>
              <a:rPr lang="kk-KZ" sz="2200" dirty="0">
                <a:solidFill>
                  <a:srgbClr val="0000FF"/>
                </a:solidFill>
                <a:latin typeface="Courier New" panose="02070309020205020404" pitchFamily="49" charset="0"/>
                <a:cs typeface="Courier New" panose="02070309020205020404" pitchFamily="49" charset="0"/>
              </a:rPr>
            </a:br>
            <a:endParaRPr lang="ru-RU" sz="2200" dirty="0">
              <a:solidFill>
                <a:srgbClr val="0000FF"/>
              </a:solidFill>
              <a:latin typeface="Courier New" panose="02070309020205020404" pitchFamily="49" charset="0"/>
              <a:cs typeface="Courier New" panose="02070309020205020404" pitchFamily="49" charset="0"/>
            </a:endParaRPr>
          </a:p>
        </p:txBody>
      </p:sp>
      <p:sp>
        <p:nvSpPr>
          <p:cNvPr id="4" name="Прямоугольник 3">
            <a:extLst>
              <a:ext uri="{FF2B5EF4-FFF2-40B4-BE49-F238E27FC236}">
                <a16:creationId xmlns:a16="http://schemas.microsoft.com/office/drawing/2014/main" id="{0960469F-5BB0-40FB-B021-4159C83BAF7B}"/>
              </a:ext>
            </a:extLst>
          </p:cNvPr>
          <p:cNvSpPr/>
          <p:nvPr/>
        </p:nvSpPr>
        <p:spPr>
          <a:xfrm>
            <a:off x="797168" y="1849901"/>
            <a:ext cx="9931790" cy="1631216"/>
          </a:xfrm>
          <a:prstGeom prst="rect">
            <a:avLst/>
          </a:prstGeom>
        </p:spPr>
        <p:txBody>
          <a:bodyPr wrap="square">
            <a:spAutoFit/>
          </a:bodyPr>
          <a:lstStyle/>
          <a:p>
            <a:pPr algn="just"/>
            <a:r>
              <a:rPr lang="kk-KZ" sz="2000" b="1" dirty="0">
                <a:solidFill>
                  <a:srgbClr val="0000FF"/>
                </a:solidFill>
                <a:latin typeface="Courier New" panose="02070309020205020404" pitchFamily="49" charset="0"/>
                <a:cs typeface="Courier New" panose="02070309020205020404" pitchFamily="49" charset="0"/>
              </a:rPr>
              <a:t>Ойлау</a:t>
            </a:r>
            <a:r>
              <a:rPr lang="kk-KZ" sz="2000" dirty="0">
                <a:solidFill>
                  <a:srgbClr val="0000FF"/>
                </a:solidFill>
                <a:latin typeface="Courier New" panose="02070309020205020404" pitchFamily="49" charset="0"/>
                <a:cs typeface="Courier New" panose="02070309020205020404" pitchFamily="49" charset="0"/>
              </a:rPr>
              <a:t> – бұл ерекше дәл,терең толық жалпы және жанама түрді шындықты бейнелеуге  негізінен біздің түйсінуіміз бен қабылдауымызға мүмкін болмайтын заттар мен құбылыстардың арасындағы мәнді байланыстар мен қатынастарды бейнелеуге бағытталған сананың қызметі.	</a:t>
            </a:r>
            <a:endParaRPr lang="ru-RU" sz="2000" dirty="0">
              <a:solidFill>
                <a:srgbClr val="0000FF"/>
              </a:solidFill>
              <a:latin typeface="Courier New" panose="02070309020205020404" pitchFamily="49" charset="0"/>
              <a:cs typeface="Courier New" panose="02070309020205020404" pitchFamily="49" charset="0"/>
            </a:endParaRPr>
          </a:p>
        </p:txBody>
      </p:sp>
      <p:sp>
        <p:nvSpPr>
          <p:cNvPr id="5" name="Прямоугольник 4">
            <a:extLst>
              <a:ext uri="{FF2B5EF4-FFF2-40B4-BE49-F238E27FC236}">
                <a16:creationId xmlns:a16="http://schemas.microsoft.com/office/drawing/2014/main" id="{30581210-77F8-4E34-92FC-521BC44AA7EA}"/>
              </a:ext>
            </a:extLst>
          </p:cNvPr>
          <p:cNvSpPr/>
          <p:nvPr/>
        </p:nvSpPr>
        <p:spPr>
          <a:xfrm>
            <a:off x="797168" y="3817929"/>
            <a:ext cx="9931790" cy="1631216"/>
          </a:xfrm>
          <a:prstGeom prst="rect">
            <a:avLst/>
          </a:prstGeom>
        </p:spPr>
        <p:txBody>
          <a:bodyPr wrap="square">
            <a:spAutoFit/>
          </a:bodyPr>
          <a:lstStyle/>
          <a:p>
            <a:pPr algn="just"/>
            <a:r>
              <a:rPr lang="kk-KZ" sz="2000" b="1" dirty="0">
                <a:solidFill>
                  <a:srgbClr val="0000FF"/>
                </a:solidFill>
                <a:latin typeface="Courier New" panose="02070309020205020404" pitchFamily="49" charset="0"/>
                <a:cs typeface="Courier New" panose="02070309020205020404" pitchFamily="49" charset="0"/>
              </a:rPr>
              <a:t>Ойлау</a:t>
            </a:r>
            <a:r>
              <a:rPr lang="kk-KZ" sz="2000" dirty="0">
                <a:solidFill>
                  <a:srgbClr val="0000FF"/>
                </a:solidFill>
                <a:latin typeface="Courier New" panose="02070309020205020404" pitchFamily="49" charset="0"/>
                <a:cs typeface="Courier New" panose="02070309020205020404" pitchFamily="49" charset="0"/>
              </a:rPr>
              <a:t> – бұл ерекше дәл,терең толық жалпы және жанама түрді шындықты бейнелеуге  негізінен біздің түйсінуіміз бен қабылдауымызға мүмкін болмайтын заттар мен құбылыстардың арасындағы мәнді байланыстар мен қатынастарды бейнелеуге бағытталған сананың қызметі.	</a:t>
            </a:r>
            <a:endParaRPr lang="ru-RU" sz="2000" dirty="0">
              <a:solidFill>
                <a:srgbClr val="0000FF"/>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517442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67234CF-DA60-48B9-BB5F-0EDF44BE0D4B}"/>
              </a:ext>
            </a:extLst>
          </p:cNvPr>
          <p:cNvSpPr>
            <a:spLocks noGrp="1"/>
          </p:cNvSpPr>
          <p:nvPr>
            <p:ph type="title"/>
          </p:nvPr>
        </p:nvSpPr>
        <p:spPr>
          <a:xfrm>
            <a:off x="915574" y="757049"/>
            <a:ext cx="9601196" cy="1303867"/>
          </a:xfrm>
        </p:spPr>
        <p:txBody>
          <a:bodyPr>
            <a:normAutofit/>
          </a:bodyPr>
          <a:lstStyle/>
          <a:p>
            <a:r>
              <a:rPr lang="kk-KZ" sz="2000" dirty="0">
                <a:solidFill>
                  <a:srgbClr val="0000FF"/>
                </a:solidFill>
                <a:latin typeface="Courier New" panose="02070309020205020404" pitchFamily="49" charset="0"/>
                <a:cs typeface="Courier New" panose="02070309020205020404" pitchFamily="49" charset="0"/>
              </a:rPr>
              <a:t>Ойлаудың негізгі үш түрі кездеседі </a:t>
            </a:r>
            <a:r>
              <a:rPr lang="ru-RU" sz="2000" dirty="0">
                <a:solidFill>
                  <a:srgbClr val="0000FF"/>
                </a:solidFill>
                <a:latin typeface="Courier New" panose="02070309020205020404" pitchFamily="49" charset="0"/>
                <a:cs typeface="Courier New" panose="02070309020205020404" pitchFamily="49" charset="0"/>
              </a:rPr>
              <a:t>: </a:t>
            </a:r>
            <a:r>
              <a:rPr lang="kk-KZ" sz="2000" dirty="0">
                <a:solidFill>
                  <a:srgbClr val="0000FF"/>
                </a:solidFill>
                <a:latin typeface="Courier New" panose="02070309020205020404" pitchFamily="49" charset="0"/>
                <a:cs typeface="Courier New" panose="02070309020205020404" pitchFamily="49" charset="0"/>
              </a:rPr>
              <a:t>ұғым, пікір, ой қорытындысы</a:t>
            </a:r>
            <a:br>
              <a:rPr lang="ru-RU" sz="2000" dirty="0">
                <a:solidFill>
                  <a:srgbClr val="0000FF"/>
                </a:solidFill>
                <a:latin typeface="Courier New" panose="02070309020205020404" pitchFamily="49" charset="0"/>
                <a:cs typeface="Courier New" panose="02070309020205020404" pitchFamily="49" charset="0"/>
              </a:rPr>
            </a:br>
            <a:endParaRPr lang="ru-RU" sz="2000" dirty="0">
              <a:solidFill>
                <a:srgbClr val="0000FF"/>
              </a:solidFill>
              <a:latin typeface="Courier New" panose="02070309020205020404" pitchFamily="49" charset="0"/>
              <a:cs typeface="Courier New" panose="02070309020205020404" pitchFamily="49" charset="0"/>
            </a:endParaRPr>
          </a:p>
        </p:txBody>
      </p:sp>
      <p:sp>
        <p:nvSpPr>
          <p:cNvPr id="3" name="Объект 2">
            <a:extLst>
              <a:ext uri="{FF2B5EF4-FFF2-40B4-BE49-F238E27FC236}">
                <a16:creationId xmlns:a16="http://schemas.microsoft.com/office/drawing/2014/main" id="{D28F8CB8-5D5D-44E6-BC6F-77B9CFC15F09}"/>
              </a:ext>
            </a:extLst>
          </p:cNvPr>
          <p:cNvSpPr>
            <a:spLocks noGrp="1"/>
          </p:cNvSpPr>
          <p:nvPr>
            <p:ph idx="1"/>
          </p:nvPr>
        </p:nvSpPr>
        <p:spPr>
          <a:xfrm>
            <a:off x="915574" y="2416646"/>
            <a:ext cx="9601196" cy="3318936"/>
          </a:xfrm>
        </p:spPr>
        <p:txBody>
          <a:bodyPr>
            <a:normAutofit fontScale="47500" lnSpcReduction="20000"/>
          </a:bodyPr>
          <a:lstStyle/>
          <a:p>
            <a:pPr algn="just"/>
            <a:r>
              <a:rPr lang="kk-KZ" sz="3300" b="1" i="1" dirty="0">
                <a:solidFill>
                  <a:srgbClr val="0000CC"/>
                </a:solidFill>
                <a:latin typeface="Courier New" panose="02070309020205020404" pitchFamily="49" charset="0"/>
                <a:cs typeface="Courier New" panose="02070309020205020404" pitchFamily="49" charset="0"/>
              </a:rPr>
              <a:t>Ұғым</a:t>
            </a:r>
            <a:r>
              <a:rPr lang="kk-KZ" sz="3300" i="1" dirty="0">
                <a:solidFill>
                  <a:srgbClr val="0000CC"/>
                </a:solidFill>
                <a:latin typeface="Courier New" panose="02070309020205020404" pitchFamily="49" charset="0"/>
                <a:cs typeface="Courier New" panose="02070309020205020404" pitchFamily="49" charset="0"/>
              </a:rPr>
              <a:t> – бұл заттар мен құбылыстардың жалпы және маңызды қасиеттерін бейнелейтін ойлаудың түрі. Ұғым бір-бірімен байланысты зат туралы түсніктерден –оның қасиеттері, жағдайлары, байланыстары және қатынастарынан тұрады. Әрбір зат, әртүрлі көптеген қасиеттерді, белгілерді иеленеді. Түсініктердің жиынтығы ұғымды ашып көрсетеді және осы ұғымның мазмұнын құрайды. Неғұрлым заттың маңызды белгіліері осы түсініктерде байқалса, соғұрлым мазмұны жағынан ұғым терең болады. Екі түрлі ұғымның түрі кездеседі</a:t>
            </a:r>
            <a:r>
              <a:rPr lang="ru-RU" sz="3300" i="1" dirty="0">
                <a:solidFill>
                  <a:srgbClr val="0000CC"/>
                </a:solidFill>
                <a:latin typeface="Courier New" panose="02070309020205020404" pitchFamily="49" charset="0"/>
                <a:cs typeface="Courier New" panose="02070309020205020404" pitchFamily="49" charset="0"/>
              </a:rPr>
              <a:t>: </a:t>
            </a:r>
            <a:r>
              <a:rPr lang="ru-RU" sz="3300" i="1" dirty="0" err="1">
                <a:solidFill>
                  <a:srgbClr val="0000CC"/>
                </a:solidFill>
                <a:latin typeface="Courier New" panose="02070309020205020404" pitchFamily="49" charset="0"/>
                <a:cs typeface="Courier New" panose="02070309020205020404" pitchFamily="49" charset="0"/>
              </a:rPr>
              <a:t>заттық</a:t>
            </a:r>
            <a:r>
              <a:rPr lang="ru-RU" sz="3300" i="1" dirty="0">
                <a:solidFill>
                  <a:srgbClr val="0000CC"/>
                </a:solidFill>
                <a:latin typeface="Courier New" panose="02070309020205020404" pitchFamily="49" charset="0"/>
                <a:cs typeface="Courier New" panose="02070309020205020404" pitchFamily="49" charset="0"/>
              </a:rPr>
              <a:t> </a:t>
            </a:r>
            <a:r>
              <a:rPr lang="ru-RU" sz="3300" i="1" dirty="0" err="1">
                <a:solidFill>
                  <a:srgbClr val="0000CC"/>
                </a:solidFill>
                <a:latin typeface="Courier New" panose="02070309020205020404" pitchFamily="49" charset="0"/>
                <a:cs typeface="Courier New" panose="02070309020205020404" pitchFamily="49" charset="0"/>
              </a:rPr>
              <a:t>немесе</a:t>
            </a:r>
            <a:r>
              <a:rPr lang="ru-RU" sz="3300" i="1" dirty="0">
                <a:solidFill>
                  <a:srgbClr val="0000CC"/>
                </a:solidFill>
                <a:latin typeface="Courier New" panose="02070309020205020404" pitchFamily="49" charset="0"/>
                <a:cs typeface="Courier New" panose="02070309020205020404" pitchFamily="49" charset="0"/>
              </a:rPr>
              <a:t>  </a:t>
            </a:r>
            <a:r>
              <a:rPr lang="ru-RU" sz="3300" i="1" dirty="0" err="1">
                <a:solidFill>
                  <a:srgbClr val="0000CC"/>
                </a:solidFill>
                <a:latin typeface="Courier New" panose="02070309020205020404" pitchFamily="49" charset="0"/>
                <a:cs typeface="Courier New" panose="02070309020205020404" pitchFamily="49" charset="0"/>
              </a:rPr>
              <a:t>нақтылы</a:t>
            </a:r>
            <a:r>
              <a:rPr lang="ru-RU" sz="3300" i="1" dirty="0">
                <a:solidFill>
                  <a:srgbClr val="0000CC"/>
                </a:solidFill>
                <a:latin typeface="Courier New" panose="02070309020205020404" pitchFamily="49" charset="0"/>
                <a:cs typeface="Courier New" panose="02070309020205020404" pitchFamily="49" charset="0"/>
              </a:rPr>
              <a:t> </a:t>
            </a:r>
            <a:r>
              <a:rPr lang="ru-RU" sz="3300" i="1" dirty="0" err="1">
                <a:solidFill>
                  <a:srgbClr val="0000CC"/>
                </a:solidFill>
                <a:latin typeface="Courier New" panose="02070309020205020404" pitchFamily="49" charset="0"/>
                <a:cs typeface="Courier New" panose="02070309020205020404" pitchFamily="49" charset="0"/>
              </a:rPr>
              <a:t>және</a:t>
            </a:r>
            <a:r>
              <a:rPr lang="ru-RU" sz="3300" i="1" dirty="0">
                <a:solidFill>
                  <a:srgbClr val="0000CC"/>
                </a:solidFill>
                <a:latin typeface="Courier New" panose="02070309020205020404" pitchFamily="49" charset="0"/>
                <a:cs typeface="Courier New" panose="02070309020205020404" pitchFamily="49" charset="0"/>
              </a:rPr>
              <a:t> </a:t>
            </a:r>
            <a:r>
              <a:rPr lang="ru-RU" sz="3300" i="1" dirty="0" err="1">
                <a:solidFill>
                  <a:srgbClr val="0000CC"/>
                </a:solidFill>
                <a:latin typeface="Courier New" panose="02070309020205020404" pitchFamily="49" charset="0"/>
                <a:cs typeface="Courier New" panose="02070309020205020404" pitchFamily="49" charset="0"/>
              </a:rPr>
              <a:t>дерексіз</a:t>
            </a:r>
            <a:r>
              <a:rPr lang="ru-RU" sz="3300" i="1" dirty="0">
                <a:solidFill>
                  <a:srgbClr val="0000CC"/>
                </a:solidFill>
                <a:latin typeface="Courier New" panose="02070309020205020404" pitchFamily="49" charset="0"/>
                <a:cs typeface="Courier New" panose="02070309020205020404" pitchFamily="49" charset="0"/>
              </a:rPr>
              <a:t>.</a:t>
            </a:r>
          </a:p>
          <a:p>
            <a:pPr algn="just"/>
            <a:r>
              <a:rPr lang="kk-KZ" sz="3300" b="1" i="1" dirty="0">
                <a:solidFill>
                  <a:srgbClr val="0000CC"/>
                </a:solidFill>
                <a:latin typeface="Courier New" panose="02070309020205020404" pitchFamily="49" charset="0"/>
                <a:cs typeface="Courier New" panose="02070309020205020404" pitchFamily="49" charset="0"/>
              </a:rPr>
              <a:t>Заттың нақтылы ұғымы дегеніміз</a:t>
            </a:r>
            <a:r>
              <a:rPr lang="kk-KZ" sz="3300" i="1" dirty="0">
                <a:solidFill>
                  <a:srgbClr val="0000CC"/>
                </a:solidFill>
                <a:latin typeface="Courier New" panose="02070309020205020404" pitchFamily="49" charset="0"/>
                <a:cs typeface="Courier New" panose="02070309020205020404" pitchFamily="49" charset="0"/>
              </a:rPr>
              <a:t>- заттарға тұтас түрде қарау. Мысалы</a:t>
            </a:r>
            <a:r>
              <a:rPr lang="ru-RU" sz="3300" i="1" dirty="0">
                <a:solidFill>
                  <a:srgbClr val="0000CC"/>
                </a:solidFill>
                <a:latin typeface="Courier New" panose="02070309020205020404" pitchFamily="49" charset="0"/>
                <a:cs typeface="Courier New" panose="02070309020205020404" pitchFamily="49" charset="0"/>
              </a:rPr>
              <a:t>:</a:t>
            </a:r>
            <a:r>
              <a:rPr lang="kk-KZ" sz="3300" i="1" dirty="0">
                <a:solidFill>
                  <a:srgbClr val="0000CC"/>
                </a:solidFill>
                <a:latin typeface="Courier New" panose="02070309020205020404" pitchFamily="49" charset="0"/>
                <a:cs typeface="Courier New" panose="02070309020205020404" pitchFamily="49" charset="0"/>
              </a:rPr>
              <a:t> адам, өсімдік, жануар т.б.</a:t>
            </a:r>
          </a:p>
          <a:p>
            <a:pPr algn="just"/>
            <a:r>
              <a:rPr lang="kk-KZ" sz="3300" b="1" i="1" dirty="0">
                <a:solidFill>
                  <a:srgbClr val="0000CC"/>
                </a:solidFill>
                <a:latin typeface="Courier New" panose="02070309020205020404" pitchFamily="49" charset="0"/>
                <a:cs typeface="Courier New" panose="02070309020205020404" pitchFamily="49" charset="0"/>
              </a:rPr>
              <a:t>Дерексіз немесе абстрактылы ұғым дегеніміз</a:t>
            </a:r>
            <a:r>
              <a:rPr lang="kk-KZ" sz="3300" i="1" dirty="0">
                <a:solidFill>
                  <a:srgbClr val="0000CC"/>
                </a:solidFill>
                <a:latin typeface="Courier New" panose="02070309020205020404" pitchFamily="49" charset="0"/>
                <a:cs typeface="Courier New" panose="02070309020205020404" pitchFamily="49" charset="0"/>
              </a:rPr>
              <a:t>-ұғымдардың заттар мен құбылыстарға тұтас түрде қарамай, тек жеке қасиеттерге, сапаларға және жағдайларға қатысты. Мысалы</a:t>
            </a:r>
            <a:r>
              <a:rPr lang="ru-RU" sz="3300" i="1" dirty="0">
                <a:solidFill>
                  <a:srgbClr val="0000CC"/>
                </a:solidFill>
                <a:latin typeface="Courier New" panose="02070309020205020404" pitchFamily="49" charset="0"/>
                <a:cs typeface="Courier New" panose="02070309020205020404" pitchFamily="49" charset="0"/>
              </a:rPr>
              <a:t>:</a:t>
            </a:r>
            <a:r>
              <a:rPr lang="kk-KZ" sz="3300" i="1" dirty="0">
                <a:solidFill>
                  <a:srgbClr val="0000CC"/>
                </a:solidFill>
                <a:latin typeface="Courier New" panose="02070309020205020404" pitchFamily="49" charset="0"/>
                <a:cs typeface="Courier New" panose="02070309020205020404" pitchFamily="49" charset="0"/>
              </a:rPr>
              <a:t>адамгершілік туралы ұғым, ақша туралы ұғым т.б.</a:t>
            </a:r>
            <a:endParaRPr lang="ru-RU" sz="3300" i="1" dirty="0">
              <a:solidFill>
                <a:srgbClr val="0000CC"/>
              </a:solidFill>
              <a:latin typeface="Courier New" panose="02070309020205020404" pitchFamily="49" charset="0"/>
              <a:cs typeface="Courier New" panose="02070309020205020404" pitchFamily="49" charset="0"/>
            </a:endParaRPr>
          </a:p>
          <a:p>
            <a:endParaRPr lang="ru-RU" dirty="0"/>
          </a:p>
        </p:txBody>
      </p:sp>
    </p:spTree>
    <p:extLst>
      <p:ext uri="{BB962C8B-B14F-4D97-AF65-F5344CB8AC3E}">
        <p14:creationId xmlns:p14="http://schemas.microsoft.com/office/powerpoint/2010/main" val="707330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88978F-6485-4982-83F8-90856FEC5BBB}"/>
              </a:ext>
            </a:extLst>
          </p:cNvPr>
          <p:cNvSpPr>
            <a:spLocks noGrp="1"/>
          </p:cNvSpPr>
          <p:nvPr>
            <p:ph type="title"/>
          </p:nvPr>
        </p:nvSpPr>
        <p:spPr/>
        <p:txBody>
          <a:bodyPr>
            <a:noAutofit/>
          </a:bodyPr>
          <a:lstStyle/>
          <a:p>
            <a:pPr algn="just"/>
            <a:br>
              <a:rPr lang="kk-KZ" sz="2400" b="1" i="1" dirty="0">
                <a:latin typeface="Courier New" panose="02070309020205020404" pitchFamily="49" charset="0"/>
                <a:cs typeface="Courier New" panose="02070309020205020404" pitchFamily="49" charset="0"/>
              </a:rPr>
            </a:br>
            <a:r>
              <a:rPr lang="kk-KZ" sz="2000" b="1" dirty="0">
                <a:solidFill>
                  <a:srgbClr val="0000FF"/>
                </a:solidFill>
                <a:latin typeface="Courier New" panose="02070309020205020404" pitchFamily="49" charset="0"/>
                <a:cs typeface="Courier New" panose="02070309020205020404" pitchFamily="49" charset="0"/>
              </a:rPr>
              <a:t>Ой қорытындысы- </a:t>
            </a:r>
            <a:r>
              <a:rPr lang="kk-KZ" sz="2000" dirty="0">
                <a:solidFill>
                  <a:srgbClr val="0000FF"/>
                </a:solidFill>
                <a:latin typeface="Courier New" panose="02070309020205020404" pitchFamily="49" charset="0"/>
                <a:cs typeface="Courier New" panose="02070309020205020404" pitchFamily="49" charset="0"/>
              </a:rPr>
              <a:t>бұл тарихи қалыптасқан ойлаудың логикалық түрі, ол арқылы бір немесе бірнеше белгілі пікірлерден жаңа пікір туады. Ой қорытындысы үшке бөлінеді</a:t>
            </a:r>
            <a:r>
              <a:rPr lang="ru-RU" sz="2000" dirty="0">
                <a:solidFill>
                  <a:srgbClr val="0000FF"/>
                </a:solidFill>
                <a:latin typeface="Courier New" panose="02070309020205020404" pitchFamily="49" charset="0"/>
                <a:cs typeface="Courier New" panose="02070309020205020404" pitchFamily="49" charset="0"/>
              </a:rPr>
              <a:t>:</a:t>
            </a:r>
            <a:r>
              <a:rPr lang="kk-KZ" sz="2000" dirty="0">
                <a:solidFill>
                  <a:srgbClr val="0000FF"/>
                </a:solidFill>
                <a:latin typeface="Courier New" panose="02070309020205020404" pitchFamily="49" charset="0"/>
                <a:cs typeface="Courier New" panose="02070309020205020404" pitchFamily="49" charset="0"/>
              </a:rPr>
              <a:t> индукция, дедукция және ұқсастық </a:t>
            </a:r>
            <a:r>
              <a:rPr lang="ru-RU" sz="2000" i="1" dirty="0">
                <a:solidFill>
                  <a:srgbClr val="0000FF"/>
                </a:solidFill>
                <a:latin typeface="Courier New" panose="02070309020205020404" pitchFamily="49" charset="0"/>
                <a:cs typeface="Courier New" panose="02070309020205020404" pitchFamily="49" charset="0"/>
              </a:rPr>
              <a:t>(аналогия</a:t>
            </a:r>
            <a:r>
              <a:rPr lang="ru-RU" sz="2000" dirty="0">
                <a:solidFill>
                  <a:srgbClr val="0000FF"/>
                </a:solidFill>
                <a:latin typeface="Courier New" panose="02070309020205020404" pitchFamily="49" charset="0"/>
                <a:cs typeface="Courier New" panose="02070309020205020404" pitchFamily="49" charset="0"/>
              </a:rPr>
              <a:t>)</a:t>
            </a:r>
            <a:br>
              <a:rPr lang="ru-RU" sz="2000" dirty="0">
                <a:solidFill>
                  <a:srgbClr val="0000FF"/>
                </a:solidFill>
                <a:latin typeface="Courier New" panose="02070309020205020404" pitchFamily="49" charset="0"/>
                <a:cs typeface="Courier New" panose="02070309020205020404" pitchFamily="49" charset="0"/>
              </a:rPr>
            </a:br>
            <a:r>
              <a:rPr lang="ru-RU" sz="2000" dirty="0">
                <a:solidFill>
                  <a:srgbClr val="0000FF"/>
                </a:solidFill>
                <a:latin typeface="Courier New" panose="02070309020205020404" pitchFamily="49" charset="0"/>
                <a:cs typeface="Courier New" panose="02070309020205020404" pitchFamily="49" charset="0"/>
              </a:rPr>
              <a:t> </a:t>
            </a:r>
            <a:br>
              <a:rPr lang="ru-RU" sz="2400" dirty="0">
                <a:latin typeface="Courier New" panose="02070309020205020404" pitchFamily="49" charset="0"/>
                <a:cs typeface="Courier New" panose="02070309020205020404" pitchFamily="49" charset="0"/>
              </a:rPr>
            </a:br>
            <a:endParaRPr lang="ru-RU" sz="2400" dirty="0">
              <a:latin typeface="Courier New" panose="02070309020205020404" pitchFamily="49" charset="0"/>
              <a:cs typeface="Courier New" panose="02070309020205020404" pitchFamily="49" charset="0"/>
            </a:endParaRPr>
          </a:p>
        </p:txBody>
      </p:sp>
      <p:sp>
        <p:nvSpPr>
          <p:cNvPr id="3" name="Объект 2">
            <a:extLst>
              <a:ext uri="{FF2B5EF4-FFF2-40B4-BE49-F238E27FC236}">
                <a16:creationId xmlns:a16="http://schemas.microsoft.com/office/drawing/2014/main" id="{B87FBC82-4E24-4DCE-926C-0529BC060031}"/>
              </a:ext>
            </a:extLst>
          </p:cNvPr>
          <p:cNvSpPr>
            <a:spLocks noGrp="1"/>
          </p:cNvSpPr>
          <p:nvPr>
            <p:ph idx="1"/>
          </p:nvPr>
        </p:nvSpPr>
        <p:spPr/>
        <p:txBody>
          <a:bodyPr/>
          <a:lstStyle/>
          <a:p>
            <a:r>
              <a:rPr lang="ru-RU" sz="2000" b="1" dirty="0">
                <a:solidFill>
                  <a:srgbClr val="0000FF"/>
                </a:solidFill>
                <a:latin typeface="Courier New" panose="02070309020205020404" pitchFamily="49" charset="0"/>
                <a:cs typeface="Courier New" panose="02070309020205020404" pitchFamily="49" charset="0"/>
              </a:rPr>
              <a:t>Индукция </a:t>
            </a:r>
            <a:r>
              <a:rPr lang="ru-RU" sz="2000" dirty="0">
                <a:solidFill>
                  <a:srgbClr val="0000FF"/>
                </a:solidFill>
                <a:latin typeface="Courier New" panose="02070309020205020404" pitchFamily="49" charset="0"/>
                <a:cs typeface="Courier New" panose="02070309020205020404" pitchFamily="49" charset="0"/>
              </a:rPr>
              <a:t>де</a:t>
            </a:r>
            <a:r>
              <a:rPr lang="kk-KZ" sz="2000" dirty="0">
                <a:solidFill>
                  <a:srgbClr val="0000FF"/>
                </a:solidFill>
                <a:latin typeface="Courier New" panose="02070309020205020404" pitchFamily="49" charset="0"/>
                <a:cs typeface="Courier New" panose="02070309020205020404" pitchFamily="49" charset="0"/>
              </a:rPr>
              <a:t>геніміз- бірнеше жалқы немесе жеке пікірлерден бір жалпы пікір жасау.</a:t>
            </a:r>
          </a:p>
          <a:p>
            <a:r>
              <a:rPr lang="kk-KZ" sz="2000" b="1" dirty="0">
                <a:solidFill>
                  <a:srgbClr val="0000FF"/>
                </a:solidFill>
                <a:latin typeface="Courier New" panose="02070309020205020404" pitchFamily="49" charset="0"/>
                <a:cs typeface="Courier New" panose="02070309020205020404" pitchFamily="49" charset="0"/>
              </a:rPr>
              <a:t>Дедукция</a:t>
            </a:r>
            <a:r>
              <a:rPr lang="kk-KZ" sz="2000" dirty="0">
                <a:solidFill>
                  <a:srgbClr val="0000FF"/>
                </a:solidFill>
                <a:latin typeface="Courier New" panose="02070309020205020404" pitchFamily="49" charset="0"/>
                <a:cs typeface="Courier New" panose="02070309020205020404" pitchFamily="49" charset="0"/>
              </a:rPr>
              <a:t>- бұл жалпы пікірлерден, деректерден жеке пікірлерге,деректерге көшудің жалпы заңдылықтар мен ережелерді білу негізінде жекелеген деректер мен құбылыстарды пайымдаудың тәсілі.</a:t>
            </a:r>
          </a:p>
          <a:p>
            <a:r>
              <a:rPr lang="kk-KZ" sz="2000" b="1" dirty="0">
                <a:solidFill>
                  <a:srgbClr val="0000FF"/>
                </a:solidFill>
                <a:latin typeface="Courier New" panose="02070309020205020404" pitchFamily="49" charset="0"/>
                <a:cs typeface="Courier New" panose="02070309020205020404" pitchFamily="49" charset="0"/>
              </a:rPr>
              <a:t>Аналогия</a:t>
            </a:r>
            <a:r>
              <a:rPr lang="kk-KZ" sz="2000" dirty="0">
                <a:solidFill>
                  <a:srgbClr val="0000FF"/>
                </a:solidFill>
                <a:latin typeface="Courier New" panose="02070309020205020404" pitchFamily="49" charset="0"/>
                <a:cs typeface="Courier New" panose="02070309020205020404" pitchFamily="49" charset="0"/>
              </a:rPr>
              <a:t>-ұқсастық бойынша ой қорытындыларын жасау</a:t>
            </a:r>
          </a:p>
          <a:p>
            <a:endParaRPr lang="ru-RU" dirty="0"/>
          </a:p>
        </p:txBody>
      </p:sp>
    </p:spTree>
    <p:extLst>
      <p:ext uri="{BB962C8B-B14F-4D97-AF65-F5344CB8AC3E}">
        <p14:creationId xmlns:p14="http://schemas.microsoft.com/office/powerpoint/2010/main" val="3551935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82B06C5C-9376-4C12-90A7-77ED2F10BE08}"/>
              </a:ext>
            </a:extLst>
          </p:cNvPr>
          <p:cNvSpPr txBox="1">
            <a:spLocks noGrp="1"/>
          </p:cNvSpPr>
          <p:nvPr>
            <p:ph type="title"/>
          </p:nvPr>
        </p:nvSpPr>
        <p:spPr>
          <a:xfrm>
            <a:off x="3146314" y="1062186"/>
            <a:ext cx="5899372" cy="461665"/>
          </a:xfrm>
          <a:prstGeom prst="rect">
            <a:avLst/>
          </a:prstGeom>
          <a:noFill/>
        </p:spPr>
        <p:txBody>
          <a:bodyPr wrap="none" rtlCol="0">
            <a:spAutoFit/>
          </a:bodyPr>
          <a:lstStyle/>
          <a:p>
            <a:r>
              <a:rPr lang="kk-KZ" sz="2400" b="1" dirty="0">
                <a:solidFill>
                  <a:srgbClr val="0000FF"/>
                </a:solidFill>
                <a:latin typeface="Courier New" panose="02070309020205020404" pitchFamily="49" charset="0"/>
                <a:cs typeface="Courier New" panose="02070309020205020404" pitchFamily="49" charset="0"/>
              </a:rPr>
              <a:t>Ой тәсілдері түрлерінің схемасы</a:t>
            </a:r>
            <a:endParaRPr lang="ru-RU" sz="2400" b="1" dirty="0">
              <a:solidFill>
                <a:srgbClr val="0000FF"/>
              </a:solidFill>
              <a:latin typeface="Courier New" panose="02070309020205020404" pitchFamily="49" charset="0"/>
              <a:cs typeface="Courier New" panose="02070309020205020404" pitchFamily="49" charset="0"/>
            </a:endParaRPr>
          </a:p>
        </p:txBody>
      </p:sp>
      <p:sp>
        <p:nvSpPr>
          <p:cNvPr id="5" name="Прямоугольник 4">
            <a:extLst>
              <a:ext uri="{FF2B5EF4-FFF2-40B4-BE49-F238E27FC236}">
                <a16:creationId xmlns:a16="http://schemas.microsoft.com/office/drawing/2014/main" id="{8B085CB7-245C-4654-977F-7DB6B0E6ED55}"/>
              </a:ext>
            </a:extLst>
          </p:cNvPr>
          <p:cNvSpPr/>
          <p:nvPr/>
        </p:nvSpPr>
        <p:spPr>
          <a:xfrm>
            <a:off x="1952520" y="1880941"/>
            <a:ext cx="16344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100" dirty="0">
                <a:solidFill>
                  <a:srgbClr val="002060"/>
                </a:solidFill>
                <a:latin typeface="Times New Roman" pitchFamily="18" charset="0"/>
                <a:cs typeface="Times New Roman" pitchFamily="18" charset="0"/>
              </a:rPr>
              <a:t>Ой тәсілдері</a:t>
            </a:r>
            <a:endParaRPr lang="ru-RU" sz="2100" dirty="0">
              <a:solidFill>
                <a:srgbClr val="002060"/>
              </a:solidFill>
              <a:latin typeface="Times New Roman" pitchFamily="18" charset="0"/>
              <a:cs typeface="Times New Roman" pitchFamily="18" charset="0"/>
            </a:endParaRPr>
          </a:p>
        </p:txBody>
      </p:sp>
      <p:cxnSp>
        <p:nvCxnSpPr>
          <p:cNvPr id="6" name="Прямая со стрелкой 5">
            <a:extLst>
              <a:ext uri="{FF2B5EF4-FFF2-40B4-BE49-F238E27FC236}">
                <a16:creationId xmlns:a16="http://schemas.microsoft.com/office/drawing/2014/main" id="{4FABBC96-AA20-4B60-A90A-FEC54C55CB5E}"/>
              </a:ext>
            </a:extLst>
          </p:cNvPr>
          <p:cNvCxnSpPr/>
          <p:nvPr/>
        </p:nvCxnSpPr>
        <p:spPr>
          <a:xfrm flipH="1">
            <a:off x="2852620" y="2224087"/>
            <a:ext cx="25152" cy="18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a:extLst>
              <a:ext uri="{FF2B5EF4-FFF2-40B4-BE49-F238E27FC236}">
                <a16:creationId xmlns:a16="http://schemas.microsoft.com/office/drawing/2014/main" id="{111A9EEA-A498-4BBC-86DB-64F048E3059D}"/>
              </a:ext>
            </a:extLst>
          </p:cNvPr>
          <p:cNvSpPr/>
          <p:nvPr/>
        </p:nvSpPr>
        <p:spPr>
          <a:xfrm>
            <a:off x="2024528" y="4140943"/>
            <a:ext cx="165618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400" dirty="0">
                <a:solidFill>
                  <a:srgbClr val="002060"/>
                </a:solidFill>
                <a:latin typeface="Times New Roman" pitchFamily="18" charset="0"/>
                <a:cs typeface="Times New Roman" pitchFamily="18" charset="0"/>
              </a:rPr>
              <a:t>талдау</a:t>
            </a:r>
            <a:endParaRPr lang="ru-RU" sz="2400" dirty="0">
              <a:solidFill>
                <a:srgbClr val="002060"/>
              </a:solidFill>
              <a:latin typeface="Times New Roman" pitchFamily="18" charset="0"/>
              <a:cs typeface="Times New Roman" pitchFamily="18" charset="0"/>
            </a:endParaRPr>
          </a:p>
        </p:txBody>
      </p:sp>
      <p:sp>
        <p:nvSpPr>
          <p:cNvPr id="8" name="Прямоугольник 7">
            <a:extLst>
              <a:ext uri="{FF2B5EF4-FFF2-40B4-BE49-F238E27FC236}">
                <a16:creationId xmlns:a16="http://schemas.microsoft.com/office/drawing/2014/main" id="{E15A4B7A-EF1F-4453-86E8-6137D672676F}"/>
              </a:ext>
            </a:extLst>
          </p:cNvPr>
          <p:cNvSpPr/>
          <p:nvPr/>
        </p:nvSpPr>
        <p:spPr>
          <a:xfrm>
            <a:off x="1952520" y="5254625"/>
            <a:ext cx="172819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400" dirty="0">
                <a:solidFill>
                  <a:srgbClr val="002060"/>
                </a:solidFill>
                <a:latin typeface="Times New Roman" pitchFamily="18" charset="0"/>
                <a:cs typeface="Times New Roman" pitchFamily="18" charset="0"/>
              </a:rPr>
              <a:t>жинақтау</a:t>
            </a:r>
            <a:endParaRPr lang="ru-RU" sz="2400" dirty="0">
              <a:solidFill>
                <a:srgbClr val="002060"/>
              </a:solidFill>
              <a:latin typeface="Times New Roman" pitchFamily="18" charset="0"/>
              <a:cs typeface="Times New Roman" pitchFamily="18" charset="0"/>
            </a:endParaRPr>
          </a:p>
        </p:txBody>
      </p:sp>
      <p:sp>
        <p:nvSpPr>
          <p:cNvPr id="9" name="Прямоугольник 8">
            <a:extLst>
              <a:ext uri="{FF2B5EF4-FFF2-40B4-BE49-F238E27FC236}">
                <a16:creationId xmlns:a16="http://schemas.microsoft.com/office/drawing/2014/main" id="{39018CAC-430C-4B10-B41E-4FB32E29E797}"/>
              </a:ext>
            </a:extLst>
          </p:cNvPr>
          <p:cNvSpPr/>
          <p:nvPr/>
        </p:nvSpPr>
        <p:spPr>
          <a:xfrm rot="16200000">
            <a:off x="5769290" y="2119877"/>
            <a:ext cx="1393043"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000" b="1" dirty="0">
                <a:solidFill>
                  <a:srgbClr val="002060"/>
                </a:solidFill>
                <a:latin typeface="Courier New" panose="02070309020205020404" pitchFamily="49" charset="0"/>
                <a:cs typeface="Courier New" panose="02070309020205020404" pitchFamily="49" charset="0"/>
              </a:rPr>
              <a:t>табиғи</a:t>
            </a:r>
            <a:endParaRPr lang="ru-RU" sz="2000" b="1" dirty="0">
              <a:solidFill>
                <a:srgbClr val="002060"/>
              </a:solidFill>
              <a:latin typeface="Courier New" panose="02070309020205020404" pitchFamily="49" charset="0"/>
              <a:cs typeface="Courier New" panose="02070309020205020404" pitchFamily="49" charset="0"/>
            </a:endParaRPr>
          </a:p>
        </p:txBody>
      </p:sp>
      <p:sp>
        <p:nvSpPr>
          <p:cNvPr id="10" name="Прямоугольник 9">
            <a:extLst>
              <a:ext uri="{FF2B5EF4-FFF2-40B4-BE49-F238E27FC236}">
                <a16:creationId xmlns:a16="http://schemas.microsoft.com/office/drawing/2014/main" id="{29002C3F-3E99-4E59-AB65-77BBAB6657CF}"/>
              </a:ext>
            </a:extLst>
          </p:cNvPr>
          <p:cNvSpPr/>
          <p:nvPr/>
        </p:nvSpPr>
        <p:spPr>
          <a:xfrm rot="16200000">
            <a:off x="6852332" y="2091602"/>
            <a:ext cx="1377585"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100" b="1" dirty="0">
                <a:solidFill>
                  <a:srgbClr val="002060"/>
                </a:solidFill>
                <a:latin typeface="Times New Roman" pitchFamily="18" charset="0"/>
                <a:cs typeface="Times New Roman" pitchFamily="18" charset="0"/>
              </a:rPr>
              <a:t>жасанды</a:t>
            </a:r>
            <a:endParaRPr lang="ru-RU" sz="2100" b="1" dirty="0">
              <a:solidFill>
                <a:srgbClr val="002060"/>
              </a:solidFill>
              <a:latin typeface="Times New Roman" pitchFamily="18" charset="0"/>
              <a:cs typeface="Times New Roman" pitchFamily="18" charset="0"/>
            </a:endParaRPr>
          </a:p>
        </p:txBody>
      </p:sp>
      <p:sp>
        <p:nvSpPr>
          <p:cNvPr id="11" name="Прямоугольник 10">
            <a:extLst>
              <a:ext uri="{FF2B5EF4-FFF2-40B4-BE49-F238E27FC236}">
                <a16:creationId xmlns:a16="http://schemas.microsoft.com/office/drawing/2014/main" id="{57676C93-7A91-4D7E-AC98-E3915CF78231}"/>
              </a:ext>
            </a:extLst>
          </p:cNvPr>
          <p:cNvSpPr/>
          <p:nvPr/>
        </p:nvSpPr>
        <p:spPr>
          <a:xfrm>
            <a:off x="6019697" y="3161443"/>
            <a:ext cx="208823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300" dirty="0">
                <a:solidFill>
                  <a:srgbClr val="002060"/>
                </a:solidFill>
                <a:latin typeface="Times New Roman" pitchFamily="18" charset="0"/>
                <a:cs typeface="Times New Roman" pitchFamily="18" charset="0"/>
              </a:rPr>
              <a:t>топтастыру</a:t>
            </a:r>
            <a:endParaRPr lang="ru-RU" sz="2300" dirty="0">
              <a:solidFill>
                <a:srgbClr val="002060"/>
              </a:solidFill>
              <a:latin typeface="Times New Roman" pitchFamily="18" charset="0"/>
              <a:cs typeface="Times New Roman" pitchFamily="18" charset="0"/>
            </a:endParaRPr>
          </a:p>
        </p:txBody>
      </p:sp>
      <p:sp>
        <p:nvSpPr>
          <p:cNvPr id="12" name="Прямоугольник 11">
            <a:extLst>
              <a:ext uri="{FF2B5EF4-FFF2-40B4-BE49-F238E27FC236}">
                <a16:creationId xmlns:a16="http://schemas.microsoft.com/office/drawing/2014/main" id="{1EE28EF3-29FE-4114-90F6-54B6B33D6F77}"/>
              </a:ext>
            </a:extLst>
          </p:cNvPr>
          <p:cNvSpPr/>
          <p:nvPr/>
        </p:nvSpPr>
        <p:spPr>
          <a:xfrm>
            <a:off x="6019697" y="3834941"/>
            <a:ext cx="2016224"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300" dirty="0">
                <a:solidFill>
                  <a:srgbClr val="002060"/>
                </a:solidFill>
                <a:latin typeface="Times New Roman" pitchFamily="18" charset="0"/>
                <a:cs typeface="Times New Roman" pitchFamily="18" charset="0"/>
              </a:rPr>
              <a:t>жүйелеу</a:t>
            </a:r>
            <a:endParaRPr lang="ru-RU" sz="2300" dirty="0">
              <a:solidFill>
                <a:srgbClr val="002060"/>
              </a:solidFill>
              <a:latin typeface="Times New Roman" pitchFamily="18" charset="0"/>
              <a:cs typeface="Times New Roman" pitchFamily="18" charset="0"/>
            </a:endParaRPr>
          </a:p>
        </p:txBody>
      </p:sp>
      <p:sp>
        <p:nvSpPr>
          <p:cNvPr id="13" name="Прямоугольник 12">
            <a:extLst>
              <a:ext uri="{FF2B5EF4-FFF2-40B4-BE49-F238E27FC236}">
                <a16:creationId xmlns:a16="http://schemas.microsoft.com/office/drawing/2014/main" id="{8CF4CDE3-9666-415D-AA94-9C679738EC16}"/>
              </a:ext>
            </a:extLst>
          </p:cNvPr>
          <p:cNvSpPr/>
          <p:nvPr/>
        </p:nvSpPr>
        <p:spPr>
          <a:xfrm>
            <a:off x="6011511" y="4451490"/>
            <a:ext cx="201622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300" dirty="0">
                <a:solidFill>
                  <a:srgbClr val="002060"/>
                </a:solidFill>
                <a:latin typeface="Times New Roman" pitchFamily="18" charset="0"/>
                <a:cs typeface="Times New Roman" pitchFamily="18" charset="0"/>
              </a:rPr>
              <a:t>абстракциялау</a:t>
            </a:r>
            <a:endParaRPr lang="ru-RU" sz="2300" dirty="0">
              <a:solidFill>
                <a:srgbClr val="002060"/>
              </a:solidFill>
              <a:latin typeface="Times New Roman" pitchFamily="18" charset="0"/>
              <a:cs typeface="Times New Roman" pitchFamily="18" charset="0"/>
            </a:endParaRPr>
          </a:p>
        </p:txBody>
      </p:sp>
      <p:sp>
        <p:nvSpPr>
          <p:cNvPr id="14" name="Прямоугольник 13">
            <a:extLst>
              <a:ext uri="{FF2B5EF4-FFF2-40B4-BE49-F238E27FC236}">
                <a16:creationId xmlns:a16="http://schemas.microsoft.com/office/drawing/2014/main" id="{B4DA0971-7EE7-40CF-A874-A401C1B185AE}"/>
              </a:ext>
            </a:extLst>
          </p:cNvPr>
          <p:cNvSpPr/>
          <p:nvPr/>
        </p:nvSpPr>
        <p:spPr>
          <a:xfrm>
            <a:off x="6019697" y="5180088"/>
            <a:ext cx="2016224"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400" dirty="0">
                <a:solidFill>
                  <a:srgbClr val="002060"/>
                </a:solidFill>
                <a:latin typeface="Times New Roman" pitchFamily="18" charset="0"/>
                <a:cs typeface="Times New Roman" pitchFamily="18" charset="0"/>
              </a:rPr>
              <a:t>жалпылау</a:t>
            </a:r>
            <a:endParaRPr lang="ru-RU" sz="2400" dirty="0">
              <a:solidFill>
                <a:srgbClr val="002060"/>
              </a:solidFill>
              <a:latin typeface="Times New Roman" pitchFamily="18" charset="0"/>
              <a:cs typeface="Times New Roman" pitchFamily="18" charset="0"/>
            </a:endParaRPr>
          </a:p>
        </p:txBody>
      </p:sp>
      <p:sp>
        <p:nvSpPr>
          <p:cNvPr id="15" name="Прямоугольник 14">
            <a:extLst>
              <a:ext uri="{FF2B5EF4-FFF2-40B4-BE49-F238E27FC236}">
                <a16:creationId xmlns:a16="http://schemas.microsoft.com/office/drawing/2014/main" id="{9AB15811-8DF4-4EF6-9ECF-1F8A3B73EAC8}"/>
              </a:ext>
            </a:extLst>
          </p:cNvPr>
          <p:cNvSpPr/>
          <p:nvPr/>
        </p:nvSpPr>
        <p:spPr>
          <a:xfrm>
            <a:off x="6011511" y="5754190"/>
            <a:ext cx="1944216"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300" dirty="0">
                <a:solidFill>
                  <a:srgbClr val="002060"/>
                </a:solidFill>
                <a:latin typeface="Times New Roman" pitchFamily="18" charset="0"/>
                <a:cs typeface="Times New Roman" pitchFamily="18" charset="0"/>
              </a:rPr>
              <a:t>салыстыру</a:t>
            </a:r>
            <a:endParaRPr lang="ru-RU" sz="2300"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526830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B277473-1620-4DEA-9305-107267A6605F}"/>
              </a:ext>
            </a:extLst>
          </p:cNvPr>
          <p:cNvSpPr>
            <a:spLocks noGrp="1"/>
          </p:cNvSpPr>
          <p:nvPr>
            <p:ph type="title"/>
          </p:nvPr>
        </p:nvSpPr>
        <p:spPr>
          <a:xfrm>
            <a:off x="1295402" y="686712"/>
            <a:ext cx="9601196" cy="551245"/>
          </a:xfrm>
        </p:spPr>
        <p:txBody>
          <a:bodyPr>
            <a:normAutofit fontScale="90000"/>
          </a:bodyPr>
          <a:lstStyle/>
          <a:p>
            <a:br>
              <a:rPr lang="kk-KZ" b="1" dirty="0">
                <a:solidFill>
                  <a:srgbClr val="FF0000"/>
                </a:solidFill>
                <a:effectLst>
                  <a:outerShdw blurRad="38100" dist="38100" dir="2700000" algn="tl">
                    <a:srgbClr val="000000">
                      <a:alpha val="43137"/>
                    </a:srgbClr>
                  </a:outerShdw>
                </a:effectLst>
              </a:rPr>
            </a:br>
            <a:r>
              <a:rPr lang="kk-KZ" sz="2400" b="1" dirty="0">
                <a:solidFill>
                  <a:srgbClr val="0000FF"/>
                </a:solidFill>
                <a:effectLst>
                  <a:outerShdw blurRad="38100" dist="38100" dir="2700000" algn="tl">
                    <a:srgbClr val="000000">
                      <a:alpha val="43137"/>
                    </a:srgbClr>
                  </a:outerShdw>
                </a:effectLst>
                <a:latin typeface="Courier New" panose="02070309020205020404" pitchFamily="49" charset="0"/>
                <a:cs typeface="Courier New" panose="02070309020205020404" pitchFamily="49" charset="0"/>
              </a:rPr>
              <a:t>Ойлаудың дара ерекшеліктері</a:t>
            </a:r>
            <a:br>
              <a:rPr lang="ru-RU" b="1" dirty="0">
                <a:solidFill>
                  <a:srgbClr val="FF0000"/>
                </a:solidFill>
                <a:effectLst>
                  <a:outerShdw blurRad="38100" dist="38100" dir="2700000" algn="tl">
                    <a:srgbClr val="000000">
                      <a:alpha val="43137"/>
                    </a:srgbClr>
                  </a:outerShdw>
                </a:effectLst>
              </a:rPr>
            </a:br>
            <a:endParaRPr lang="ru-RU" dirty="0"/>
          </a:p>
        </p:txBody>
      </p:sp>
      <p:sp>
        <p:nvSpPr>
          <p:cNvPr id="4" name="Прямоугольник 3">
            <a:extLst>
              <a:ext uri="{FF2B5EF4-FFF2-40B4-BE49-F238E27FC236}">
                <a16:creationId xmlns:a16="http://schemas.microsoft.com/office/drawing/2014/main" id="{90D3C377-F096-4475-AA79-A9D4378A51C5}"/>
              </a:ext>
            </a:extLst>
          </p:cNvPr>
          <p:cNvSpPr/>
          <p:nvPr/>
        </p:nvSpPr>
        <p:spPr>
          <a:xfrm>
            <a:off x="886265" y="1533378"/>
            <a:ext cx="10010333" cy="4247317"/>
          </a:xfrm>
          <a:prstGeom prst="rect">
            <a:avLst/>
          </a:prstGeom>
        </p:spPr>
        <p:txBody>
          <a:bodyPr wrap="square">
            <a:spAutoFit/>
          </a:bodyPr>
          <a:lstStyle/>
          <a:p>
            <a:pPr algn="just"/>
            <a:r>
              <a:rPr lang="kk-KZ" b="1" dirty="0">
                <a:solidFill>
                  <a:srgbClr val="0000FF"/>
                </a:solidFill>
                <a:latin typeface="Courier New" panose="02070309020205020404" pitchFamily="49" charset="0"/>
                <a:cs typeface="Courier New" panose="02070309020205020404" pitchFamily="49" charset="0"/>
              </a:rPr>
              <a:t>Ойдың мазмұндылығы</a:t>
            </a:r>
            <a:r>
              <a:rPr lang="kk-KZ" dirty="0">
                <a:solidFill>
                  <a:srgbClr val="0000FF"/>
                </a:solidFill>
                <a:latin typeface="Courier New" panose="02070309020205020404" pitchFamily="49" charset="0"/>
                <a:cs typeface="Courier New" panose="02070309020205020404" pitchFamily="49" charset="0"/>
              </a:rPr>
              <a:t>- заттар мен құбылыстар, шындықтың салалары туралы сананың пікірлер мен және ұғымдармен жеткілікті болу дәрежесін айтамыз. Адамда неғұрлым ой көп болса және  неғұрлым әртүрлі болса, соғұрлым  оың ойлауы мазмұнды және бай келеді.  Бірақ  ойлаудың мазмұндылығы тек бар ойлаудың сапалық жағымен ғана сипатталып қоймацды, сонымен қатар осы ойлауда бейнеленеді. Сондықтан да ойдың мазмұндылығына тек байлығы емес, сонымен қатар оның тереңдігі жатады.</a:t>
            </a:r>
          </a:p>
          <a:p>
            <a:pPr algn="just"/>
            <a:r>
              <a:rPr lang="kk-KZ" b="1" dirty="0">
                <a:solidFill>
                  <a:srgbClr val="0000FF"/>
                </a:solidFill>
                <a:latin typeface="Courier New" panose="02070309020205020404" pitchFamily="49" charset="0"/>
                <a:cs typeface="Courier New" panose="02070309020205020404" pitchFamily="49" charset="0"/>
              </a:rPr>
              <a:t>Ойлаудың тереңдігі</a:t>
            </a:r>
            <a:r>
              <a:rPr lang="kk-KZ" dirty="0">
                <a:solidFill>
                  <a:srgbClr val="0000FF"/>
                </a:solidFill>
                <a:latin typeface="Courier New" panose="02070309020205020404" pitchFamily="49" charset="0"/>
                <a:cs typeface="Courier New" panose="02070309020205020404" pitchFamily="49" charset="0"/>
              </a:rPr>
              <a:t>- ойлауда ерекше маңызды қасиеттер мен салалар, ерекше маңызды байланыстар мен қатынастар бейнеленеді. Ойлаудың мазмұндылығы байлығы, ал тереңдігі адамның іс-әрекетімен, оның білімімен тәжірибесімен, қиялының даму дәрежесімен айқындалады.</a:t>
            </a:r>
          </a:p>
          <a:p>
            <a:pPr algn="just"/>
            <a:r>
              <a:rPr lang="kk-KZ" b="1" dirty="0">
                <a:solidFill>
                  <a:srgbClr val="0000FF"/>
                </a:solidFill>
                <a:latin typeface="Courier New" panose="02070309020205020404" pitchFamily="49" charset="0"/>
                <a:cs typeface="Courier New" panose="02070309020205020404" pitchFamily="49" charset="0"/>
              </a:rPr>
              <a:t>Ойлаудың  дербестігі</a:t>
            </a:r>
            <a:r>
              <a:rPr lang="kk-KZ" dirty="0">
                <a:solidFill>
                  <a:srgbClr val="0000FF"/>
                </a:solidFill>
                <a:latin typeface="Courier New" panose="02070309020205020404" pitchFamily="49" charset="0"/>
                <a:cs typeface="Courier New" panose="02070309020205020404" pitchFamily="49" charset="0"/>
              </a:rPr>
              <a:t>- адамның өзіне жаңа міндеттерді қоя білуі, басқа адамдарың көмегінсіз бұл міндеттерді өзінің айрықша әдістерімен шеше білуі. Ойлаудың дербестігі ойдың белсенділігіне , икемділігіне , жеке сын тұрғысынан қарауында.</a:t>
            </a:r>
            <a:endParaRPr lang="ru-RU" dirty="0">
              <a:solidFill>
                <a:srgbClr val="0000FF"/>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483259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517C13A-E820-47DD-9B3A-7CD733195F0F}"/>
              </a:ext>
            </a:extLst>
          </p:cNvPr>
          <p:cNvSpPr/>
          <p:nvPr/>
        </p:nvSpPr>
        <p:spPr>
          <a:xfrm>
            <a:off x="1012874" y="938579"/>
            <a:ext cx="9753600" cy="4524315"/>
          </a:xfrm>
          <a:prstGeom prst="rect">
            <a:avLst/>
          </a:prstGeom>
        </p:spPr>
        <p:txBody>
          <a:bodyPr wrap="square">
            <a:spAutoFit/>
          </a:bodyPr>
          <a:lstStyle/>
          <a:p>
            <a:pPr algn="just"/>
            <a:r>
              <a:rPr lang="kk-KZ" b="1" dirty="0">
                <a:solidFill>
                  <a:srgbClr val="0000FF"/>
                </a:solidFill>
                <a:latin typeface="Courier New" panose="02070309020205020404" pitchFamily="49" charset="0"/>
                <a:cs typeface="Courier New" panose="02070309020205020404" pitchFamily="49" charset="0"/>
              </a:rPr>
              <a:t>Ойдың белсенділігі- </a:t>
            </a:r>
            <a:r>
              <a:rPr lang="kk-KZ" dirty="0">
                <a:solidFill>
                  <a:srgbClr val="0000FF"/>
                </a:solidFill>
                <a:latin typeface="Courier New" panose="02070309020205020404" pitchFamily="49" charset="0"/>
                <a:cs typeface="Courier New" panose="02070309020205020404" pitchFamily="49" charset="0"/>
              </a:rPr>
              <a:t>өзінің жаңа сұрақтары мен міндеттерін қоя білуінде және іздену мен міндеттерді шешу үшін жолдар мен тәсілдерді табуға талпынуында аңғарылады.</a:t>
            </a:r>
          </a:p>
          <a:p>
            <a:pPr algn="just"/>
            <a:r>
              <a:rPr lang="kk-KZ" b="1" dirty="0">
                <a:solidFill>
                  <a:srgbClr val="0000FF"/>
                </a:solidFill>
                <a:latin typeface="Courier New" panose="02070309020205020404" pitchFamily="49" charset="0"/>
                <a:cs typeface="Courier New" panose="02070309020205020404" pitchFamily="49" charset="0"/>
              </a:rPr>
              <a:t>Ойдың икемділігі- </a:t>
            </a:r>
            <a:r>
              <a:rPr lang="kk-KZ" dirty="0">
                <a:solidFill>
                  <a:srgbClr val="0000FF"/>
                </a:solidFill>
                <a:latin typeface="Courier New" panose="02070309020205020404" pitchFamily="49" charset="0"/>
                <a:cs typeface="Courier New" panose="02070309020205020404" pitchFamily="49" charset="0"/>
              </a:rPr>
              <a:t>міндеттерді шешуде алынған біржақты ескірген тәсілдерден еркін болу ептілігінде, міндеттерді шешудің жаңа тәсілдерін тез ұйымдастыру немесе таңдауында байқалады.</a:t>
            </a:r>
          </a:p>
          <a:p>
            <a:pPr algn="just"/>
            <a:r>
              <a:rPr lang="kk-KZ" b="1" dirty="0">
                <a:solidFill>
                  <a:srgbClr val="0000FF"/>
                </a:solidFill>
                <a:latin typeface="Courier New" panose="02070309020205020404" pitchFamily="49" charset="0"/>
                <a:cs typeface="Courier New" panose="02070309020205020404" pitchFamily="49" charset="0"/>
              </a:rPr>
              <a:t>Сын тұрғысынан ойлау- </a:t>
            </a:r>
            <a:r>
              <a:rPr lang="kk-KZ" dirty="0">
                <a:solidFill>
                  <a:srgbClr val="0000FF"/>
                </a:solidFill>
                <a:latin typeface="Courier New" panose="02070309020205020404" pitchFamily="49" charset="0"/>
                <a:cs typeface="Courier New" panose="02070309020205020404" pitchFamily="49" charset="0"/>
              </a:rPr>
              <a:t>ақиқат және жалға ретінде басқаның немесе өзінің ойларын тексеру мен  бағалау қабілеттілігінде аңғарылады.  Сын тұрғысынан ойлауды айтылған ойлардың практикалық өмірлік құндылығын тексеру ептілігінде аңғарамыз. Сыни ойлау- бұл өзінің және басқаның ойларына өте қатаң қарау.</a:t>
            </a:r>
          </a:p>
          <a:p>
            <a:pPr algn="just"/>
            <a:r>
              <a:rPr lang="kk-KZ" b="1" dirty="0">
                <a:solidFill>
                  <a:srgbClr val="0000FF"/>
                </a:solidFill>
                <a:latin typeface="Courier New" panose="02070309020205020404" pitchFamily="49" charset="0"/>
                <a:cs typeface="Courier New" panose="02070309020205020404" pitchFamily="49" charset="0"/>
              </a:rPr>
              <a:t>Ойдың ұшқырлығы- </a:t>
            </a:r>
            <a:r>
              <a:rPr lang="kk-KZ" dirty="0">
                <a:solidFill>
                  <a:srgbClr val="0000FF"/>
                </a:solidFill>
                <a:latin typeface="Courier New" panose="02070309020205020404" pitchFamily="49" charset="0"/>
                <a:cs typeface="Courier New" panose="02070309020205020404" pitchFamily="49" charset="0"/>
              </a:rPr>
              <a:t>қойылған сұраққа түпкілікті жауаптың қаншалықты уақыттың ішінде алынғандығымен анықталады.  Яғни, бұл уақыт қарапайым ойлау үрдісінде біршама қысқа болады, ал күрделі ойлау үрдістерінде  ұзақтау болады. Кейбір адамдарда күрделі ой тәсілдері өте тез іске асады. Бұл адамдар тапқыр , ойдың ұшқырлығымен ерекшеленеді. </a:t>
            </a:r>
          </a:p>
        </p:txBody>
      </p:sp>
    </p:spTree>
    <p:extLst>
      <p:ext uri="{BB962C8B-B14F-4D97-AF65-F5344CB8AC3E}">
        <p14:creationId xmlns:p14="http://schemas.microsoft.com/office/powerpoint/2010/main" val="3271136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06C0A3EA-6E96-41C6-AE08-40AF1D472D3D}"/>
              </a:ext>
            </a:extLst>
          </p:cNvPr>
          <p:cNvSpPr>
            <a:spLocks noGrp="1"/>
          </p:cNvSpPr>
          <p:nvPr>
            <p:ph type="title"/>
          </p:nvPr>
        </p:nvSpPr>
        <p:spPr>
          <a:xfrm>
            <a:off x="1295400" y="613168"/>
            <a:ext cx="9601200" cy="954107"/>
          </a:xfrm>
          <a:prstGeom prst="rect">
            <a:avLst/>
          </a:prstGeom>
        </p:spPr>
        <p:txBody>
          <a:bodyPr wrap="square">
            <a:spAutoFit/>
          </a:bodyPr>
          <a:lstStyle/>
          <a:p>
            <a:pPr algn="ctr"/>
            <a:r>
              <a:rPr lang="ru-RU" sz="2800" b="1" dirty="0" err="1">
                <a:solidFill>
                  <a:srgbClr val="0000FF"/>
                </a:solidFill>
                <a:latin typeface="Courier New" panose="02070309020205020404" pitchFamily="49" charset="0"/>
                <a:cs typeface="Courier New" panose="02070309020205020404" pitchFamily="49" charset="0"/>
              </a:rPr>
              <a:t>Ойлау</a:t>
            </a:r>
            <a:r>
              <a:rPr lang="ru-RU" sz="2800" b="1" dirty="0">
                <a:solidFill>
                  <a:srgbClr val="0000FF"/>
                </a:solidFill>
                <a:latin typeface="Courier New" panose="02070309020205020404" pitchFamily="49" charset="0"/>
                <a:cs typeface="Courier New" panose="02070309020205020404" pitchFamily="49" charset="0"/>
              </a:rPr>
              <a:t> </a:t>
            </a:r>
            <a:r>
              <a:rPr lang="ru-RU" sz="2800" b="1" dirty="0" err="1">
                <a:solidFill>
                  <a:srgbClr val="0000FF"/>
                </a:solidFill>
                <a:latin typeface="Courier New" panose="02070309020205020404" pitchFamily="49" charset="0"/>
                <a:cs typeface="Courier New" panose="02070309020205020404" pitchFamily="49" charset="0"/>
              </a:rPr>
              <a:t>формалары</a:t>
            </a:r>
            <a:r>
              <a:rPr lang="ru-RU" sz="2800" b="1" dirty="0">
                <a:solidFill>
                  <a:srgbClr val="0000FF"/>
                </a:solidFill>
                <a:latin typeface="Courier New" panose="02070309020205020404" pitchFamily="49" charset="0"/>
                <a:cs typeface="Courier New" panose="02070309020205020404" pitchFamily="49" charset="0"/>
              </a:rPr>
              <a:t>           </a:t>
            </a:r>
            <a:r>
              <a:rPr lang="ru-RU" sz="2800" b="1" dirty="0" err="1">
                <a:solidFill>
                  <a:srgbClr val="0000FF"/>
                </a:solidFill>
                <a:latin typeface="Courier New" panose="02070309020205020404" pitchFamily="49" charset="0"/>
                <a:cs typeface="Courier New" panose="02070309020205020404" pitchFamily="49" charset="0"/>
              </a:rPr>
              <a:t>ұғым</a:t>
            </a:r>
            <a:r>
              <a:rPr lang="ru-RU" sz="2800" b="1" dirty="0">
                <a:solidFill>
                  <a:srgbClr val="0000FF"/>
                </a:solidFill>
                <a:latin typeface="Courier New" panose="02070309020205020404" pitchFamily="49" charset="0"/>
                <a:cs typeface="Courier New" panose="02070309020205020404" pitchFamily="49" charset="0"/>
              </a:rPr>
              <a:t>,  </a:t>
            </a:r>
            <a:r>
              <a:rPr lang="ru-RU" sz="2800" b="1" dirty="0" err="1">
                <a:solidFill>
                  <a:srgbClr val="0000FF"/>
                </a:solidFill>
                <a:latin typeface="Courier New" panose="02070309020205020404" pitchFamily="49" charset="0"/>
                <a:cs typeface="Courier New" panose="02070309020205020404" pitchFamily="49" charset="0"/>
              </a:rPr>
              <a:t>пікір</a:t>
            </a:r>
            <a:r>
              <a:rPr lang="ru-RU" sz="2800" b="1" dirty="0">
                <a:solidFill>
                  <a:srgbClr val="0000FF"/>
                </a:solidFill>
                <a:latin typeface="Courier New" panose="02070309020205020404" pitchFamily="49" charset="0"/>
                <a:cs typeface="Courier New" panose="02070309020205020404" pitchFamily="49" charset="0"/>
              </a:rPr>
              <a:t>,  ой </a:t>
            </a:r>
            <a:r>
              <a:rPr lang="ru-RU" sz="2800" b="1" dirty="0" err="1">
                <a:solidFill>
                  <a:srgbClr val="0000FF"/>
                </a:solidFill>
                <a:latin typeface="Courier New" panose="02070309020205020404" pitchFamily="49" charset="0"/>
                <a:cs typeface="Courier New" panose="02070309020205020404" pitchFamily="49" charset="0"/>
              </a:rPr>
              <a:t>қортындысы</a:t>
            </a:r>
            <a:r>
              <a:rPr lang="ru-RU" sz="2800" b="1" dirty="0">
                <a:solidFill>
                  <a:srgbClr val="0000FF"/>
                </a:solidFill>
                <a:latin typeface="Courier New" panose="02070309020205020404" pitchFamily="49" charset="0"/>
                <a:cs typeface="Courier New" panose="02070309020205020404" pitchFamily="49" charset="0"/>
              </a:rPr>
              <a:t> </a:t>
            </a:r>
          </a:p>
        </p:txBody>
      </p:sp>
      <p:cxnSp>
        <p:nvCxnSpPr>
          <p:cNvPr id="5" name="Прямая со стрелкой 4">
            <a:extLst>
              <a:ext uri="{FF2B5EF4-FFF2-40B4-BE49-F238E27FC236}">
                <a16:creationId xmlns:a16="http://schemas.microsoft.com/office/drawing/2014/main" id="{56A96305-391C-409F-A940-5EE93F46D6B6}"/>
              </a:ext>
            </a:extLst>
          </p:cNvPr>
          <p:cNvCxnSpPr>
            <a:cxnSpLocks/>
          </p:cNvCxnSpPr>
          <p:nvPr/>
        </p:nvCxnSpPr>
        <p:spPr>
          <a:xfrm>
            <a:off x="5110956" y="945014"/>
            <a:ext cx="124979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6" name="Группа 5">
            <a:extLst>
              <a:ext uri="{FF2B5EF4-FFF2-40B4-BE49-F238E27FC236}">
                <a16:creationId xmlns:a16="http://schemas.microsoft.com/office/drawing/2014/main" id="{526504E0-DC40-4E8E-A0AF-80A058D62012}"/>
              </a:ext>
            </a:extLst>
          </p:cNvPr>
          <p:cNvGrpSpPr/>
          <p:nvPr/>
        </p:nvGrpSpPr>
        <p:grpSpPr>
          <a:xfrm>
            <a:off x="1295400" y="2460316"/>
            <a:ext cx="2866682" cy="1426506"/>
            <a:chOff x="320801" y="1642782"/>
            <a:chExt cx="2866682" cy="1426506"/>
          </a:xfrm>
        </p:grpSpPr>
        <p:sp>
          <p:nvSpPr>
            <p:cNvPr id="7" name="Прямоугольник: скругленные углы 6">
              <a:extLst>
                <a:ext uri="{FF2B5EF4-FFF2-40B4-BE49-F238E27FC236}">
                  <a16:creationId xmlns:a16="http://schemas.microsoft.com/office/drawing/2014/main" id="{AC9389DC-843B-450B-A219-3079A8CCE441}"/>
                </a:ext>
              </a:extLst>
            </p:cNvPr>
            <p:cNvSpPr/>
            <p:nvPr/>
          </p:nvSpPr>
          <p:spPr>
            <a:xfrm>
              <a:off x="320801" y="1642782"/>
              <a:ext cx="2853012" cy="142650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Прямоугольник: скругленные углы 4">
              <a:extLst>
                <a:ext uri="{FF2B5EF4-FFF2-40B4-BE49-F238E27FC236}">
                  <a16:creationId xmlns:a16="http://schemas.microsoft.com/office/drawing/2014/main" id="{B049B2F9-D04E-4524-A9DC-2392C0A40AC7}"/>
                </a:ext>
              </a:extLst>
            </p:cNvPr>
            <p:cNvSpPr txBox="1"/>
            <p:nvPr/>
          </p:nvSpPr>
          <p:spPr>
            <a:xfrm>
              <a:off x="418033" y="1726344"/>
              <a:ext cx="2769450" cy="13429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kk-KZ" sz="1900" kern="1200" dirty="0">
                  <a:solidFill>
                    <a:srgbClr val="0000FF"/>
                  </a:solidFill>
                </a:rPr>
                <a:t>Ой қорытындысы</a:t>
              </a:r>
              <a:endParaRPr lang="ru-RU" sz="1900" kern="1200" dirty="0">
                <a:solidFill>
                  <a:srgbClr val="0000FF"/>
                </a:solidFill>
              </a:endParaRPr>
            </a:p>
          </p:txBody>
        </p:sp>
      </p:grpSp>
      <p:grpSp>
        <p:nvGrpSpPr>
          <p:cNvPr id="9" name="Группа 8">
            <a:extLst>
              <a:ext uri="{FF2B5EF4-FFF2-40B4-BE49-F238E27FC236}">
                <a16:creationId xmlns:a16="http://schemas.microsoft.com/office/drawing/2014/main" id="{877C1C9E-FC86-4A51-B1C8-A25FD5FB2280}"/>
              </a:ext>
            </a:extLst>
          </p:cNvPr>
          <p:cNvGrpSpPr/>
          <p:nvPr/>
        </p:nvGrpSpPr>
        <p:grpSpPr>
          <a:xfrm>
            <a:off x="6259143" y="1550362"/>
            <a:ext cx="2853012" cy="1487236"/>
            <a:chOff x="4315018" y="2300"/>
            <a:chExt cx="2853012" cy="1487236"/>
          </a:xfrm>
        </p:grpSpPr>
        <p:sp>
          <p:nvSpPr>
            <p:cNvPr id="10" name="Прямоугольник: скругленные углы 9">
              <a:extLst>
                <a:ext uri="{FF2B5EF4-FFF2-40B4-BE49-F238E27FC236}">
                  <a16:creationId xmlns:a16="http://schemas.microsoft.com/office/drawing/2014/main" id="{9E2A4AAB-CDFE-43E8-8E2C-9F54369A4C66}"/>
                </a:ext>
              </a:extLst>
            </p:cNvPr>
            <p:cNvSpPr/>
            <p:nvPr/>
          </p:nvSpPr>
          <p:spPr>
            <a:xfrm>
              <a:off x="4315018" y="2300"/>
              <a:ext cx="2853012" cy="142650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Прямоугольник: скругленные углы 4">
              <a:extLst>
                <a:ext uri="{FF2B5EF4-FFF2-40B4-BE49-F238E27FC236}">
                  <a16:creationId xmlns:a16="http://schemas.microsoft.com/office/drawing/2014/main" id="{7400B600-6027-4B57-B503-6BEB05689F96}"/>
                </a:ext>
              </a:extLst>
            </p:cNvPr>
            <p:cNvSpPr txBox="1"/>
            <p:nvPr/>
          </p:nvSpPr>
          <p:spPr>
            <a:xfrm>
              <a:off x="4398580" y="146592"/>
              <a:ext cx="2769450" cy="13429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kern="1200" dirty="0"/>
                <a:t> </a:t>
              </a:r>
              <a:r>
                <a:rPr lang="ru-RU" sz="1900" b="1" i="1" kern="1200" dirty="0" err="1">
                  <a:solidFill>
                    <a:srgbClr val="0000FF"/>
                  </a:solidFill>
                </a:rPr>
                <a:t>Дедукциялың</a:t>
              </a:r>
              <a:r>
                <a:rPr lang="ru-RU" sz="1900" b="1" i="1" kern="1200" dirty="0">
                  <a:solidFill>
                    <a:srgbClr val="0000FF"/>
                  </a:solidFill>
                </a:rPr>
                <a:t> ой </a:t>
              </a:r>
              <a:r>
                <a:rPr lang="ru-RU" sz="1900" b="1" kern="1200" dirty="0">
                  <a:solidFill>
                    <a:srgbClr val="0000FF"/>
                  </a:solidFill>
                </a:rPr>
                <a:t>- </a:t>
              </a:r>
              <a:r>
                <a:rPr lang="ru-RU" sz="1900" b="1" kern="1200" dirty="0" err="1">
                  <a:solidFill>
                    <a:srgbClr val="0000FF"/>
                  </a:solidFill>
                </a:rPr>
                <a:t>жалпыдан</a:t>
              </a:r>
              <a:r>
                <a:rPr lang="ru-RU" sz="1900" b="1" kern="1200" dirty="0">
                  <a:solidFill>
                    <a:srgbClr val="0000FF"/>
                  </a:solidFill>
                </a:rPr>
                <a:t> </a:t>
              </a:r>
              <a:r>
                <a:rPr lang="ru-RU" sz="1900" b="1" kern="1200" dirty="0" err="1">
                  <a:solidFill>
                    <a:srgbClr val="0000FF"/>
                  </a:solidFill>
                </a:rPr>
                <a:t>жекеге</a:t>
              </a:r>
              <a:r>
                <a:rPr lang="ru-RU" sz="1900" b="1" kern="1200" dirty="0">
                  <a:solidFill>
                    <a:srgbClr val="0000FF"/>
                  </a:solidFill>
                </a:rPr>
                <a:t> </a:t>
              </a:r>
              <a:r>
                <a:rPr lang="ru-RU" sz="1900" b="1" kern="1200" dirty="0" err="1">
                  <a:solidFill>
                    <a:srgbClr val="0000FF"/>
                  </a:solidFill>
                </a:rPr>
                <a:t>қарай</a:t>
              </a:r>
              <a:r>
                <a:rPr lang="ru-RU" sz="1900" b="1" kern="1200" dirty="0">
                  <a:solidFill>
                    <a:srgbClr val="0000FF"/>
                  </a:solidFill>
                </a:rPr>
                <a:t> </a:t>
              </a:r>
              <a:r>
                <a:rPr lang="ru-RU" sz="1900" b="1" kern="1200" dirty="0" err="1">
                  <a:solidFill>
                    <a:srgbClr val="0000FF"/>
                  </a:solidFill>
                </a:rPr>
                <a:t>жүретін</a:t>
              </a:r>
              <a:r>
                <a:rPr lang="ru-RU" sz="1900" b="1" kern="1200" dirty="0">
                  <a:solidFill>
                    <a:srgbClr val="0000FF"/>
                  </a:solidFill>
                </a:rPr>
                <a:t> </a:t>
              </a:r>
              <a:r>
                <a:rPr lang="ru-RU" sz="1900" b="1" kern="1200" dirty="0" err="1">
                  <a:solidFill>
                    <a:srgbClr val="0000FF"/>
                  </a:solidFill>
                </a:rPr>
                <a:t>ой</a:t>
              </a:r>
              <a:r>
                <a:rPr lang="ru-RU" sz="1900" b="1" kern="1200" dirty="0">
                  <a:solidFill>
                    <a:srgbClr val="0000FF"/>
                  </a:solidFill>
                </a:rPr>
                <a:t> </a:t>
              </a:r>
              <a:r>
                <a:rPr lang="ru-RU" sz="1900" b="1" kern="1200" dirty="0" err="1">
                  <a:solidFill>
                    <a:srgbClr val="0000FF"/>
                  </a:solidFill>
                </a:rPr>
                <a:t>кортындысы</a:t>
              </a:r>
              <a:r>
                <a:rPr lang="ru-RU" sz="1900" b="1" kern="1200" dirty="0">
                  <a:solidFill>
                    <a:srgbClr val="0000FF"/>
                  </a:solidFill>
                </a:rPr>
                <a:t>.</a:t>
              </a:r>
            </a:p>
          </p:txBody>
        </p:sp>
      </p:grpSp>
      <p:grpSp>
        <p:nvGrpSpPr>
          <p:cNvPr id="12" name="Группа 11">
            <a:extLst>
              <a:ext uri="{FF2B5EF4-FFF2-40B4-BE49-F238E27FC236}">
                <a16:creationId xmlns:a16="http://schemas.microsoft.com/office/drawing/2014/main" id="{021A5124-0EFD-4270-8127-480E7215EAB8}"/>
              </a:ext>
            </a:extLst>
          </p:cNvPr>
          <p:cNvGrpSpPr/>
          <p:nvPr/>
        </p:nvGrpSpPr>
        <p:grpSpPr>
          <a:xfrm>
            <a:off x="6300924" y="3210127"/>
            <a:ext cx="2853012" cy="1426506"/>
            <a:chOff x="4315018" y="1642782"/>
            <a:chExt cx="2853012" cy="1426506"/>
          </a:xfrm>
        </p:grpSpPr>
        <p:sp>
          <p:nvSpPr>
            <p:cNvPr id="13" name="Прямоугольник: скругленные углы 12">
              <a:extLst>
                <a:ext uri="{FF2B5EF4-FFF2-40B4-BE49-F238E27FC236}">
                  <a16:creationId xmlns:a16="http://schemas.microsoft.com/office/drawing/2014/main" id="{E058F5B7-D3A9-40B5-940D-4517E9E3EFEF}"/>
                </a:ext>
              </a:extLst>
            </p:cNvPr>
            <p:cNvSpPr/>
            <p:nvPr/>
          </p:nvSpPr>
          <p:spPr>
            <a:xfrm>
              <a:off x="4315018" y="1642782"/>
              <a:ext cx="2853012" cy="142650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Прямоугольник: скругленные углы 4">
              <a:extLst>
                <a:ext uri="{FF2B5EF4-FFF2-40B4-BE49-F238E27FC236}">
                  <a16:creationId xmlns:a16="http://schemas.microsoft.com/office/drawing/2014/main" id="{6D1DDACC-38B4-42DC-A153-1EC93FC633C9}"/>
                </a:ext>
              </a:extLst>
            </p:cNvPr>
            <p:cNvSpPr txBox="1"/>
            <p:nvPr/>
          </p:nvSpPr>
          <p:spPr>
            <a:xfrm>
              <a:off x="4356799" y="1684563"/>
              <a:ext cx="2769450" cy="13429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i="1" kern="1200" dirty="0" err="1">
                  <a:solidFill>
                    <a:srgbClr val="0000FF"/>
                  </a:solidFill>
                </a:rPr>
                <a:t>Индущияльщ</a:t>
              </a:r>
              <a:r>
                <a:rPr lang="ru-RU" sz="1900" b="1" i="1" kern="1200" dirty="0">
                  <a:solidFill>
                    <a:srgbClr val="0000FF"/>
                  </a:solidFill>
                </a:rPr>
                <a:t> ой - </a:t>
              </a:r>
              <a:r>
                <a:rPr lang="ru-RU" sz="1900" b="1" kern="1200" dirty="0" err="1">
                  <a:solidFill>
                    <a:srgbClr val="0000FF"/>
                  </a:solidFill>
                </a:rPr>
                <a:t>жекеден</a:t>
              </a:r>
              <a:r>
                <a:rPr lang="ru-RU" sz="1900" b="1" kern="1200" dirty="0">
                  <a:solidFill>
                    <a:srgbClr val="0000FF"/>
                  </a:solidFill>
                </a:rPr>
                <a:t> </a:t>
              </a:r>
              <a:r>
                <a:rPr lang="ru-RU" sz="1900" b="1" kern="1200" dirty="0" err="1">
                  <a:solidFill>
                    <a:srgbClr val="0000FF"/>
                  </a:solidFill>
                </a:rPr>
                <a:t>жалпыға</a:t>
              </a:r>
              <a:r>
                <a:rPr lang="ru-RU" sz="1900" b="1" kern="1200" dirty="0">
                  <a:solidFill>
                    <a:srgbClr val="0000FF"/>
                  </a:solidFill>
                </a:rPr>
                <a:t> </a:t>
              </a:r>
              <a:r>
                <a:rPr lang="ru-RU" sz="1900" b="1" kern="1200" dirty="0" err="1">
                  <a:solidFill>
                    <a:srgbClr val="0000FF"/>
                  </a:solidFill>
                </a:rPr>
                <a:t>қарай</a:t>
              </a:r>
              <a:r>
                <a:rPr lang="ru-RU" sz="1900" b="1" kern="1200" dirty="0">
                  <a:solidFill>
                    <a:srgbClr val="0000FF"/>
                  </a:solidFill>
                </a:rPr>
                <a:t> </a:t>
              </a:r>
              <a:r>
                <a:rPr lang="ru-RU" sz="1900" b="1" kern="1200" dirty="0" err="1">
                  <a:solidFill>
                    <a:srgbClr val="0000FF"/>
                  </a:solidFill>
                </a:rPr>
                <a:t>жасалатын</a:t>
              </a:r>
              <a:r>
                <a:rPr lang="ru-RU" sz="1900" b="1" kern="1200" dirty="0">
                  <a:solidFill>
                    <a:srgbClr val="0000FF"/>
                  </a:solidFill>
                </a:rPr>
                <a:t> </a:t>
              </a:r>
              <a:r>
                <a:rPr lang="ru-RU" sz="1900" b="1" kern="1200" dirty="0" err="1">
                  <a:solidFill>
                    <a:srgbClr val="0000FF"/>
                  </a:solidFill>
                </a:rPr>
                <a:t>ой</a:t>
              </a:r>
              <a:r>
                <a:rPr lang="ru-RU" sz="1900" b="1" kern="1200" dirty="0">
                  <a:solidFill>
                    <a:srgbClr val="0000FF"/>
                  </a:solidFill>
                </a:rPr>
                <a:t> </a:t>
              </a:r>
              <a:r>
                <a:rPr lang="ru-RU" sz="1900" b="1" kern="1200" dirty="0" err="1">
                  <a:solidFill>
                    <a:srgbClr val="0000FF"/>
                  </a:solidFill>
                </a:rPr>
                <a:t>қортындысы</a:t>
              </a:r>
              <a:r>
                <a:rPr lang="ru-RU" sz="1900" b="1" kern="1200" dirty="0">
                  <a:solidFill>
                    <a:srgbClr val="0000FF"/>
                  </a:solidFill>
                </a:rPr>
                <a:t>.</a:t>
              </a:r>
            </a:p>
          </p:txBody>
        </p:sp>
      </p:grpSp>
      <p:grpSp>
        <p:nvGrpSpPr>
          <p:cNvPr id="15" name="Группа 14">
            <a:extLst>
              <a:ext uri="{FF2B5EF4-FFF2-40B4-BE49-F238E27FC236}">
                <a16:creationId xmlns:a16="http://schemas.microsoft.com/office/drawing/2014/main" id="{C6D1C8D9-0F86-416B-8CD9-C90A8C89826B}"/>
              </a:ext>
            </a:extLst>
          </p:cNvPr>
          <p:cNvGrpSpPr/>
          <p:nvPr/>
        </p:nvGrpSpPr>
        <p:grpSpPr>
          <a:xfrm>
            <a:off x="6318968" y="4835164"/>
            <a:ext cx="2853012" cy="1426506"/>
            <a:chOff x="4315018" y="3283265"/>
            <a:chExt cx="2853012" cy="1426506"/>
          </a:xfrm>
        </p:grpSpPr>
        <p:sp>
          <p:nvSpPr>
            <p:cNvPr id="16" name="Прямоугольник: скругленные углы 15">
              <a:extLst>
                <a:ext uri="{FF2B5EF4-FFF2-40B4-BE49-F238E27FC236}">
                  <a16:creationId xmlns:a16="http://schemas.microsoft.com/office/drawing/2014/main" id="{983F8EB8-7968-4B06-AD86-8AE11E32DF99}"/>
                </a:ext>
              </a:extLst>
            </p:cNvPr>
            <p:cNvSpPr/>
            <p:nvPr/>
          </p:nvSpPr>
          <p:spPr>
            <a:xfrm>
              <a:off x="4315018" y="3283265"/>
              <a:ext cx="2853012" cy="142650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Прямоугольник: скругленные углы 4">
              <a:extLst>
                <a:ext uri="{FF2B5EF4-FFF2-40B4-BE49-F238E27FC236}">
                  <a16:creationId xmlns:a16="http://schemas.microsoft.com/office/drawing/2014/main" id="{6151B128-7D7D-4564-BF33-ABF3DD608568}"/>
                </a:ext>
              </a:extLst>
            </p:cNvPr>
            <p:cNvSpPr txBox="1"/>
            <p:nvPr/>
          </p:nvSpPr>
          <p:spPr>
            <a:xfrm>
              <a:off x="4356799" y="3325046"/>
              <a:ext cx="2769450" cy="134294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b="1" i="1" kern="1200" dirty="0">
                  <a:solidFill>
                    <a:srgbClr val="0000FF"/>
                  </a:solidFill>
                </a:rPr>
                <a:t>Традукция-</a:t>
              </a:r>
              <a:r>
                <a:rPr lang="ru-RU" sz="1900" b="1" i="1" kern="1200" dirty="0" err="1">
                  <a:solidFill>
                    <a:srgbClr val="0000FF"/>
                  </a:solidFill>
                </a:rPr>
                <a:t>тшогш</a:t>
              </a:r>
              <a:r>
                <a:rPr lang="ru-RU" sz="1900" b="1" i="1" kern="1200" dirty="0">
                  <a:solidFill>
                    <a:srgbClr val="0000FF"/>
                  </a:solidFill>
                </a:rPr>
                <a:t> </a:t>
              </a:r>
              <a:r>
                <a:rPr lang="ru-RU" sz="1900" b="1" kern="1200" dirty="0" err="1">
                  <a:solidFill>
                    <a:srgbClr val="0000FF"/>
                  </a:solidFill>
                </a:rPr>
                <a:t>арқылы</a:t>
              </a:r>
              <a:r>
                <a:rPr lang="ru-RU" sz="1900" b="1" kern="1200" dirty="0">
                  <a:solidFill>
                    <a:srgbClr val="0000FF"/>
                  </a:solidFill>
                </a:rPr>
                <a:t> </a:t>
              </a:r>
              <a:r>
                <a:rPr lang="ru-RU" sz="1900" b="1" kern="1200" dirty="0" err="1">
                  <a:solidFill>
                    <a:srgbClr val="0000FF"/>
                  </a:solidFill>
                </a:rPr>
                <a:t>жасалатын</a:t>
              </a:r>
              <a:r>
                <a:rPr lang="ru-RU" sz="1900" b="1" kern="1200" dirty="0">
                  <a:solidFill>
                    <a:srgbClr val="0000FF"/>
                  </a:solidFill>
                </a:rPr>
                <a:t> </a:t>
              </a:r>
              <a:r>
                <a:rPr lang="ru-RU" sz="1900" b="1" kern="1200" dirty="0" err="1">
                  <a:solidFill>
                    <a:srgbClr val="0000FF"/>
                  </a:solidFill>
                </a:rPr>
                <a:t>жеке</a:t>
              </a:r>
              <a:r>
                <a:rPr lang="ru-RU" sz="1900" b="1" kern="1200" dirty="0">
                  <a:solidFill>
                    <a:srgbClr val="0000FF"/>
                  </a:solidFill>
                </a:rPr>
                <a:t> - дара </a:t>
              </a:r>
              <a:r>
                <a:rPr lang="ru-RU" sz="1900" b="1" kern="1200" dirty="0" err="1">
                  <a:solidFill>
                    <a:srgbClr val="0000FF"/>
                  </a:solidFill>
                </a:rPr>
                <a:t>жағдайдан</a:t>
              </a:r>
              <a:r>
                <a:rPr lang="ru-RU" sz="1900" b="1" kern="1200" dirty="0">
                  <a:solidFill>
                    <a:srgbClr val="0000FF"/>
                  </a:solidFill>
                </a:rPr>
                <a:t> </a:t>
              </a:r>
              <a:r>
                <a:rPr lang="ru-RU" sz="1900" b="1" kern="1200" dirty="0" err="1">
                  <a:solidFill>
                    <a:srgbClr val="0000FF"/>
                  </a:solidFill>
                </a:rPr>
                <a:t>жекеге</a:t>
              </a:r>
              <a:r>
                <a:rPr lang="ru-RU" sz="1900" b="1" kern="1200" dirty="0">
                  <a:solidFill>
                    <a:srgbClr val="0000FF"/>
                  </a:solidFill>
                </a:rPr>
                <a:t> </a:t>
              </a:r>
              <a:r>
                <a:rPr lang="ru-RU" sz="1900" b="1" kern="1200" dirty="0" err="1">
                  <a:solidFill>
                    <a:srgbClr val="0000FF"/>
                  </a:solidFill>
                </a:rPr>
                <a:t>қарай</a:t>
              </a:r>
              <a:r>
                <a:rPr lang="ru-RU" sz="1900" b="1" kern="1200" dirty="0">
                  <a:solidFill>
                    <a:srgbClr val="0000FF"/>
                  </a:solidFill>
                </a:rPr>
                <a:t> </a:t>
              </a:r>
              <a:r>
                <a:rPr lang="ru-RU" sz="1900" b="1" kern="1200" dirty="0" err="1">
                  <a:solidFill>
                    <a:srgbClr val="0000FF"/>
                  </a:solidFill>
                </a:rPr>
                <a:t>өрбіп</a:t>
              </a:r>
              <a:r>
                <a:rPr lang="ru-RU" sz="1900" b="1" kern="1200" dirty="0">
                  <a:solidFill>
                    <a:srgbClr val="0000FF"/>
                  </a:solidFill>
                </a:rPr>
                <a:t> </a:t>
              </a:r>
              <a:r>
                <a:rPr lang="ru-RU" sz="1900" b="1" kern="1200" dirty="0" err="1">
                  <a:solidFill>
                    <a:srgbClr val="0000FF"/>
                  </a:solidFill>
                </a:rPr>
                <a:t>отыратын</a:t>
              </a:r>
              <a:r>
                <a:rPr lang="ru-RU" sz="1900" b="1" kern="1200" dirty="0">
                  <a:solidFill>
                    <a:srgbClr val="0000FF"/>
                  </a:solidFill>
                </a:rPr>
                <a:t> ой </a:t>
              </a:r>
              <a:r>
                <a:rPr lang="ru-RU" sz="1900" b="1" kern="1200" dirty="0" err="1">
                  <a:solidFill>
                    <a:srgbClr val="0000FF"/>
                  </a:solidFill>
                </a:rPr>
                <a:t>қортындысы</a:t>
              </a:r>
              <a:r>
                <a:rPr lang="ru-RU" sz="1900" b="1" kern="1200" dirty="0">
                  <a:solidFill>
                    <a:srgbClr val="0000FF"/>
                  </a:solidFill>
                </a:rPr>
                <a:t>.</a:t>
              </a:r>
            </a:p>
          </p:txBody>
        </p:sp>
      </p:grpSp>
      <p:grpSp>
        <p:nvGrpSpPr>
          <p:cNvPr id="18" name="Группа 17">
            <a:extLst>
              <a:ext uri="{FF2B5EF4-FFF2-40B4-BE49-F238E27FC236}">
                <a16:creationId xmlns:a16="http://schemas.microsoft.com/office/drawing/2014/main" id="{C875992F-33D4-4672-A420-17435D3ADA51}"/>
              </a:ext>
            </a:extLst>
          </p:cNvPr>
          <p:cNvGrpSpPr/>
          <p:nvPr/>
        </p:nvGrpSpPr>
        <p:grpSpPr>
          <a:xfrm rot="20681639">
            <a:off x="4823774" y="3637442"/>
            <a:ext cx="99919" cy="1998381"/>
            <a:chOff x="3694456" y="2177085"/>
            <a:chExt cx="99919" cy="1998381"/>
          </a:xfrm>
        </p:grpSpPr>
        <p:sp>
          <p:nvSpPr>
            <p:cNvPr id="19" name="Прямая соединительная линия 3">
              <a:extLst>
                <a:ext uri="{FF2B5EF4-FFF2-40B4-BE49-F238E27FC236}">
                  <a16:creationId xmlns:a16="http://schemas.microsoft.com/office/drawing/2014/main" id="{D47382C1-7458-45AA-8FD4-E45BDFE54D74}"/>
                </a:ext>
              </a:extLst>
            </p:cNvPr>
            <p:cNvSpPr/>
            <p:nvPr/>
          </p:nvSpPr>
          <p:spPr>
            <a:xfrm rot="3310531">
              <a:off x="2745225" y="3149030"/>
              <a:ext cx="1998381" cy="54492"/>
            </a:xfrm>
            <a:custGeom>
              <a:avLst/>
              <a:gdLst/>
              <a:ahLst/>
              <a:cxnLst/>
              <a:rect l="0" t="0" r="0" b="0"/>
              <a:pathLst>
                <a:path>
                  <a:moveTo>
                    <a:pt x="0" y="27246"/>
                  </a:moveTo>
                  <a:lnTo>
                    <a:pt x="1998381"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Прямая соединительная линия 4">
              <a:extLst>
                <a:ext uri="{FF2B5EF4-FFF2-40B4-BE49-F238E27FC236}">
                  <a16:creationId xmlns:a16="http://schemas.microsoft.com/office/drawing/2014/main" id="{44979D36-5CC6-4CA1-BE71-B1F166D0CACC}"/>
                </a:ext>
              </a:extLst>
            </p:cNvPr>
            <p:cNvSpPr txBox="1"/>
            <p:nvPr/>
          </p:nvSpPr>
          <p:spPr>
            <a:xfrm rot="3310531">
              <a:off x="3694456" y="3126317"/>
              <a:ext cx="99919" cy="999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p>
          </p:txBody>
        </p:sp>
      </p:grpSp>
      <p:grpSp>
        <p:nvGrpSpPr>
          <p:cNvPr id="21" name="Группа 20">
            <a:extLst>
              <a:ext uri="{FF2B5EF4-FFF2-40B4-BE49-F238E27FC236}">
                <a16:creationId xmlns:a16="http://schemas.microsoft.com/office/drawing/2014/main" id="{F6777A3B-2A69-4D3B-91D5-1898F55E7848}"/>
              </a:ext>
            </a:extLst>
          </p:cNvPr>
          <p:cNvGrpSpPr/>
          <p:nvPr/>
        </p:nvGrpSpPr>
        <p:grpSpPr>
          <a:xfrm rot="18295917">
            <a:off x="5249265" y="2496708"/>
            <a:ext cx="99919" cy="1998381"/>
            <a:chOff x="3694456" y="2177085"/>
            <a:chExt cx="99919" cy="1998381"/>
          </a:xfrm>
        </p:grpSpPr>
        <p:sp>
          <p:nvSpPr>
            <p:cNvPr id="22" name="Прямая соединительная линия 3">
              <a:extLst>
                <a:ext uri="{FF2B5EF4-FFF2-40B4-BE49-F238E27FC236}">
                  <a16:creationId xmlns:a16="http://schemas.microsoft.com/office/drawing/2014/main" id="{92B1E75D-53B6-4FDE-8927-8C8595E951F4}"/>
                </a:ext>
              </a:extLst>
            </p:cNvPr>
            <p:cNvSpPr/>
            <p:nvPr/>
          </p:nvSpPr>
          <p:spPr>
            <a:xfrm rot="3310531">
              <a:off x="2745225" y="3149030"/>
              <a:ext cx="1998381" cy="54492"/>
            </a:xfrm>
            <a:custGeom>
              <a:avLst/>
              <a:gdLst/>
              <a:ahLst/>
              <a:cxnLst/>
              <a:rect l="0" t="0" r="0" b="0"/>
              <a:pathLst>
                <a:path>
                  <a:moveTo>
                    <a:pt x="0" y="27246"/>
                  </a:moveTo>
                  <a:lnTo>
                    <a:pt x="1998381"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Прямая соединительная линия 4">
              <a:extLst>
                <a:ext uri="{FF2B5EF4-FFF2-40B4-BE49-F238E27FC236}">
                  <a16:creationId xmlns:a16="http://schemas.microsoft.com/office/drawing/2014/main" id="{7E7387A5-71B5-4AE8-8F2F-C49F36C9944D}"/>
                </a:ext>
              </a:extLst>
            </p:cNvPr>
            <p:cNvSpPr txBox="1"/>
            <p:nvPr/>
          </p:nvSpPr>
          <p:spPr>
            <a:xfrm rot="3310531">
              <a:off x="3694456" y="3126317"/>
              <a:ext cx="99919" cy="999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p>
          </p:txBody>
        </p:sp>
      </p:grpSp>
      <p:grpSp>
        <p:nvGrpSpPr>
          <p:cNvPr id="24" name="Группа 23">
            <a:extLst>
              <a:ext uri="{FF2B5EF4-FFF2-40B4-BE49-F238E27FC236}">
                <a16:creationId xmlns:a16="http://schemas.microsoft.com/office/drawing/2014/main" id="{CA2F1BE5-920E-4D1A-993F-6ECA82941EE1}"/>
              </a:ext>
            </a:extLst>
          </p:cNvPr>
          <p:cNvGrpSpPr/>
          <p:nvPr/>
        </p:nvGrpSpPr>
        <p:grpSpPr>
          <a:xfrm rot="17243611">
            <a:off x="5159486" y="1692041"/>
            <a:ext cx="99919" cy="1998381"/>
            <a:chOff x="3694456" y="2177085"/>
            <a:chExt cx="99919" cy="1998381"/>
          </a:xfrm>
        </p:grpSpPr>
        <p:sp>
          <p:nvSpPr>
            <p:cNvPr id="25" name="Прямая соединительная линия 3">
              <a:extLst>
                <a:ext uri="{FF2B5EF4-FFF2-40B4-BE49-F238E27FC236}">
                  <a16:creationId xmlns:a16="http://schemas.microsoft.com/office/drawing/2014/main" id="{D7A5DF95-6453-4E03-A4FA-6673A561ACEB}"/>
                </a:ext>
              </a:extLst>
            </p:cNvPr>
            <p:cNvSpPr/>
            <p:nvPr/>
          </p:nvSpPr>
          <p:spPr>
            <a:xfrm rot="3310531">
              <a:off x="2745225" y="3149030"/>
              <a:ext cx="1998381" cy="54492"/>
            </a:xfrm>
            <a:custGeom>
              <a:avLst/>
              <a:gdLst/>
              <a:ahLst/>
              <a:cxnLst/>
              <a:rect l="0" t="0" r="0" b="0"/>
              <a:pathLst>
                <a:path>
                  <a:moveTo>
                    <a:pt x="0" y="27246"/>
                  </a:moveTo>
                  <a:lnTo>
                    <a:pt x="1998381" y="27246"/>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Прямая соединительная линия 4">
              <a:extLst>
                <a:ext uri="{FF2B5EF4-FFF2-40B4-BE49-F238E27FC236}">
                  <a16:creationId xmlns:a16="http://schemas.microsoft.com/office/drawing/2014/main" id="{DCD30523-BCB0-4CF6-BE26-3AEE740FCC4A}"/>
                </a:ext>
              </a:extLst>
            </p:cNvPr>
            <p:cNvSpPr txBox="1"/>
            <p:nvPr/>
          </p:nvSpPr>
          <p:spPr>
            <a:xfrm rot="3310531">
              <a:off x="3694456" y="3126317"/>
              <a:ext cx="99919" cy="9991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ru-RU" sz="700" kern="1200"/>
            </a:p>
          </p:txBody>
        </p:sp>
      </p:grpSp>
    </p:spTree>
    <p:extLst>
      <p:ext uri="{BB962C8B-B14F-4D97-AF65-F5344CB8AC3E}">
        <p14:creationId xmlns:p14="http://schemas.microsoft.com/office/powerpoint/2010/main" val="205357507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60</TotalTime>
  <Words>698</Words>
  <Application>Microsoft Office PowerPoint</Application>
  <PresentationFormat>Широкоэкранный</PresentationFormat>
  <Paragraphs>45</Paragraphs>
  <Slides>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Courier New</vt:lpstr>
      <vt:lpstr>Garamond</vt:lpstr>
      <vt:lpstr>Times New Roman</vt:lpstr>
      <vt:lpstr>Натуральные материалы</vt:lpstr>
      <vt:lpstr>Ойлау мен сөйлеу түрлері. Қасиеттері. Балада ойлау мен сөйлеудің даму ерекшеліктері. </vt:lpstr>
      <vt:lpstr>Презентация PowerPoint</vt:lpstr>
      <vt:lpstr> Ойлау дегеніміз- сыртқы дүние заттары мен құбылыстарының байланыс-қатынастарының миымызды жалпылай және жанама түрде сөз арқылы бейнеленуі   </vt:lpstr>
      <vt:lpstr>Ойлаудың негізгі үш түрі кездеседі : ұғым, пікір, ой қорытындысы </vt:lpstr>
      <vt:lpstr> Ой қорытындысы- бұл тарихи қалыптасқан ойлаудың логикалық түрі, ол арқылы бір немесе бірнеше белгілі пікірлерден жаңа пікір туады. Ой қорытындысы үшке бөлінеді: индукция, дедукция және ұқсастық (аналогия)   </vt:lpstr>
      <vt:lpstr>Ой тәсілдері түрлерінің схемасы</vt:lpstr>
      <vt:lpstr> Ойлаудың дара ерекшеліктері </vt:lpstr>
      <vt:lpstr>Презентация PowerPoint</vt:lpstr>
      <vt:lpstr>Ойлау формалары           ұғым,  пікір,  ой қортындысы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Ойлау мен сөйлеу түрлері. Қасиеттері. Балада ойлау мен сөйлеудің даму ерекшеліктері. </dc:title>
  <dc:creator>User</dc:creator>
  <cp:lastModifiedBy>User</cp:lastModifiedBy>
  <cp:revision>7</cp:revision>
  <dcterms:created xsi:type="dcterms:W3CDTF">2021-10-05T10:06:25Z</dcterms:created>
  <dcterms:modified xsi:type="dcterms:W3CDTF">2021-10-07T07:45:13Z</dcterms:modified>
</cp:coreProperties>
</file>