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4" r:id="rId2"/>
    <p:sldId id="265" r:id="rId3"/>
    <p:sldId id="261" r:id="rId4"/>
    <p:sldId id="264" r:id="rId5"/>
    <p:sldId id="267" r:id="rId6"/>
    <p:sldId id="266" r:id="rId7"/>
    <p:sldId id="273" r:id="rId8"/>
    <p:sldId id="268" r:id="rId9"/>
    <p:sldId id="276" r:id="rId10"/>
    <p:sldId id="277" r:id="rId11"/>
    <p:sldId id="278" r:id="rId12"/>
    <p:sldId id="275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972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8F7B1-A113-4F09-A5DE-2CFFA700CA1A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856AF-39E7-48AF-842A-DC5DA9DA0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52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над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скадр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6.jpg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765175"/>
            <a:ext cx="7340600" cy="709613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000066"/>
                </a:solidFill>
              </a:rPr>
              <a:t>Закон Архимеда</a:t>
            </a:r>
          </a:p>
        </p:txBody>
      </p:sp>
      <p:pic>
        <p:nvPicPr>
          <p:cNvPr id="2051" name="Picture 5" descr="На коромысле уравновешены одинаковые шары. Погружение правого шара в углекислый газ приводит к уменьшению его вес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3429000"/>
            <a:ext cx="8856662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48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2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24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254095"/>
            <a:ext cx="82647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1.Вес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кирпича в воздухе 30 Н, а в воде – 10Н. Чему равна действующая на кирпич архимедова сила?</a:t>
            </a:r>
          </a:p>
          <a:p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2.На погруженный в воду кирпич действует выталкивающая сила, равная 20Н. Чему равен объем этого кирпича ?</a:t>
            </a:r>
          </a:p>
          <a:p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3.Мальчик, масса которого 40 кг, держится на воде. Та часть тела, которая находится над поверхностью воды, имеет объем 2 дм</a:t>
            </a:r>
            <a:r>
              <a:rPr lang="ru-RU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Определите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объем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тела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мальчика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плотность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1353" y="323513"/>
            <a:ext cx="8288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расчетных задач. Работа на доске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30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777"/>
            <a:ext cx="9144000" cy="67403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Домашнее задание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На тело объемом 120 см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полностью погруженное в жидкость, действует архимедова сила 0,96 Н. какова плотность жидкости?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В керосин погружен кусок железа массой 500 г. Определите выталкивающую силу, если плотность железа 7900 кг/м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плотность керосина 820 кг/м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Какую силу надо приложить, чтобы поднять под водой камень массой 600 кг, объемом 0,23 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Тело длиной 20 см, площадью поперечного сечения 4 см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и плотностью 1250 кг/м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подвешено к пружине и погружено в жидкость плотностью 800 кг/м</a:t>
            </a:r>
            <a:r>
              <a:rPr lang="ru-RU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Определите вес тела в жидкости. Как измениться показание динамометра, если в жидкость погружена только половина тела?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Почему нельзя гасить горящий керосин, заливая его водой?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332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0337" y="359447"/>
            <a:ext cx="716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Arial"/>
                <a:cs typeface="Arial"/>
              </a:rPr>
              <a:t>Спасибо за просмотр!</a:t>
            </a:r>
            <a:endParaRPr lang="ru-RU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3" name="Изображение 2" descr="p_ar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0" y="1894417"/>
            <a:ext cx="3396705" cy="43074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Стрелка влево 5"/>
          <p:cNvSpPr/>
          <p:nvPr/>
        </p:nvSpPr>
        <p:spPr>
          <a:xfrm rot="20731165">
            <a:off x="4539788" y="3534836"/>
            <a:ext cx="1598083" cy="814916"/>
          </a:xfrm>
          <a:prstGeom prst="lef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51500" y="2752618"/>
            <a:ext cx="33760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/>
                <a:cs typeface="Arial"/>
              </a:rPr>
              <a:t>Учите физику</a:t>
            </a:r>
            <a:endParaRPr lang="ru-RU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235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179273"/>
              </p:ext>
            </p:extLst>
          </p:nvPr>
        </p:nvGraphicFramePr>
        <p:xfrm>
          <a:off x="6325796" y="4061250"/>
          <a:ext cx="1400810" cy="130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r:id="rId3" imgW="4813300" imgH="4483100" progId="">
                  <p:embed/>
                </p:oleObj>
              </mc:Choice>
              <mc:Fallback>
                <p:oleObj r:id="rId3" imgW="4813300" imgH="44831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25796" y="4061250"/>
                        <a:ext cx="1400810" cy="1304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0" y="4981500"/>
            <a:ext cx="9660846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ru-RU" sz="2400" kern="1200" dirty="0">
                <a:latin typeface="Times New Roman" charset="0"/>
                <a:cs typeface="+mn-cs"/>
              </a:rPr>
              <a:t>На тело, </a:t>
            </a:r>
            <a:r>
              <a:rPr lang="ru-RU" sz="2400" kern="1200" dirty="0" smtClean="0">
                <a:latin typeface="Times New Roman" charset="0"/>
                <a:cs typeface="+mn-cs"/>
              </a:rPr>
              <a:t>погруженное в жидкость или </a:t>
            </a:r>
            <a:r>
              <a:rPr lang="ru-RU" sz="2400" kern="1200" dirty="0">
                <a:latin typeface="Times New Roman" charset="0"/>
                <a:cs typeface="+mn-cs"/>
              </a:rPr>
              <a:t>газ</a:t>
            </a:r>
            <a:r>
              <a:rPr lang="ru-RU" sz="2400" kern="1200" dirty="0" smtClean="0">
                <a:latin typeface="Times New Roman" charset="0"/>
                <a:cs typeface="+mn-cs"/>
              </a:rPr>
              <a:t>,</a:t>
            </a:r>
            <a:br>
              <a:rPr lang="ru-RU" sz="2400" kern="1200" dirty="0" smtClean="0">
                <a:latin typeface="Times New Roman" charset="0"/>
                <a:cs typeface="+mn-cs"/>
              </a:rPr>
            </a:br>
            <a:r>
              <a:rPr lang="ru-RU" sz="2400" kern="1200" dirty="0" smtClean="0">
                <a:latin typeface="Times New Roman" charset="0"/>
                <a:cs typeface="+mn-cs"/>
              </a:rPr>
              <a:t>действует выталкивающая сила</a:t>
            </a:r>
            <a:r>
              <a:rPr lang="ru-RU" sz="2400" kern="1200" dirty="0">
                <a:latin typeface="Times New Roman" charset="0"/>
                <a:cs typeface="+mn-cs"/>
              </a:rPr>
              <a:t>, </a:t>
            </a:r>
            <a:r>
              <a:rPr lang="ru-RU" sz="2400" kern="1200" dirty="0" smtClean="0">
                <a:latin typeface="Times New Roman" charset="0"/>
                <a:cs typeface="+mn-cs"/>
              </a:rPr>
              <a:t>равная </a:t>
            </a:r>
            <a:r>
              <a:rPr lang="ru-RU" sz="2400" dirty="0" smtClean="0">
                <a:solidFill>
                  <a:srgbClr val="FFFFFF"/>
                </a:solidFill>
                <a:latin typeface="Times New Roman" charset="0"/>
              </a:rPr>
              <a:t>весу </a:t>
            </a:r>
            <a:r>
              <a:rPr lang="ru-RU" sz="2400" dirty="0">
                <a:solidFill>
                  <a:srgbClr val="FFFFFF"/>
                </a:solidFill>
                <a:latin typeface="Times New Roman" charset="0"/>
              </a:rPr>
              <a:t>жидкости или газа, </a:t>
            </a:r>
            <a:r>
              <a:rPr lang="ru-RU" sz="2400" dirty="0" smtClean="0">
                <a:solidFill>
                  <a:srgbClr val="FFFFFF"/>
                </a:solidFill>
                <a:latin typeface="Times New Roman" charset="0"/>
              </a:rPr>
              <a:t>вытесненного этим </a:t>
            </a:r>
            <a:r>
              <a:rPr lang="ru-RU" sz="4400" dirty="0" smtClean="0">
                <a:solidFill>
                  <a:srgbClr val="FF0000"/>
                </a:solidFill>
                <a:latin typeface="Times New Roman" charset="0"/>
              </a:rPr>
              <a:t>Телом!!!</a:t>
            </a:r>
            <a:endParaRPr lang="ru-RU" sz="4400" kern="1200" dirty="0">
              <a:solidFill>
                <a:srgbClr val="FF0000"/>
              </a:solidFill>
              <a:latin typeface="Times New Roman" charset="0"/>
            </a:endParaRPr>
          </a:p>
        </p:txBody>
      </p:sp>
      <p:pic>
        <p:nvPicPr>
          <p:cNvPr id="10" name="Изображение 9" descr="arhimed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63" y="1642323"/>
            <a:ext cx="3594100" cy="2717800"/>
          </a:xfrm>
          <a:prstGeom prst="rect">
            <a:avLst/>
          </a:prstGeom>
        </p:spPr>
      </p:pic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4479852" y="125139"/>
            <a:ext cx="3916118" cy="2749286"/>
          </a:xfrm>
          <a:prstGeom prst="cloudCallout">
            <a:avLst>
              <a:gd name="adj1" fmla="val -74000"/>
              <a:gd name="adj2" fmla="val 29583"/>
            </a:avLst>
          </a:prstGeom>
          <a:solidFill>
            <a:srgbClr val="76FAF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ru-RU" sz="2400" kern="1200">
              <a:solidFill>
                <a:srgbClr val="FF0000"/>
              </a:solidFill>
              <a:latin typeface="Times New Roman" charset="0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69711" y="879229"/>
                <a:ext cx="3348310" cy="7630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Арх</m:t>
                          </m:r>
                        </m:sub>
                      </m:sSub>
                      <m:r>
                        <a:rPr lang="ru-RU" sz="4000" b="0" i="1" smtClean="0">
                          <a:solidFill>
                            <a:sysClr val="windowText" lastClr="000000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ru-RU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ysClr val="windowText" lastClr="000000"/>
                          </a:solidFill>
                          <a:latin typeface="Cambria Math"/>
                        </a:rPr>
                        <m:t>𝑔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ru-RU" sz="40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711" y="879229"/>
                <a:ext cx="3348310" cy="76309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53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04b-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31" y="3416486"/>
            <a:ext cx="3588293" cy="323331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3" name="Picture 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008" y="3263676"/>
            <a:ext cx="2376487" cy="22510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0" y="1113023"/>
            <a:ext cx="9144000" cy="2303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charset="0"/>
              <a:buChar char="n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Arial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0"/>
              <a:buChar char="n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charset="0"/>
              <a:buChar char="n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0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9pPr>
          </a:lstStyle>
          <a:p>
            <a:pPr>
              <a:buFont typeface="Wingdings" charset="0"/>
              <a:buNone/>
              <a:defRPr/>
            </a:pPr>
            <a:r>
              <a:rPr kumimoji="0" lang="ru-RU" b="1" dirty="0" smtClean="0">
                <a:latin typeface="Arial"/>
                <a:cs typeface="Arial"/>
              </a:rPr>
              <a:t>    </a:t>
            </a:r>
            <a:r>
              <a:rPr kumimoji="0" lang="ru-RU" dirty="0" smtClean="0">
                <a:latin typeface="Arial"/>
                <a:cs typeface="Arial"/>
              </a:rPr>
              <a:t>    </a:t>
            </a:r>
            <a:r>
              <a:rPr kumimoji="0" lang="ru-RU" b="1" i="1" dirty="0" smtClean="0">
                <a:latin typeface="Arial"/>
                <a:cs typeface="Arial"/>
              </a:rPr>
              <a:t>   </a:t>
            </a:r>
            <a:r>
              <a:rPr kumimoji="0" lang="ru-RU" dirty="0" smtClean="0">
                <a:solidFill>
                  <a:schemeClr val="bg2"/>
                </a:solidFill>
                <a:latin typeface="Arial"/>
                <a:cs typeface="Arial"/>
              </a:rPr>
              <a:t>Архимедова сила, действующая на погруженное в жидкость (или газ) тело, равна весу жидкости (или газа), вытесненной телом и направлена вертикально вверх.</a:t>
            </a:r>
          </a:p>
        </p:txBody>
      </p:sp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635170" y="522922"/>
            <a:ext cx="82296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Arial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9pPr>
          </a:lstStyle>
          <a:p>
            <a:pPr>
              <a:defRPr/>
            </a:pPr>
            <a:r>
              <a:rPr kumimoji="0" lang="ru-RU" sz="3400" b="1" dirty="0" smtClean="0">
                <a:solidFill>
                  <a:srgbClr val="FF0000"/>
                </a:solidFill>
                <a:latin typeface="Arial"/>
                <a:cs typeface="Arial"/>
              </a:rPr>
              <a:t>Закон Архимеда</a:t>
            </a:r>
            <a:r>
              <a:rPr kumimoji="0" lang="ru-RU" sz="3400" dirty="0" smtClean="0">
                <a:solidFill>
                  <a:srgbClr val="FF0000"/>
                </a:solidFill>
                <a:latin typeface="Arial"/>
                <a:cs typeface="Arial"/>
              </a:rPr>
              <a:t> формулируется так:</a:t>
            </a:r>
            <a:r>
              <a:rPr kumimoji="0" lang="ru-RU" sz="40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kumimoji="0" lang="ru-RU" sz="4000" dirty="0" smtClean="0">
                <a:cs typeface="+mj-cs"/>
              </a:rPr>
              <a:t/>
            </a:r>
            <a:br>
              <a:rPr kumimoji="0" lang="ru-RU" sz="4000" dirty="0" smtClean="0">
                <a:cs typeface="+mj-cs"/>
              </a:rPr>
            </a:br>
            <a:endParaRPr kumimoji="0" lang="ru-RU" sz="4000" dirty="0" smtClean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764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561034" y="170456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Arial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9pPr>
          </a:lstStyle>
          <a:p>
            <a:pPr>
              <a:defRPr/>
            </a:pPr>
            <a:r>
              <a:rPr kumimoji="0" lang="ru-RU" dirty="0" smtClean="0">
                <a:solidFill>
                  <a:srgbClr val="FF0000"/>
                </a:solidFill>
                <a:latin typeface="Arial"/>
                <a:cs typeface="Arial"/>
              </a:rPr>
              <a:t>Сила Архимеда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68447" y="3961234"/>
            <a:ext cx="852218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3200" b="1" kern="1200" dirty="0">
                <a:latin typeface="Times New Roman" charset="0"/>
                <a:cs typeface="+mn-cs"/>
              </a:rPr>
              <a:t>Причина возникновения выталкивающей силы в разности сил на разных глубинах</a:t>
            </a:r>
          </a:p>
        </p:txBody>
      </p:sp>
      <p:pic>
        <p:nvPicPr>
          <p:cNvPr id="8" name="Picture 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004" y="1682907"/>
            <a:ext cx="4013431" cy="380163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22232" y="5484539"/>
                <a:ext cx="4307203" cy="997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5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5400" b="0" i="1" smtClean="0">
                              <a:latin typeface="Cambria Math"/>
                            </a:rPr>
                            <m:t>Арх</m:t>
                          </m:r>
                        </m:sub>
                      </m:sSub>
                      <m:r>
                        <a:rPr lang="ru-RU" sz="5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5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5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ru-RU" sz="5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5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5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232" y="5484539"/>
                <a:ext cx="4307203" cy="99783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23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-1" y="3289410"/>
            <a:ext cx="9038493" cy="288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Arial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9pPr>
          </a:lstStyle>
          <a:p>
            <a:pPr>
              <a:defRPr/>
            </a:pPr>
            <a:r>
              <a:rPr kumimoji="0" lang="ru-RU" sz="3200" dirty="0" smtClean="0">
                <a:solidFill>
                  <a:srgbClr val="FF0000"/>
                </a:solidFill>
                <a:effectLst/>
                <a:latin typeface="Arial"/>
                <a:cs typeface="Arial"/>
              </a:rPr>
              <a:t>Сила Архимеда равна произведению плотности жидкости на ускорение свободного падения </a:t>
            </a:r>
            <a:r>
              <a:rPr kumimoji="0" lang="en-US" sz="3200" dirty="0" smtClean="0">
                <a:solidFill>
                  <a:srgbClr val="FF0000"/>
                </a:solidFill>
                <a:effectLst/>
                <a:latin typeface="Arial"/>
                <a:cs typeface="Arial"/>
              </a:rPr>
              <a:t>g</a:t>
            </a:r>
            <a:r>
              <a:rPr kumimoji="0" lang="ru-RU" sz="3200" dirty="0" smtClean="0">
                <a:solidFill>
                  <a:srgbClr val="FF0000"/>
                </a:solidFill>
                <a:effectLst/>
                <a:latin typeface="Arial"/>
                <a:cs typeface="Arial"/>
              </a:rPr>
              <a:t> и на объем тела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431" y="0"/>
            <a:ext cx="4381500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36431" y="5699051"/>
                <a:ext cx="4381500" cy="997837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Арх</m:t>
                          </m:r>
                        </m:sub>
                      </m:sSub>
                      <m:r>
                        <a:rPr lang="en-US" sz="5400" b="0" i="1" smtClean="0">
                          <a:solidFill>
                            <a:sysClr val="windowText" lastClr="00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  <m:r>
                        <a:rPr lang="en-US" sz="5400" b="0" i="1" smtClean="0">
                          <a:solidFill>
                            <a:sysClr val="windowText" lastClr="000000"/>
                          </a:solidFill>
                          <a:latin typeface="Cambria Math"/>
                        </a:rPr>
                        <m:t>𝑔</m:t>
                      </m:r>
                      <m:sSub>
                        <m:sSubPr>
                          <m:ctrlPr>
                            <a:rPr lang="en-US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ru-RU" sz="5400" b="0" i="1" smtClean="0">
                              <a:solidFill>
                                <a:sysClr val="windowText" lastClr="000000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</m:oMath>
                  </m:oMathPara>
                </a14:m>
                <a:endParaRPr lang="ru-RU" sz="540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431" y="5699051"/>
                <a:ext cx="4381500" cy="99783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760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181610" y="-1"/>
            <a:ext cx="8820150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Arial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9pPr>
          </a:lstStyle>
          <a:p>
            <a:pPr>
              <a:defRPr/>
            </a:pPr>
            <a:r>
              <a:rPr kumimoji="0" lang="ru-RU" sz="3200" b="1" dirty="0" smtClean="0">
                <a:solidFill>
                  <a:srgbClr val="FF0000"/>
                </a:solidFill>
                <a:latin typeface="Arial"/>
                <a:cs typeface="Arial"/>
              </a:rPr>
              <a:t>Архимед открыл три условия, которые стали основой науки о плавании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4"/>
              <p:cNvSpPr txBox="1">
                <a:spLocks noGrp="1" noChangeArrowheads="1"/>
              </p:cNvSpPr>
              <p:nvPr/>
            </p:nvSpPr>
            <p:spPr bwMode="auto">
              <a:xfrm>
                <a:off x="0" y="1393067"/>
                <a:ext cx="4752975" cy="51565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  <a:ext uri="{FAA26D3D-D897-4be2-8F04-BA451C77F1D7}">
                  <ma14:placeholderFlag xmlns:ma14="http://schemas.microsoft.com/office/mac/drawingml/2011/main" xmlns="" val="1"/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charset="0"/>
                  <a:buChar char="n"/>
                  <a:defRPr kumimoji="1" sz="3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  <a:cs typeface="Arial" charset="0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charset="0"/>
                  <a:buChar char="n"/>
                  <a:defRPr kumimoji="1"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5000"/>
                  <a:buFont typeface="Wingdings" charset="0"/>
                  <a:buChar char="n"/>
                  <a:defRPr kumimoji="1"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charset="0"/>
                  <a:buChar char="n"/>
                  <a:defRPr kumimoji="1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5000"/>
                  <a:buFont typeface="Wingdings" charset="0"/>
                  <a:buChar char="n"/>
                  <a:defRPr kumimoji="1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5000"/>
                  <a:buFont typeface="Wingdings" charset="0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5000"/>
                  <a:buFont typeface="Wingdings" charset="0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5000"/>
                  <a:buFont typeface="Wingdings" charset="0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5000"/>
                  <a:buFont typeface="Wingdings" charset="0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ea typeface="+mn-ea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ClrTx/>
                  <a:buSzTx/>
                  <a:buFontTx/>
                  <a:buAutoNum type="arabicPeriod"/>
                  <a:defRPr/>
                </a:pPr>
                <a:r>
                  <a:rPr kumimoji="0" lang="ru-RU" sz="2800" dirty="0" smtClean="0">
                    <a:solidFill>
                      <a:schemeClr val="bg2"/>
                    </a:solidFill>
                    <a:latin typeface="Arial"/>
                    <a:cs typeface="Arial"/>
                  </a:rPr>
                  <a:t>Если</a:t>
                </a:r>
                <a:r>
                  <a:rPr kumimoji="0" lang="en-US" sz="2800" dirty="0" smtClean="0">
                    <a:solidFill>
                      <a:schemeClr val="bg2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800" i="1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</m:ctrlPr>
                      </m:sSubPr>
                      <m:e>
                        <m:r>
                          <a:rPr kumimoji="0" lang="en-US" sz="2800" i="1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  <m:t>𝐹</m:t>
                        </m:r>
                      </m:e>
                      <m:sub>
                        <m:r>
                          <a:rPr kumimoji="0" lang="ru-RU" sz="2800" i="1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  <m:t>Арх</m:t>
                        </m:r>
                      </m:sub>
                    </m:sSub>
                    <m:r>
                      <a:rPr kumimoji="0" lang="en-US" sz="2800" i="1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&lt;</m:t>
                    </m:r>
                    <m:r>
                      <a:rPr kumimoji="0" lang="en-US" sz="2800" i="1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𝑚𝑔</m:t>
                    </m:r>
                    <m:r>
                      <a:rPr kumimoji="0" lang="en-US" sz="2800" i="1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kumimoji="0" lang="en-US" sz="2800" dirty="0" smtClean="0">
                    <a:solidFill>
                      <a:schemeClr val="bg2"/>
                    </a:solidFill>
                    <a:latin typeface="Arial"/>
                    <a:cs typeface="Arial"/>
                  </a:rPr>
                  <a:t>- </a:t>
                </a:r>
                <a:r>
                  <a:rPr kumimoji="0" lang="ru-RU" sz="2800" dirty="0" smtClean="0">
                    <a:solidFill>
                      <a:schemeClr val="bg2"/>
                    </a:solidFill>
                    <a:latin typeface="Arial"/>
                    <a:cs typeface="Arial"/>
                  </a:rPr>
                  <a:t>тело всплывает, до тех пор, пока силы не уравновесятся.</a:t>
                </a:r>
              </a:p>
              <a:p>
                <a:pPr eaLnBrk="0" hangingPunct="0">
                  <a:spcBef>
                    <a:spcPct val="0"/>
                  </a:spcBef>
                  <a:buClrTx/>
                  <a:buSzTx/>
                  <a:buFontTx/>
                  <a:buAutoNum type="arabicPeriod"/>
                  <a:defRPr/>
                </a:pPr>
                <a:endParaRPr kumimoji="0" lang="ru-RU" sz="2800" dirty="0" smtClean="0">
                  <a:solidFill>
                    <a:schemeClr val="bg2"/>
                  </a:solidFill>
                  <a:effectLst/>
                  <a:latin typeface="Arial"/>
                  <a:cs typeface="Arial"/>
                </a:endParaRPr>
              </a:p>
              <a:p>
                <a:pPr eaLnBrk="0" hangingPunct="0">
                  <a:spcBef>
                    <a:spcPct val="0"/>
                  </a:spcBef>
                  <a:buClrTx/>
                  <a:buSzTx/>
                  <a:buFontTx/>
                  <a:buAutoNum type="arabicPeriod"/>
                  <a:defRPr/>
                </a:pPr>
                <a:endParaRPr kumimoji="0" lang="ru-RU" sz="2800" dirty="0" smtClean="0">
                  <a:solidFill>
                    <a:schemeClr val="bg2"/>
                  </a:solidFill>
                  <a:effectLst/>
                  <a:latin typeface="Arial"/>
                  <a:cs typeface="Arial"/>
                </a:endParaRPr>
              </a:p>
              <a:p>
                <a:pPr eaLnBrk="0" hangingPunct="0">
                  <a:spcBef>
                    <a:spcPct val="0"/>
                  </a:spcBef>
                  <a:buClrTx/>
                  <a:buSzTx/>
                  <a:buFontTx/>
                  <a:buAutoNum type="arabicPeriod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800" i="1" smtClean="0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</m:ctrlPr>
                      </m:sSubPr>
                      <m:e>
                        <m:r>
                          <a:rPr kumimoji="0" lang="en-US" sz="2800" b="0" i="1" smtClean="0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  <m:t>𝐹</m:t>
                        </m:r>
                      </m:e>
                      <m:sub>
                        <m:r>
                          <a:rPr kumimoji="0" lang="ru-RU" sz="2800" b="0" i="1" smtClean="0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  <m:t>Арх</m:t>
                        </m:r>
                      </m:sub>
                    </m:sSub>
                    <m:r>
                      <a:rPr kumimoji="0" lang="en-US" sz="2800" b="0" i="1" smtClean="0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&lt;</m:t>
                    </m:r>
                    <m:r>
                      <a:rPr kumimoji="0" lang="en-US" sz="2800" b="0" i="1" smtClean="0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𝑚𝑔</m:t>
                    </m:r>
                  </m:oMath>
                </a14:m>
                <a:r>
                  <a:rPr kumimoji="0" lang="en-US" sz="2800" dirty="0" smtClean="0">
                    <a:solidFill>
                      <a:schemeClr val="bg2"/>
                    </a:solidFill>
                    <a:effectLst/>
                    <a:latin typeface="Arial"/>
                    <a:cs typeface="Arial"/>
                  </a:rPr>
                  <a:t> - </a:t>
                </a:r>
                <a:r>
                  <a:rPr kumimoji="0" lang="ru-RU" sz="2800" dirty="0">
                    <a:solidFill>
                      <a:schemeClr val="bg2"/>
                    </a:solidFill>
                    <a:effectLst/>
                    <a:latin typeface="Arial"/>
                    <a:cs typeface="Arial"/>
                  </a:rPr>
                  <a:t>тело </a:t>
                </a:r>
                <a:r>
                  <a:rPr kumimoji="0" lang="ru-RU" sz="2800" dirty="0" smtClean="0">
                    <a:solidFill>
                      <a:schemeClr val="bg2"/>
                    </a:solidFill>
                    <a:effectLst/>
                    <a:latin typeface="Arial"/>
                    <a:cs typeface="Arial"/>
                  </a:rPr>
                  <a:t>тонет.</a:t>
                </a:r>
              </a:p>
              <a:p>
                <a:pPr marL="0" indent="0" eaLnBrk="0" hangingPunct="0">
                  <a:spcBef>
                    <a:spcPct val="0"/>
                  </a:spcBef>
                  <a:buClrTx/>
                  <a:buSzTx/>
                  <a:buNone/>
                  <a:defRPr/>
                </a:pPr>
                <a:endParaRPr kumimoji="0" lang="ru-RU" sz="2800" dirty="0" smtClean="0">
                  <a:solidFill>
                    <a:schemeClr val="bg2"/>
                  </a:solidFill>
                  <a:effectLst/>
                  <a:latin typeface="Arial"/>
                  <a:cs typeface="Arial"/>
                </a:endParaRPr>
              </a:p>
              <a:p>
                <a:pPr marL="0" indent="0" eaLnBrk="0" hangingPunct="0">
                  <a:spcBef>
                    <a:spcPct val="0"/>
                  </a:spcBef>
                  <a:buClrTx/>
                  <a:buSzTx/>
                  <a:buNone/>
                  <a:defRPr/>
                </a:pPr>
                <a:endParaRPr kumimoji="0" lang="ru-RU" sz="2800" dirty="0" smtClean="0">
                  <a:solidFill>
                    <a:schemeClr val="bg2"/>
                  </a:solidFill>
                  <a:effectLst/>
                  <a:latin typeface="Arial"/>
                  <a:cs typeface="Arial"/>
                </a:endParaRPr>
              </a:p>
              <a:p>
                <a:pPr marL="0" indent="0" eaLnBrk="0" hangingPunct="0">
                  <a:spcBef>
                    <a:spcPct val="0"/>
                  </a:spcBef>
                  <a:buClrTx/>
                  <a:buSzTx/>
                  <a:buNone/>
                  <a:defRPr/>
                </a:pPr>
                <a:r>
                  <a:rPr kumimoji="0" lang="ru-RU" sz="2800" dirty="0" smtClean="0">
                    <a:solidFill>
                      <a:schemeClr val="bg2"/>
                    </a:solidFill>
                    <a:effectLst/>
                    <a:latin typeface="Arial"/>
                    <a:cs typeface="Arial"/>
                  </a:rPr>
                  <a:t>3.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800" i="1" smtClean="0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</m:ctrlPr>
                      </m:sSubPr>
                      <m:e>
                        <m:r>
                          <a:rPr kumimoji="0" lang="en-US" sz="2800" i="1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  <m:t>𝐹</m:t>
                        </m:r>
                      </m:e>
                      <m:sub>
                        <m:r>
                          <a:rPr kumimoji="0" lang="ru-RU" sz="2800" i="1">
                            <a:solidFill>
                              <a:schemeClr val="bg2"/>
                            </a:solidFill>
                            <a:effectLst/>
                            <a:latin typeface="Cambria Math"/>
                            <a:cs typeface="Arial"/>
                          </a:rPr>
                          <m:t>Арх</m:t>
                        </m:r>
                      </m:sub>
                    </m:sSub>
                    <m:r>
                      <a:rPr kumimoji="0" lang="en-US" sz="2800" b="0" i="1" smtClean="0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=</m:t>
                    </m:r>
                    <m:r>
                      <a:rPr kumimoji="0" lang="en-US" sz="2800" i="1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𝑚𝑔</m:t>
                    </m:r>
                    <m:r>
                      <a:rPr kumimoji="0" lang="en-US" sz="2800" i="1">
                        <a:solidFill>
                          <a:schemeClr val="bg2"/>
                        </a:solidFill>
                        <a:effectLst/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kumimoji="0" lang="en-US" sz="2800" dirty="0" smtClean="0">
                    <a:solidFill>
                      <a:schemeClr val="bg2"/>
                    </a:solidFill>
                    <a:effectLst/>
                    <a:latin typeface="Arial"/>
                    <a:cs typeface="Arial"/>
                  </a:rPr>
                  <a:t>- </a:t>
                </a:r>
                <a:r>
                  <a:rPr kumimoji="0" lang="ru-RU" sz="2800" dirty="0" smtClean="0">
                    <a:solidFill>
                      <a:schemeClr val="bg2"/>
                    </a:solidFill>
                    <a:effectLst/>
                    <a:latin typeface="Arial"/>
                    <a:cs typeface="Arial"/>
                  </a:rPr>
                  <a:t>тело плавает </a:t>
                </a:r>
                <a:r>
                  <a:rPr kumimoji="0" lang="ru-RU" sz="2800" dirty="0" smtClean="0">
                    <a:effectLst/>
                    <a:latin typeface="Arial"/>
                    <a:cs typeface="Arial"/>
                  </a:rPr>
                  <a:t>в любой точке жидкости (газа).</a:t>
                </a:r>
              </a:p>
              <a:p>
                <a:pPr eaLnBrk="0" hangingPunct="0">
                  <a:spcBef>
                    <a:spcPct val="0"/>
                  </a:spcBef>
                  <a:buClrTx/>
                  <a:buSzTx/>
                  <a:buFontTx/>
                  <a:buAutoNum type="arabicPeriod"/>
                  <a:defRPr/>
                </a:pPr>
                <a:endParaRPr kumimoji="0" lang="ru-RU" dirty="0" smtClean="0">
                  <a:effectLst/>
                  <a:cs typeface="+mn-cs"/>
                </a:endParaRPr>
              </a:p>
              <a:p>
                <a:pPr eaLnBrk="0" hangingPunct="0">
                  <a:spcBef>
                    <a:spcPct val="0"/>
                  </a:spcBef>
                  <a:buClrTx/>
                  <a:buSzTx/>
                  <a:buFontTx/>
                  <a:buAutoNum type="arabicPeriod"/>
                  <a:defRPr/>
                </a:pPr>
                <a:endParaRPr kumimoji="0" lang="ru-RU" dirty="0" smtClean="0">
                  <a:effectLst/>
                  <a:cs typeface="+mn-cs"/>
                </a:endParaRPr>
              </a:p>
            </p:txBody>
          </p:sp>
        </mc:Choice>
        <mc:Fallback xmlns="">
          <p:sp>
            <p:nvSpPr>
              <p:cNvPr id="5" name="Text Box 4"/>
              <p:cNvSpPr txBox="1"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393067"/>
                <a:ext cx="4752975" cy="5156589"/>
              </a:xfrm>
              <a:prstGeom prst="rect">
                <a:avLst/>
              </a:prstGeom>
              <a:blipFill rotWithShape="1">
                <a:blip r:embed="rId2"/>
                <a:stretch>
                  <a:fillRect l="-2564" t="-1420" r="-2821" b="-674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  <a:ext uri="{FAA26D3D-D897-4be2-8F04-BA451C77F1D7}">
                  <ma14:placeholderFlag xmlns="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975" y="1393067"/>
            <a:ext cx="1065212" cy="222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011" y="2369225"/>
            <a:ext cx="1011714" cy="24958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7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311" y="3645696"/>
            <a:ext cx="971074" cy="2438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32652" y="3677796"/>
            <a:ext cx="505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1</a:t>
            </a:r>
            <a:endParaRPr lang="ru-RU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6514939" y="5014393"/>
            <a:ext cx="505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2</a:t>
            </a:r>
            <a:endParaRPr lang="ru-RU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7917919" y="6088559"/>
            <a:ext cx="505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3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97990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520759" y="-217104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Arial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9pPr>
          </a:lstStyle>
          <a:p>
            <a:pPr>
              <a:defRPr/>
            </a:pPr>
            <a:r>
              <a:rPr kumimoji="0" lang="ru-RU" dirty="0" smtClean="0">
                <a:solidFill>
                  <a:srgbClr val="FF0000"/>
                </a:solidFill>
                <a:latin typeface="Arial"/>
                <a:cs typeface="Arial"/>
              </a:rPr>
              <a:t>Условие плавания тел</a:t>
            </a:r>
          </a:p>
        </p:txBody>
      </p:sp>
      <p:sp>
        <p:nvSpPr>
          <p:cNvPr id="6" name="Rectangle 3"/>
          <p:cNvSpPr>
            <a:spLocks noGrp="1" noChangeArrowheads="1"/>
          </p:cNvSpPr>
          <p:nvPr/>
        </p:nvSpPr>
        <p:spPr bwMode="auto">
          <a:xfrm>
            <a:off x="0" y="889517"/>
            <a:ext cx="7159083" cy="4332584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charset="0"/>
              <a:buChar char="n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Arial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0"/>
              <a:buChar char="n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charset="0"/>
              <a:buChar char="n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0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kumimoji="0" lang="ru-RU" sz="2800" dirty="0" smtClean="0">
                <a:solidFill>
                  <a:schemeClr val="bg2"/>
                </a:solidFill>
                <a:latin typeface="Arial"/>
                <a:cs typeface="Arial"/>
              </a:rPr>
              <a:t>Если плотность тела больше плотности жидкости,</a:t>
            </a:r>
            <a:r>
              <a:rPr kumimoji="0" lang="en-US" sz="2800" dirty="0" smtClean="0">
                <a:solidFill>
                  <a:schemeClr val="bg2"/>
                </a:solidFill>
                <a:latin typeface="Arial"/>
                <a:cs typeface="Arial"/>
              </a:rPr>
              <a:t> </a:t>
            </a:r>
            <a:r>
              <a:rPr kumimoji="0" lang="ru-RU" sz="2800" dirty="0" smtClean="0">
                <a:solidFill>
                  <a:schemeClr val="bg2"/>
                </a:solidFill>
                <a:latin typeface="Arial"/>
                <a:cs typeface="Arial"/>
              </a:rPr>
              <a:t> то тело в ней тонет.</a:t>
            </a:r>
          </a:p>
          <a:p>
            <a:pPr>
              <a:defRPr/>
            </a:pPr>
            <a:endParaRPr kumimoji="0" lang="ru-RU" sz="2800" dirty="0" smtClean="0">
              <a:solidFill>
                <a:schemeClr val="bg2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kumimoji="0" lang="ru-RU" sz="2800" dirty="0" smtClean="0">
                <a:solidFill>
                  <a:schemeClr val="bg2"/>
                </a:solidFill>
                <a:latin typeface="Arial"/>
                <a:cs typeface="Arial"/>
              </a:rPr>
              <a:t>Если плотность тела меньше плотности жидкости, то тело в ней всплывает.</a:t>
            </a:r>
          </a:p>
          <a:p>
            <a:pPr>
              <a:defRPr/>
            </a:pPr>
            <a:endParaRPr kumimoji="0" lang="ru-RU" sz="2800" dirty="0" smtClean="0">
              <a:solidFill>
                <a:schemeClr val="bg2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kumimoji="0" lang="ru-RU" sz="2800" dirty="0" smtClean="0">
                <a:solidFill>
                  <a:schemeClr val="bg2"/>
                </a:solidFill>
                <a:latin typeface="Arial"/>
                <a:cs typeface="Arial"/>
              </a:rPr>
              <a:t>При равенстве плотностей тела и жидкости, тело плавает</a:t>
            </a:r>
            <a:r>
              <a:rPr kumimoji="0" lang="en-US" sz="2800" dirty="0" smtClean="0">
                <a:solidFill>
                  <a:schemeClr val="bg2"/>
                </a:solidFill>
                <a:latin typeface="Arial"/>
                <a:cs typeface="Arial"/>
              </a:rPr>
              <a:t> </a:t>
            </a:r>
            <a:r>
              <a:rPr kumimoji="0" lang="ru-RU" sz="2800" dirty="0" smtClean="0">
                <a:solidFill>
                  <a:schemeClr val="bg2"/>
                </a:solidFill>
                <a:latin typeface="Arial"/>
                <a:cs typeface="Arial"/>
              </a:rPr>
              <a:t>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159083" y="1205270"/>
                <a:ext cx="1977592" cy="64633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083" y="1205270"/>
                <a:ext cx="1977592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66408" y="2676599"/>
                <a:ext cx="1977592" cy="64633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6408" y="2676599"/>
                <a:ext cx="1977592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59083" y="4367738"/>
                <a:ext cx="1977592" cy="64633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083" y="4367738"/>
                <a:ext cx="1977592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28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520759" y="-217104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Arial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</a:defRPr>
            </a:lvl9pPr>
          </a:lstStyle>
          <a:p>
            <a:pPr>
              <a:defRPr/>
            </a:pPr>
            <a:r>
              <a:rPr kumimoji="0" lang="ru-RU" dirty="0" smtClean="0">
                <a:solidFill>
                  <a:srgbClr val="FF0000"/>
                </a:solidFill>
                <a:latin typeface="Arial"/>
                <a:cs typeface="Arial"/>
              </a:rPr>
              <a:t>Условие плавания тел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635559" y="2140080"/>
                <a:ext cx="4655047" cy="4276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Арх</m:t>
                          </m:r>
                        </m:sub>
                      </m:sSub>
                      <m:r>
                        <a:rPr lang="ru-RU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</m:oMath>
                  </m:oMathPara>
                </a14:m>
                <a:endParaRPr lang="ru-RU" sz="4400" b="0" dirty="0" smtClean="0">
                  <a:solidFill>
                    <a:schemeClr val="bg2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Арх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𝑔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</m:oMath>
                  </m:oMathPara>
                </a14:m>
                <a:endParaRPr lang="ru-RU" sz="4400" b="0" i="1" dirty="0" smtClean="0">
                  <a:solidFill>
                    <a:schemeClr val="bg2"/>
                  </a:solidFill>
                  <a:latin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ru-RU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𝑚𝑔</m:t>
                      </m:r>
                    </m:oMath>
                  </m:oMathPara>
                </a14:m>
                <a:endParaRPr lang="en-US" sz="4400" dirty="0" smtClean="0">
                  <a:solidFill>
                    <a:schemeClr val="bg2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ru-RU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тела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𝑔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</m:oMath>
                  </m:oMathPara>
                </a14:m>
                <a:endParaRPr lang="ru-RU" sz="4400" b="0" i="1" dirty="0" smtClean="0">
                  <a:solidFill>
                    <a:schemeClr val="bg2"/>
                  </a:solidFill>
                  <a:latin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4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𝑔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  <m:r>
                        <a:rPr lang="ru-RU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4400" i="1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400" i="1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тела</m:t>
                          </m:r>
                        </m:sub>
                      </m:sSub>
                      <m:r>
                        <a:rPr lang="en-US" sz="4400" i="1">
                          <a:solidFill>
                            <a:schemeClr val="bg2"/>
                          </a:solidFill>
                          <a:latin typeface="Cambria Math"/>
                        </a:rPr>
                        <m:t>𝑔</m:t>
                      </m:r>
                      <m:sSub>
                        <m:sSubPr>
                          <m:ctrlPr>
                            <a:rPr lang="en-US" sz="4400" i="1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i="1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ru-RU" sz="4400" i="1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</m:t>
                          </m:r>
                        </m:sub>
                      </m:sSub>
                    </m:oMath>
                  </m:oMathPara>
                </a14:m>
                <a:endParaRPr lang="ru-RU" sz="4400" dirty="0" smtClean="0">
                  <a:solidFill>
                    <a:schemeClr val="bg2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4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ж</m:t>
                          </m:r>
                        </m:sub>
                      </m:sSub>
                      <m:r>
                        <a:rPr lang="ru-RU" sz="4400" b="0" i="1" smtClean="0">
                          <a:solidFill>
                            <a:schemeClr val="bg2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44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44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ru-RU" sz="44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тела</m:t>
                          </m:r>
                        </m:sub>
                      </m:sSub>
                    </m:oMath>
                  </m:oMathPara>
                </a14:m>
                <a:endParaRPr lang="ru-RU" sz="360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559" y="2140080"/>
                <a:ext cx="4655047" cy="427642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594886" y="925896"/>
            <a:ext cx="4081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Пример: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59" y="2166089"/>
            <a:ext cx="3967273" cy="4224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71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967" y="2109373"/>
            <a:ext cx="862818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положить в полный стакан ложку, то…;</a:t>
            </a:r>
          </a:p>
          <a:p>
            <a:pPr lvl="0"/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маленький мячик утопить в воде, то…;</a:t>
            </a:r>
          </a:p>
          <a:p>
            <a:pPr lvl="0"/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вытащить ведро в колодце на поверхность воды, то…;</a:t>
            </a:r>
          </a:p>
          <a:p>
            <a:pPr lvl="0"/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погрузиться в воду, то…;</a:t>
            </a:r>
          </a:p>
          <a:p>
            <a:pPr lvl="0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7508" y="754408"/>
            <a:ext cx="73855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FF0000"/>
                </a:solidFill>
              </a:rPr>
              <a:t>Взаимные вопросы - ответы: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</a:rPr>
              <a:t>(</a:t>
            </a:r>
            <a:r>
              <a:rPr lang="ru-RU" sz="3200" b="1" dirty="0">
                <a:solidFill>
                  <a:srgbClr val="FF0000"/>
                </a:solidFill>
              </a:rPr>
              <a:t>работа в парах)</a:t>
            </a:r>
          </a:p>
        </p:txBody>
      </p:sp>
    </p:spTree>
    <p:extLst>
      <p:ext uri="{BB962C8B-B14F-4D97-AF65-F5344CB8AC3E}">
        <p14:creationId xmlns:p14="http://schemas.microsoft.com/office/powerpoint/2010/main" val="1016275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тория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История.thmx</Template>
  <TotalTime>570</TotalTime>
  <Words>475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История</vt:lpstr>
      <vt:lpstr>Закон Архимеда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Архимеда</dc:title>
  <dc:creator>Сусанна Айказовна</dc:creator>
  <cp:lastModifiedBy>Amantai</cp:lastModifiedBy>
  <cp:revision>25</cp:revision>
  <dcterms:created xsi:type="dcterms:W3CDTF">2012-09-13T12:23:22Z</dcterms:created>
  <dcterms:modified xsi:type="dcterms:W3CDTF">2018-05-13T05:47:25Z</dcterms:modified>
</cp:coreProperties>
</file>