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6" r:id="rId3"/>
    <p:sldId id="265" r:id="rId4"/>
    <p:sldId id="256" r:id="rId5"/>
    <p:sldId id="269" r:id="rId6"/>
    <p:sldId id="267" r:id="rId7"/>
    <p:sldId id="268" r:id="rId8"/>
    <p:sldId id="270" r:id="rId9"/>
    <p:sldId id="275" r:id="rId10"/>
    <p:sldId id="271" r:id="rId11"/>
    <p:sldId id="257" r:id="rId12"/>
    <p:sldId id="263" r:id="rId13"/>
    <p:sldId id="259" r:id="rId14"/>
    <p:sldId id="272" r:id="rId15"/>
    <p:sldId id="276" r:id="rId16"/>
    <p:sldId id="273" r:id="rId17"/>
    <p:sldId id="277" r:id="rId18"/>
    <p:sldId id="261" r:id="rId19"/>
    <p:sldId id="262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157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92F642-E938-4BE0-9CED-576EE20C9F53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1"/>
      <dgm:spPr/>
    </dgm:pt>
    <dgm:pt modelId="{ADAB7A57-1C76-42AF-8FE7-9ECA8B5E09B2}">
      <dgm:prSet phldrT="[Текст]" custT="1"/>
      <dgm:spPr/>
      <dgm:t>
        <a:bodyPr/>
        <a:lstStyle/>
        <a:p>
          <a:pPr>
            <a:spcAft>
              <a:spcPts val="0"/>
            </a:spcAft>
          </a:pP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DE29454E-A95F-45E1-BD2E-3451E5738570}" type="parTrans" cxnId="{3A923CF1-E5B2-47AA-9AB4-C489C29ED770}">
      <dgm:prSet/>
      <dgm:spPr/>
      <dgm:t>
        <a:bodyPr/>
        <a:lstStyle/>
        <a:p>
          <a:endParaRPr lang="ru-RU"/>
        </a:p>
      </dgm:t>
    </dgm:pt>
    <dgm:pt modelId="{30E01D1A-5DCE-4D0F-9C83-0938E4642077}" type="sibTrans" cxnId="{3A923CF1-E5B2-47AA-9AB4-C489C29ED770}">
      <dgm:prSet/>
      <dgm:spPr/>
      <dgm:t>
        <a:bodyPr/>
        <a:lstStyle/>
        <a:p>
          <a:endParaRPr lang="ru-RU"/>
        </a:p>
      </dgm:t>
    </dgm:pt>
    <dgm:pt modelId="{6015ADB2-E347-410F-B112-F44ADC59A469}">
      <dgm:prSet phldrT="[Текст]"/>
      <dgm:spPr/>
      <dgm:t>
        <a:bodyPr/>
        <a:lstStyle/>
        <a:p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A6F12A81-A459-4A94-8A6C-1957D9C56709}" type="parTrans" cxnId="{558662E5-99D7-444D-B450-A386EB094F87}">
      <dgm:prSet/>
      <dgm:spPr/>
      <dgm:t>
        <a:bodyPr/>
        <a:lstStyle/>
        <a:p>
          <a:endParaRPr lang="ru-RU"/>
        </a:p>
      </dgm:t>
    </dgm:pt>
    <dgm:pt modelId="{DA688B02-9248-4F6A-9C84-F87E7537D4B7}" type="sibTrans" cxnId="{558662E5-99D7-444D-B450-A386EB094F87}">
      <dgm:prSet/>
      <dgm:spPr/>
      <dgm:t>
        <a:bodyPr/>
        <a:lstStyle/>
        <a:p>
          <a:endParaRPr lang="ru-RU"/>
        </a:p>
      </dgm:t>
    </dgm:pt>
    <dgm:pt modelId="{ED1DF518-AF01-42B6-BBA9-85900092CC3B}">
      <dgm:prSet phldrT="[Текст]" custT="1"/>
      <dgm:spPr/>
      <dgm:t>
        <a:bodyPr/>
        <a:lstStyle/>
        <a:p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2F230B9A-EAEE-484F-8AB4-50E04F049674}" type="parTrans" cxnId="{F5FEDB50-FF66-4035-B355-7CEF4420FEFC}">
      <dgm:prSet/>
      <dgm:spPr/>
      <dgm:t>
        <a:bodyPr/>
        <a:lstStyle/>
        <a:p>
          <a:endParaRPr lang="ru-RU"/>
        </a:p>
      </dgm:t>
    </dgm:pt>
    <dgm:pt modelId="{6E980079-6F0C-4EAC-B904-A72FB3CE60A0}" type="sibTrans" cxnId="{F5FEDB50-FF66-4035-B355-7CEF4420FEFC}">
      <dgm:prSet/>
      <dgm:spPr/>
      <dgm:t>
        <a:bodyPr/>
        <a:lstStyle/>
        <a:p>
          <a:endParaRPr lang="ru-RU"/>
        </a:p>
      </dgm:t>
    </dgm:pt>
    <dgm:pt modelId="{01328C84-7C00-475B-92E6-0BCC377FF313}" type="pres">
      <dgm:prSet presAssocID="{AC92F642-E938-4BE0-9CED-576EE20C9F53}" presName="compositeShape" presStyleCnt="0">
        <dgm:presLayoutVars>
          <dgm:chMax val="7"/>
          <dgm:dir/>
          <dgm:resizeHandles val="exact"/>
        </dgm:presLayoutVars>
      </dgm:prSet>
      <dgm:spPr/>
    </dgm:pt>
    <dgm:pt modelId="{EE9BCA55-CF59-436F-83BB-155F7919C274}" type="pres">
      <dgm:prSet presAssocID="{ADAB7A57-1C76-42AF-8FE7-9ECA8B5E09B2}" presName="circ1" presStyleLbl="vennNode1" presStyleIdx="0" presStyleCnt="3" custScaleX="105089"/>
      <dgm:spPr/>
      <dgm:t>
        <a:bodyPr/>
        <a:lstStyle/>
        <a:p>
          <a:endParaRPr lang="ru-RU"/>
        </a:p>
      </dgm:t>
    </dgm:pt>
    <dgm:pt modelId="{169048E2-1021-4B7F-B6BC-951C39D1B0F8}" type="pres">
      <dgm:prSet presAssocID="{ADAB7A57-1C76-42AF-8FE7-9ECA8B5E09B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BE7BE2-1F6E-45C9-BBE7-33D142DE0D58}" type="pres">
      <dgm:prSet presAssocID="{6015ADB2-E347-410F-B112-F44ADC59A469}" presName="circ2" presStyleLbl="vennNode1" presStyleIdx="1" presStyleCnt="3" custScaleX="117887"/>
      <dgm:spPr/>
      <dgm:t>
        <a:bodyPr/>
        <a:lstStyle/>
        <a:p>
          <a:endParaRPr lang="ru-RU"/>
        </a:p>
      </dgm:t>
    </dgm:pt>
    <dgm:pt modelId="{82DD1F68-B975-417A-866D-26BD0CB33CCD}" type="pres">
      <dgm:prSet presAssocID="{6015ADB2-E347-410F-B112-F44ADC59A46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10A0BE-20BA-49D2-8BE2-CF3D2ECE47BF}" type="pres">
      <dgm:prSet presAssocID="{ED1DF518-AF01-42B6-BBA9-85900092CC3B}" presName="circ3" presStyleLbl="vennNode1" presStyleIdx="2" presStyleCnt="3" custScaleX="110308"/>
      <dgm:spPr/>
      <dgm:t>
        <a:bodyPr/>
        <a:lstStyle/>
        <a:p>
          <a:endParaRPr lang="ru-RU"/>
        </a:p>
      </dgm:t>
    </dgm:pt>
    <dgm:pt modelId="{8F7F739C-C410-41EC-921D-52663D6690F1}" type="pres">
      <dgm:prSet presAssocID="{ED1DF518-AF01-42B6-BBA9-85900092CC3B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3DABA9-A9E3-4472-8EC3-4355B56F2FD5}" type="presOf" srcId="{ED1DF518-AF01-42B6-BBA9-85900092CC3B}" destId="{8F7F739C-C410-41EC-921D-52663D6690F1}" srcOrd="1" destOrd="0" presId="urn:microsoft.com/office/officeart/2005/8/layout/venn1"/>
    <dgm:cxn modelId="{F5FEDB50-FF66-4035-B355-7CEF4420FEFC}" srcId="{AC92F642-E938-4BE0-9CED-576EE20C9F53}" destId="{ED1DF518-AF01-42B6-BBA9-85900092CC3B}" srcOrd="2" destOrd="0" parTransId="{2F230B9A-EAEE-484F-8AB4-50E04F049674}" sibTransId="{6E980079-6F0C-4EAC-B904-A72FB3CE60A0}"/>
    <dgm:cxn modelId="{8A402886-AF6D-4C3E-9E5B-5544A1931647}" type="presOf" srcId="{ED1DF518-AF01-42B6-BBA9-85900092CC3B}" destId="{7F10A0BE-20BA-49D2-8BE2-CF3D2ECE47BF}" srcOrd="0" destOrd="0" presId="urn:microsoft.com/office/officeart/2005/8/layout/venn1"/>
    <dgm:cxn modelId="{92530580-B9C8-4E77-8DA3-FC3E6BD3D456}" type="presOf" srcId="{ADAB7A57-1C76-42AF-8FE7-9ECA8B5E09B2}" destId="{169048E2-1021-4B7F-B6BC-951C39D1B0F8}" srcOrd="1" destOrd="0" presId="urn:microsoft.com/office/officeart/2005/8/layout/venn1"/>
    <dgm:cxn modelId="{ADDC99B9-CC02-45DD-9A55-9609A8F5A0D4}" type="presOf" srcId="{6015ADB2-E347-410F-B112-F44ADC59A469}" destId="{82DD1F68-B975-417A-866D-26BD0CB33CCD}" srcOrd="1" destOrd="0" presId="urn:microsoft.com/office/officeart/2005/8/layout/venn1"/>
    <dgm:cxn modelId="{32670A16-C63C-49F2-A4D5-053B8B753C9D}" type="presOf" srcId="{AC92F642-E938-4BE0-9CED-576EE20C9F53}" destId="{01328C84-7C00-475B-92E6-0BCC377FF313}" srcOrd="0" destOrd="0" presId="urn:microsoft.com/office/officeart/2005/8/layout/venn1"/>
    <dgm:cxn modelId="{3F068BFD-6130-4A1A-B958-D4293DAA29E0}" type="presOf" srcId="{ADAB7A57-1C76-42AF-8FE7-9ECA8B5E09B2}" destId="{EE9BCA55-CF59-436F-83BB-155F7919C274}" srcOrd="0" destOrd="0" presId="urn:microsoft.com/office/officeart/2005/8/layout/venn1"/>
    <dgm:cxn modelId="{3A923CF1-E5B2-47AA-9AB4-C489C29ED770}" srcId="{AC92F642-E938-4BE0-9CED-576EE20C9F53}" destId="{ADAB7A57-1C76-42AF-8FE7-9ECA8B5E09B2}" srcOrd="0" destOrd="0" parTransId="{DE29454E-A95F-45E1-BD2E-3451E5738570}" sibTransId="{30E01D1A-5DCE-4D0F-9C83-0938E4642077}"/>
    <dgm:cxn modelId="{A7B99DCB-A30D-4D33-BD58-2414F3448275}" type="presOf" srcId="{6015ADB2-E347-410F-B112-F44ADC59A469}" destId="{6FBE7BE2-1F6E-45C9-BBE7-33D142DE0D58}" srcOrd="0" destOrd="0" presId="urn:microsoft.com/office/officeart/2005/8/layout/venn1"/>
    <dgm:cxn modelId="{558662E5-99D7-444D-B450-A386EB094F87}" srcId="{AC92F642-E938-4BE0-9CED-576EE20C9F53}" destId="{6015ADB2-E347-410F-B112-F44ADC59A469}" srcOrd="1" destOrd="0" parTransId="{A6F12A81-A459-4A94-8A6C-1957D9C56709}" sibTransId="{DA688B02-9248-4F6A-9C84-F87E7537D4B7}"/>
    <dgm:cxn modelId="{78F7FBE1-3019-410D-B5DD-7A1A03B916E9}" type="presParOf" srcId="{01328C84-7C00-475B-92E6-0BCC377FF313}" destId="{EE9BCA55-CF59-436F-83BB-155F7919C274}" srcOrd="0" destOrd="0" presId="urn:microsoft.com/office/officeart/2005/8/layout/venn1"/>
    <dgm:cxn modelId="{49D0F0B9-C537-4BE3-8F47-CB6B42389567}" type="presParOf" srcId="{01328C84-7C00-475B-92E6-0BCC377FF313}" destId="{169048E2-1021-4B7F-B6BC-951C39D1B0F8}" srcOrd="1" destOrd="0" presId="urn:microsoft.com/office/officeart/2005/8/layout/venn1"/>
    <dgm:cxn modelId="{FB3FF430-38C2-4B1D-BAF6-5AB9B2CC6EDD}" type="presParOf" srcId="{01328C84-7C00-475B-92E6-0BCC377FF313}" destId="{6FBE7BE2-1F6E-45C9-BBE7-33D142DE0D58}" srcOrd="2" destOrd="0" presId="urn:microsoft.com/office/officeart/2005/8/layout/venn1"/>
    <dgm:cxn modelId="{3D000998-8245-4BE2-B4AF-A0048EFE0219}" type="presParOf" srcId="{01328C84-7C00-475B-92E6-0BCC377FF313}" destId="{82DD1F68-B975-417A-866D-26BD0CB33CCD}" srcOrd="3" destOrd="0" presId="urn:microsoft.com/office/officeart/2005/8/layout/venn1"/>
    <dgm:cxn modelId="{28261C31-944A-4689-ABA7-10495E1B7AC8}" type="presParOf" srcId="{01328C84-7C00-475B-92E6-0BCC377FF313}" destId="{7F10A0BE-20BA-49D2-8BE2-CF3D2ECE47BF}" srcOrd="4" destOrd="0" presId="urn:microsoft.com/office/officeart/2005/8/layout/venn1"/>
    <dgm:cxn modelId="{E56C2052-AF70-49A9-8569-3B927F4938CF}" type="presParOf" srcId="{01328C84-7C00-475B-92E6-0BCC377FF313}" destId="{8F7F739C-C410-41EC-921D-52663D6690F1}" srcOrd="5" destOrd="0" presId="urn:microsoft.com/office/officeart/2005/8/layout/venn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50;&#1199;&#1083;&#1082;&#1110;%20&#1090;&#1077;&#1088;&#1072;&#1087;&#1080;&#1103;&#1089;&#1099;%2020200111202937_HD.MP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1240;&#1073;&#1110;&#1083;&#1093;&#1072;&#1085;%20&#1178;&#1072;&#1089;&#1090;&#1077;&#1077;&#1074;%20video-16-01-20-11-35.mov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Похожее изображени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1896"/>
          <a:stretch/>
        </p:blipFill>
        <p:spPr bwMode="auto">
          <a:xfrm flipV="1">
            <a:off x="0" y="7936"/>
            <a:ext cx="9144000" cy="685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3429000"/>
          </a:xfrm>
        </p:spPr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“Қазақ тілі” пәні</a:t>
            </a:r>
            <a:b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“А”сынып </a:t>
            </a:r>
            <a:b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5- бөлім: “Өнер”</a:t>
            </a:r>
            <a:b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Сабақтың тақырыбы:</a:t>
            </a:r>
            <a:b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Зат есім</a:t>
            </a:r>
            <a:b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00042"/>
            <a:ext cx="7000924" cy="3571900"/>
          </a:xfrm>
        </p:spPr>
        <p:txBody>
          <a:bodyPr>
            <a:normAutofit fontScale="90000"/>
          </a:bodyPr>
          <a:lstStyle/>
          <a:p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Жазылым</a:t>
            </a:r>
            <a:b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13-жаттығу. Көптік жалғауларының тиістісін қойып, сөйлемдерді көшіріп жазу. Көпше түрдегі зат есімдердің астын сызу.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и по запросу тетради пн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4000504"/>
            <a:ext cx="2928959" cy="20339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6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85786" y="0"/>
            <a:ext cx="7500990" cy="571504"/>
          </a:xfrm>
        </p:spPr>
        <p:txBody>
          <a:bodyPr>
            <a:normAutofit fontScale="90000"/>
          </a:bodyPr>
          <a:lstStyle/>
          <a:p>
            <a:r>
              <a:rPr lang="kk-KZ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“Поэзия” минуты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71480"/>
            <a:ext cx="8429684" cy="6286519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714480" y="785794"/>
            <a:ext cx="5038815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Ақ киімді, денелі, ақ сақалды,</a:t>
            </a:r>
            <a:b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Соқыр мылқау танымас тірі жанды.</a:t>
            </a:r>
            <a:b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Үсті-басы ақ қырау түсі суық,</a:t>
            </a:r>
            <a:b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Басқан жері сықырлап келіп қалды.</a:t>
            </a:r>
            <a:endParaRPr kumimoji="0" lang="kk-KZ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Дем алысы - үскірік аяз бен қар,</a:t>
            </a:r>
            <a:b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Кәрі құдаң - қыс келіп, әлек салды.</a:t>
            </a:r>
            <a:b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Ұшпадай бөркін киген оқшырайтып,</a:t>
            </a:r>
            <a:b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Аязбенен қызарып ажарланды.</a:t>
            </a:r>
            <a:endParaRPr kumimoji="0" lang="kk-KZ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Бұлттай қасы жауып екі көзін,</a:t>
            </a:r>
            <a:b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Басын сіліксе, қар жауып, мазаңды алды.</a:t>
            </a:r>
            <a:b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Бурадай бұрқ-сарқ етіп долданғанда,</a:t>
            </a:r>
            <a:b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Алты қанат ақ орда үй шайқалды.</a:t>
            </a:r>
            <a:endParaRPr kumimoji="0" lang="kk-KZ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Әуес көріп жүгірген жас балалар,</a:t>
            </a:r>
            <a:b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Беті-қолы домбығып, үсік шалды.</a:t>
            </a:r>
            <a:b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Шидем мен тон қабаттап киген малшы,</a:t>
            </a:r>
            <a:b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kk-KZ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Бет қарауға шыдай алмай теріс айналды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6" cy="6858000"/>
          </a:xfrm>
          <a:prstGeom prst="rect">
            <a:avLst/>
          </a:prstGeom>
          <a:noFill/>
        </p:spPr>
      </p:pic>
      <p:pic>
        <p:nvPicPr>
          <p:cNvPr id="20482" name="Picture 2" descr="Картинки по запросу абай 1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28"/>
            <a:ext cx="8244605" cy="6156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kk-KZ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Топтық жұмыс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357422" y="3214686"/>
          <a:ext cx="4786346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142976" y="1357298"/>
            <a:ext cx="692948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Өлеңнің мазмұны бойынша әр топ пікір білдіруге бағытталған сұрақтар құрастырады және жауап береді.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Картинки по запросу екі жұлдыз бір тілек әдіс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 descr="Картинки по запросу поэзия фон"/>
          <p:cNvPicPr>
            <a:picLocks noChangeAspect="1" noChangeArrowheads="1"/>
          </p:cNvPicPr>
          <p:nvPr/>
        </p:nvPicPr>
        <p:blipFill>
          <a:blip r:embed="rId2"/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Жұптық жұмыс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28596" y="1214422"/>
            <a:ext cx="785818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Синквейн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-әдісі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(Бес жолды өлең құрастыру)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Бірінші жол-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тақырып бір сөзбен беріледі (зат есім)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Екінші жол-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тақырыпты екі сөзбен сипаттау (екі сын есім)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Үшнші жол-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тақырыпқа байланысты қимыл атауы үш сөз (етістік)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Төртінші жол-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төрт сөзден тұратын бір сөйлем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Бесінші жол-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тақырып мазмұнын ашатын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бір сөз, синоним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" y="0"/>
            <a:ext cx="9144016" cy="6858000"/>
          </a:xfrm>
          <a:prstGeom prst="rect">
            <a:avLst/>
          </a:prstGeom>
          <a:noFill/>
        </p:spPr>
      </p:pic>
      <p:pic>
        <p:nvPicPr>
          <p:cNvPr id="5122" name="Picture 2" descr="Картинки по запросу желсіз түнде жарық ай"/>
          <p:cNvPicPr>
            <a:picLocks noChangeAspect="1" noChangeArrowheads="1"/>
          </p:cNvPicPr>
          <p:nvPr/>
        </p:nvPicPr>
        <p:blipFill>
          <a:blip r:embed="rId3">
            <a:lum bright="30000" contrast="30000"/>
          </a:blip>
          <a:srcRect l="3214" r="4642" b="29568"/>
          <a:stretch>
            <a:fillRect/>
          </a:stretch>
        </p:blipFill>
        <p:spPr bwMode="auto">
          <a:xfrm>
            <a:off x="785786" y="1071546"/>
            <a:ext cx="7638074" cy="4929222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85852" y="214290"/>
            <a:ext cx="6858048" cy="857272"/>
          </a:xfrm>
        </p:spPr>
        <p:txBody>
          <a:bodyPr>
            <a:normAutofit/>
          </a:bodyPr>
          <a:lstStyle/>
          <a:p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СЕРГІТУ СӘТІ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“Таңда да таста” әдісі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9" name="Picture 7" descr="Картинки по запросу выбор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 l="23438" t="7895" r="19375" b="3289"/>
          <a:stretch>
            <a:fillRect/>
          </a:stretch>
        </p:blipFill>
        <p:spPr bwMode="auto">
          <a:xfrm>
            <a:off x="1857356" y="1500174"/>
            <a:ext cx="5857916" cy="4321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kk-KZ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Ой тұжырым. </a:t>
            </a:r>
            <a:br>
              <a:rPr lang="kk-KZ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“Иә/жоқ” әдісі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AutoShape 2" descr="Картинки по запросу галочка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Картинки по запросу галочка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галочка, знак, темный знач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галочка, знак, темный знач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3"/>
          <a:srcRect t="13151" b="15071"/>
          <a:stretch>
            <a:fillRect/>
          </a:stretch>
        </p:blipFill>
        <p:spPr bwMode="auto">
          <a:xfrm>
            <a:off x="928662" y="214290"/>
            <a:ext cx="1928794" cy="1789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714348" y="2285992"/>
            <a:ext cx="8001056" cy="371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Зат есім заттың атын білдіреді...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Зат есімге қандай? қай? сұрақтары қойылады..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Зат есім, сын есім, сан есім, етістік-сөз таптары...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Етістікке кім? кімдер? не? нелер? деген сұрақтар қойылады...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 Зат есім жекеше, көпше болып екіге бөлінеді...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7170" name="Picture 2" descr="Картинки по запросу крестик пнг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357166"/>
            <a:ext cx="1714512" cy="1714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kk-KZ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Кері байланыс   </a:t>
            </a:r>
            <a:br>
              <a:rPr lang="kk-KZ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SMS</a:t>
            </a:r>
            <a:r>
              <a:rPr lang="kk-KZ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 әдісі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Картинки по запросу смартфон детский"/>
          <p:cNvPicPr>
            <a:picLocks noChangeAspect="1" noChangeArrowheads="1"/>
          </p:cNvPicPr>
          <p:nvPr/>
        </p:nvPicPr>
        <p:blipFill>
          <a:blip r:embed="rId3"/>
          <a:srcRect l="7837"/>
          <a:stretch>
            <a:fillRect/>
          </a:stretch>
        </p:blipFill>
        <p:spPr bwMode="auto">
          <a:xfrm>
            <a:off x="6143636" y="214290"/>
            <a:ext cx="1915500" cy="1357322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42878" y="1714488"/>
            <a:ext cx="850112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Мен түсіндім, басқаларға да түсіндіре аламын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Маған тапсырманы орындау оңай болды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Мен үшін қызық әсер қалдырды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Маған  сабақ қызықты болды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Бүгін мен бәрін білдім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Маған түсінікті болды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Менің үйренгім келеді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Маған көмек қажет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Маған сабақта қиындық туғызды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kk-KZ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Мен ештеңе білмеймін </a:t>
            </a:r>
            <a:endParaRPr kumimoji="0" lang="kk-KZ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Психологиялық  дайындық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886"/>
          <a:stretch/>
        </p:blipFill>
        <p:spPr bwMode="auto">
          <a:xfrm>
            <a:off x="714348" y="1643050"/>
            <a:ext cx="7872499" cy="385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9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" y="0"/>
            <a:ext cx="91440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kk-KZ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Үйге тапсырма:</a:t>
            </a: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Ереже қайталау,  14-жаттығу.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6" name="Picture 6" descr="Картинки по запросу книги пнг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071678"/>
            <a:ext cx="5214974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Күлкі терапиясы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Картинки по запросу  улыбка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500174"/>
            <a:ext cx="6657975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6" cy="6858000"/>
          </a:xfrm>
          <a:prstGeom prst="rect">
            <a:avLst/>
          </a:prstGeom>
          <a:noFill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357158" y="21429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4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Өткенді қайталау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4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“Пісте”әдісі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8" name="Picture 4" descr="Картинки по запросу кулек семечек"/>
          <p:cNvPicPr>
            <a:picLocks noChangeAspect="1" noChangeArrowheads="1"/>
          </p:cNvPicPr>
          <p:nvPr/>
        </p:nvPicPr>
        <p:blipFill>
          <a:blip r:embed="rId3"/>
          <a:srcRect l="21094" r="17968"/>
          <a:stretch>
            <a:fillRect/>
          </a:stretch>
        </p:blipFill>
        <p:spPr bwMode="auto">
          <a:xfrm>
            <a:off x="714348" y="1643050"/>
            <a:ext cx="3857652" cy="42663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Картинки по запросу семечки раскраск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4333928" y="2023998"/>
            <a:ext cx="4262358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Сабақтың мақсаты: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000100" y="1714488"/>
            <a:ext cx="707236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kk-KZ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kk-K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әтін мазмұны бойынша пікір білдіруге бағытталған сұрақтар құрастыру және жауап беру;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kk-KZ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kk-KZ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өйлемнен сөз таптарын (зат есім, сын есім, сан есім, етістік) таба</a:t>
            </a:r>
            <a:r>
              <a:rPr kumimoji="0" lang="kk-KZ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білу</a:t>
            </a:r>
            <a:endParaRPr kumimoji="0" lang="kk-K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Картинки по запросу книг пнг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5143512"/>
            <a:ext cx="2237983" cy="1428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Морфологиялық ширату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000364" y="2571744"/>
            <a:ext cx="3071834" cy="25003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000" b="1" dirty="0" smtClean="0">
                <a:latin typeface="Times New Roman" pitchFamily="18" charset="0"/>
                <a:cs typeface="Times New Roman" pitchFamily="18" charset="0"/>
              </a:rPr>
              <a:t>Сөз таптары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Штриховая стрелка вправо 4"/>
          <p:cNvSpPr/>
          <p:nvPr/>
        </p:nvSpPr>
        <p:spPr>
          <a:xfrm rot="13336992">
            <a:off x="2267392" y="2808706"/>
            <a:ext cx="649996" cy="40844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триховая стрелка вправо 5"/>
          <p:cNvSpPr/>
          <p:nvPr/>
        </p:nvSpPr>
        <p:spPr>
          <a:xfrm rot="18664233">
            <a:off x="5900369" y="2746709"/>
            <a:ext cx="649996" cy="40844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Штриховая стрелка вправо 6"/>
          <p:cNvSpPr/>
          <p:nvPr/>
        </p:nvSpPr>
        <p:spPr>
          <a:xfrm rot="8913283">
            <a:off x="2487671" y="4568686"/>
            <a:ext cx="649996" cy="40844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триховая стрелка вправо 7"/>
          <p:cNvSpPr/>
          <p:nvPr/>
        </p:nvSpPr>
        <p:spPr>
          <a:xfrm rot="2301322">
            <a:off x="5914470" y="4515292"/>
            <a:ext cx="649996" cy="40844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14348" y="2000240"/>
            <a:ext cx="2714644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4000" i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қ</a:t>
            </a:r>
            <a:r>
              <a:rPr kumimoji="0" lang="kk-KZ" sz="400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андай?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4000" i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қай?</a:t>
            </a:r>
            <a:endParaRPr kumimoji="0" lang="ru-RU" sz="400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357818" y="1857364"/>
            <a:ext cx="2714644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00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кім? </a:t>
            </a:r>
            <a:r>
              <a:rPr lang="kk-KZ" sz="4000" i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</a:t>
            </a:r>
            <a:r>
              <a:rPr kumimoji="0" lang="kk-KZ" sz="400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імдер?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4000" i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не? нелер?</a:t>
            </a:r>
            <a:endParaRPr kumimoji="0" lang="ru-RU" sz="400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928662" y="5214950"/>
            <a:ext cx="2714644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4000" i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қ</a:t>
            </a:r>
            <a:r>
              <a:rPr kumimoji="0" lang="kk-KZ" sz="400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анша? </a:t>
            </a:r>
            <a:r>
              <a:rPr lang="kk-KZ" sz="4000" i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</a:t>
            </a:r>
            <a:r>
              <a:rPr kumimoji="0" lang="kk-KZ" sz="4000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еше?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4000" i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нешінші?</a:t>
            </a:r>
            <a:endParaRPr kumimoji="0" lang="ru-RU" sz="4000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072066" y="5214950"/>
            <a:ext cx="321471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істеді? неғылды? қайтті?</a:t>
            </a:r>
            <a:endParaRPr lang="ru-RU" sz="2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Әбілхан Қастеев </a:t>
            </a:r>
            <a:b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“Сурет сыры”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Картинки по запросу сурет сыры әбілхан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1785926"/>
            <a:ext cx="6683617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6" cy="6858000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71472" y="1357298"/>
            <a:ext cx="7858180" cy="49292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Сөздік жұмыс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k-KZ" sz="310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Тілмаш </a:t>
            </a:r>
            <a:r>
              <a:rPr kumimoji="0" lang="kk-KZ" sz="3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 </a:t>
            </a:r>
            <a:r>
              <a:rPr kumimoji="0" lang="kk-KZ" sz="31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аудармашы, тәржімеші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31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Шашы аппақ қудай</a:t>
            </a:r>
            <a:r>
              <a:rPr lang="kk-KZ" sz="310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-шашы аппақ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Жер жаннаты Жетісу</a:t>
            </a:r>
            <a:r>
              <a:rPr kumimoji="0" lang="kk-KZ" sz="3100" b="1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kk-KZ" sz="310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– жайлы қоныс, жұмақ жер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k-KZ" sz="31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Қылқалам</a:t>
            </a:r>
            <a:r>
              <a:rPr lang="kk-KZ" sz="3100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- кенепке, қағазға бояу жағу үшін қолданылатын құрал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100" b="1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Акварель</a:t>
            </a:r>
            <a:r>
              <a:rPr kumimoji="0" lang="kk-KZ" sz="310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-суға тез езілетін өсімдік желімі қосылып жасалған бояу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3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kk-KZ" sz="33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33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Тыңдалым. Айтылым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User\Downloads\1324057821_presents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k-KZ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Топтық жұмыс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1643050"/>
            <a:ext cx="8215370" cy="1953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І-топ</a:t>
            </a:r>
            <a:r>
              <a:rPr kumimoji="0" lang="kk-KZ" sz="28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Мәтін бойынша сұрақтарға жауап береді.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ІІ-топ</a:t>
            </a:r>
            <a:r>
              <a:rPr kumimoji="0" lang="kk-KZ" sz="28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Өнер түрлеріне кластер құрастырады.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ІІІ-топ. </a:t>
            </a:r>
            <a:r>
              <a:rPr kumimoji="0" lang="kk-KZ" sz="28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Мәтіндегі жалқы есімдерді теріп жазады.</a:t>
            </a:r>
            <a:endParaRPr kumimoji="0" lang="kk-KZ" sz="28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929066"/>
            <a:ext cx="3500462" cy="225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345</Words>
  <PresentationFormat>Экран (4:3)</PresentationFormat>
  <Paragraphs>70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“Қазақ тілі” пәні 3 “А”сынып  5- бөлім: “Өнер” Сабақтың тақырыбы:  Зат есім </vt:lpstr>
      <vt:lpstr>Психологиялық  дайындық</vt:lpstr>
      <vt:lpstr>Күлкі терапиясы</vt:lpstr>
      <vt:lpstr>Слайд 4</vt:lpstr>
      <vt:lpstr>Сабақтың мақсаты:</vt:lpstr>
      <vt:lpstr>Морфологиялық ширату </vt:lpstr>
      <vt:lpstr>Әбілхан Қастеев  “Сурет сыры”</vt:lpstr>
      <vt:lpstr>Тыңдалым. Айтылым</vt:lpstr>
      <vt:lpstr>Топтық жұмыс</vt:lpstr>
      <vt:lpstr>Жазылым  13-жаттығу. Көптік жалғауларының тиістісін қойып, сөйлемдерді көшіріп жазу. Көпше түрдегі зат есімдердің астын сызу. </vt:lpstr>
      <vt:lpstr>“Поэзия” минуты</vt:lpstr>
      <vt:lpstr>Слайд 12</vt:lpstr>
      <vt:lpstr>Топтық жұмыс</vt:lpstr>
      <vt:lpstr>Слайд 14</vt:lpstr>
      <vt:lpstr>Жұптық жұмыс</vt:lpstr>
      <vt:lpstr>СЕРГІТУ СӘТІ</vt:lpstr>
      <vt:lpstr>“Таңда да таста” әдісі</vt:lpstr>
      <vt:lpstr>Ой тұжырым.  “Иә/жоқ” әдісі</vt:lpstr>
      <vt:lpstr>Кері байланыс    “SMS” әдісі</vt:lpstr>
      <vt:lpstr>Үйге тапсырма:  Ереже қайталау,  14-жаттығу.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46</cp:revision>
  <dcterms:created xsi:type="dcterms:W3CDTF">2020-01-06T17:13:29Z</dcterms:created>
  <dcterms:modified xsi:type="dcterms:W3CDTF">2020-01-16T17:49:30Z</dcterms:modified>
</cp:coreProperties>
</file>