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3"/>
  </p:notesMasterIdLst>
  <p:sldIdLst>
    <p:sldId id="256" r:id="rId2"/>
    <p:sldId id="257" r:id="rId3"/>
    <p:sldId id="258" r:id="rId4"/>
    <p:sldId id="268" r:id="rId5"/>
    <p:sldId id="259" r:id="rId6"/>
    <p:sldId id="269" r:id="rId7"/>
    <p:sldId id="260" r:id="rId8"/>
    <p:sldId id="270" r:id="rId9"/>
    <p:sldId id="261" r:id="rId10"/>
    <p:sldId id="271" r:id="rId11"/>
    <p:sldId id="265" r:id="rId12"/>
    <p:sldId id="274" r:id="rId13"/>
    <p:sldId id="263" r:id="rId14"/>
    <p:sldId id="275" r:id="rId15"/>
    <p:sldId id="266" r:id="rId16"/>
    <p:sldId id="273" r:id="rId17"/>
    <p:sldId id="267" r:id="rId18"/>
    <p:sldId id="272" r:id="rId19"/>
    <p:sldId id="276" r:id="rId20"/>
    <p:sldId id="278" r:id="rId21"/>
    <p:sldId id="277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65D089-7D85-4E99-B328-29269B37BE28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BF936-79FB-4819-B3C3-1F746692D2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300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BF936-79FB-4819-B3C3-1F746692D2C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023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BF936-79FB-4819-B3C3-1F746692D2C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409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816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383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97965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970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02976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0372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3817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463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779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139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643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013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261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968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522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5CE72-E7D6-4D97-8ECC-3D331CBF2A93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4B65B29-71E8-4BEE-9C89-0539E6D9A8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055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905066" cy="1108364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27</a:t>
            </a:r>
            <a:r>
              <a:rPr lang="en-US" baseline="30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of February</a:t>
            </a:r>
            <a:br>
              <a:rPr lang="en-US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Review Unit 6 p.78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5084618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ts val="1400"/>
              </a:lnSpc>
              <a:spcAft>
                <a:spcPts val="0"/>
              </a:spcAft>
              <a:buNone/>
            </a:pPr>
            <a:endParaRPr lang="kk-KZ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spcAft>
                <a:spcPts val="0"/>
              </a:spcAft>
            </a:pPr>
            <a:r>
              <a:rPr lang="kk-KZ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GB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S1 </a:t>
            </a:r>
            <a:r>
              <a:rPr lang="en-GB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provide basic information about themselves and others at sentence level on an increasing range of general </a:t>
            </a:r>
            <a:r>
              <a:rPr lang="en-GB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topics</a:t>
            </a:r>
            <a:endParaRPr lang="kk-KZ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spcAft>
                <a:spcPts val="0"/>
              </a:spcAft>
            </a:pPr>
            <a:endParaRPr lang="ru-RU" sz="20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spcAft>
                <a:spcPts val="0"/>
              </a:spcAft>
            </a:pPr>
            <a:r>
              <a:rPr lang="en-GB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6.S2 ask simple questions to get information about a limited range of general </a:t>
            </a:r>
            <a:r>
              <a:rPr lang="en-GB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topics</a:t>
            </a:r>
            <a:endParaRPr lang="kk-KZ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spcAft>
                <a:spcPts val="0"/>
              </a:spcAft>
            </a:pPr>
            <a:endParaRPr lang="ru-RU" sz="20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GB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6.S3 give an opinion at sentence level on a limited range of general and curricular </a:t>
            </a:r>
            <a:r>
              <a:rPr lang="en-GB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topics</a:t>
            </a:r>
            <a:endParaRPr lang="kk-KZ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ru-RU" sz="20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spcAft>
                <a:spcPts val="0"/>
              </a:spcAft>
            </a:pPr>
            <a:r>
              <a:rPr lang="en-GB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6.L4 understand the main points of supported extended talk on a range of general and curricular </a:t>
            </a:r>
            <a:r>
              <a:rPr lang="en-GB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topics</a:t>
            </a:r>
            <a:endParaRPr lang="kk-KZ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spcAft>
                <a:spcPts val="0"/>
              </a:spcAft>
            </a:pPr>
            <a:endParaRPr lang="ru-RU" sz="20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spcAft>
                <a:spcPts val="0"/>
              </a:spcAft>
            </a:pPr>
            <a:r>
              <a:rPr lang="en-GB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6.R5 deduce meaning from context in short texts on a limited range of familiar general and curricular </a:t>
            </a:r>
            <a:r>
              <a:rPr lang="en-GB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topics</a:t>
            </a:r>
            <a:endParaRPr lang="kk-KZ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spcAft>
                <a:spcPts val="0"/>
              </a:spcAft>
            </a:pPr>
            <a:endParaRPr lang="ru-RU" sz="20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spcAft>
                <a:spcPts val="0"/>
              </a:spcAft>
            </a:pPr>
            <a:r>
              <a:rPr lang="en-GB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6.W1 plan, write, edit and proofread work at text level with support on a limited range of general and curricular </a:t>
            </a:r>
            <a:r>
              <a:rPr lang="en-GB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topics</a:t>
            </a:r>
            <a:endParaRPr lang="kk-KZ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spcAft>
                <a:spcPts val="0"/>
              </a:spcAft>
            </a:pPr>
            <a:endParaRPr lang="ru-RU" sz="20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6.W5 link without support sentences using basic coordinating connectors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76238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582" y="609599"/>
            <a:ext cx="8567420" cy="1330037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Ex.3  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 affirmative and negative sentences using the </a:t>
            </a:r>
            <a:r>
              <a:rPr lang="en-US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 form of </a:t>
            </a:r>
            <a:r>
              <a:rPr lang="en-US" sz="31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going to</a:t>
            </a: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290" y="1731818"/>
            <a:ext cx="11381509" cy="4821382"/>
          </a:xfrm>
        </p:spPr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Emma is not going to take a tent. He is going to sleep outside. 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students are not going to study. They are going to explore the rainforest.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is not going to travel by boat. He is going to fly.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are not going to ask someone. We are going to look at the map.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are not going to catch the frogs. They are going to count them.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not going to have any hot water. They are going to wash in the river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36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284084" cy="1320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Ex.4 Write questions using be going to. Then match the questions with the answers a-h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43345" y="1930400"/>
            <a:ext cx="5576455" cy="4351338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What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equipment /Lucy/take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be hot/there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you / take photos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what/ you/ do there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what/ they/ see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what/ Tim/ wear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they/ go by train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19800" y="2171987"/>
            <a:ext cx="5811983" cy="4575175"/>
          </a:xfrm>
        </p:spPr>
        <p:txBody>
          <a:bodyPr>
            <a:normAutofit/>
          </a:bodyPr>
          <a:lstStyle/>
          <a:p>
            <a:pPr marL="514350" indent="-514350">
              <a:buAutoNum type="alphaLcPeriod"/>
            </a:pPr>
            <a:r>
              <a:rPr lang="en-US" dirty="0" smtClean="0"/>
              <a:t>Yes, I am</a:t>
            </a:r>
          </a:p>
          <a:p>
            <a:pPr marL="514350" indent="-514350">
              <a:buAutoNum type="alphaLcPeriod"/>
            </a:pPr>
            <a:r>
              <a:rPr lang="en-US" dirty="0" smtClean="0"/>
              <a:t>Waterproof clothes</a:t>
            </a:r>
          </a:p>
          <a:p>
            <a:pPr marL="514350" indent="-514350">
              <a:buAutoNum type="alphaLcPeriod"/>
            </a:pPr>
            <a:r>
              <a:rPr lang="en-US" dirty="0" smtClean="0"/>
              <a:t>A map and a camera</a:t>
            </a:r>
          </a:p>
          <a:p>
            <a:pPr marL="514350" indent="-514350">
              <a:buAutoNum type="alphaLcPeriod"/>
            </a:pPr>
            <a:r>
              <a:rPr lang="en-US" dirty="0" smtClean="0"/>
              <a:t>Yes, it is</a:t>
            </a:r>
          </a:p>
          <a:p>
            <a:pPr marL="514350" indent="-514350">
              <a:buAutoNum type="alphaLcPeriod"/>
            </a:pPr>
            <a:r>
              <a:rPr lang="en-US" dirty="0" smtClean="0"/>
              <a:t>I’m going to take photos of animals</a:t>
            </a:r>
          </a:p>
          <a:p>
            <a:pPr marL="514350" indent="-514350">
              <a:buAutoNum type="alphaLcPeriod"/>
            </a:pPr>
            <a:r>
              <a:rPr lang="en-US" dirty="0" err="1" smtClean="0"/>
              <a:t>No,they</a:t>
            </a:r>
            <a:r>
              <a:rPr lang="en-US" dirty="0" smtClean="0"/>
              <a:t> aren’t </a:t>
            </a:r>
          </a:p>
          <a:p>
            <a:pPr marL="514350" indent="-514350">
              <a:buAutoNum type="alphaLcPeriod"/>
            </a:pPr>
            <a:r>
              <a:rPr lang="en-US" dirty="0" smtClean="0"/>
              <a:t>In a canoe</a:t>
            </a:r>
          </a:p>
          <a:p>
            <a:pPr marL="514350" indent="-514350">
              <a:buAutoNum type="alphaLcPeriod"/>
            </a:pPr>
            <a:r>
              <a:rPr lang="en-US" dirty="0" smtClean="0"/>
              <a:t>Polar bears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617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284084" cy="1320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Ex.4 Write questions using be going to. Then match the questions with the answers a-h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43345" y="1930400"/>
            <a:ext cx="6788728" cy="4351338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What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equipment is Lucy going to take?                                                 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it going to be hot there?            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you going to take photos?      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W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hat are you going to do there?   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W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hat are they going to see?          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What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Tim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to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wear?         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they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going to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 by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train?      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716982" y="2171987"/>
            <a:ext cx="4114801" cy="4575175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lphaLcPeriod"/>
            </a:pPr>
            <a:r>
              <a:rPr lang="en-US" dirty="0" smtClean="0"/>
              <a:t>Yes, I am</a:t>
            </a:r>
          </a:p>
          <a:p>
            <a:pPr marL="514350" indent="-514350">
              <a:buAutoNum type="alphaLcPeriod"/>
            </a:pPr>
            <a:r>
              <a:rPr lang="en-US" dirty="0" smtClean="0"/>
              <a:t>Waterproof clothes</a:t>
            </a:r>
          </a:p>
          <a:p>
            <a:pPr marL="514350" indent="-514350">
              <a:buAutoNum type="alphaLcPeriod"/>
            </a:pPr>
            <a:r>
              <a:rPr lang="en-US" dirty="0" smtClean="0"/>
              <a:t>A map and a camera</a:t>
            </a:r>
          </a:p>
          <a:p>
            <a:pPr marL="514350" indent="-514350">
              <a:buAutoNum type="alphaLcPeriod"/>
            </a:pPr>
            <a:r>
              <a:rPr lang="en-US" dirty="0" smtClean="0"/>
              <a:t>Yes, it is</a:t>
            </a:r>
          </a:p>
          <a:p>
            <a:pPr marL="514350" indent="-514350">
              <a:buAutoNum type="alphaLcPeriod"/>
            </a:pPr>
            <a:r>
              <a:rPr lang="en-US" dirty="0" smtClean="0"/>
              <a:t>I’m going to take photos of animals</a:t>
            </a:r>
          </a:p>
          <a:p>
            <a:pPr marL="514350" indent="-514350">
              <a:buAutoNum type="alphaLcPeriod"/>
            </a:pPr>
            <a:r>
              <a:rPr lang="en-US" dirty="0" err="1" smtClean="0"/>
              <a:t>No,they</a:t>
            </a:r>
            <a:r>
              <a:rPr lang="en-US" dirty="0" smtClean="0"/>
              <a:t> aren’t </a:t>
            </a:r>
          </a:p>
          <a:p>
            <a:pPr marL="514350" indent="-514350">
              <a:buAutoNum type="alphaLcPeriod"/>
            </a:pPr>
            <a:r>
              <a:rPr lang="en-US" dirty="0" smtClean="0"/>
              <a:t>In a canoe</a:t>
            </a:r>
          </a:p>
          <a:p>
            <a:pPr marL="514350" indent="-514350">
              <a:buAutoNum type="alphaLcPeriod"/>
            </a:pPr>
            <a:r>
              <a:rPr lang="en-US" dirty="0" smtClean="0"/>
              <a:t>Polar bears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385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Ex.5 Order the words to make questions with will. Then write short answers.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37875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Be/ the weather/ tomorrow/will/cold. (X)</a:t>
            </a:r>
          </a:p>
          <a:p>
            <a:pPr marL="0" indent="0">
              <a:buNone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 the weather be cold tomorrow? No, it won’t</a:t>
            </a:r>
          </a:p>
          <a:p>
            <a:pPr marL="514350" indent="-514350"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a/scientists/will/new species/find.</a:t>
            </a:r>
          </a:p>
          <a:p>
            <a:pPr marL="514350" indent="-514350"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See/monkeys/you/in the jungle/will.</a:t>
            </a:r>
          </a:p>
          <a:p>
            <a:pPr marL="514350" indent="-514350"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It/next winter/a lot/ will/snow. (X)</a:t>
            </a:r>
          </a:p>
          <a:p>
            <a:pPr marL="514350" indent="-514350"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Arrive/we/ early/ will.</a:t>
            </a:r>
          </a:p>
          <a:p>
            <a:pPr marL="514350" indent="-514350"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Need/waterproof clothes/you/will. (X)</a:t>
            </a:r>
          </a:p>
          <a:p>
            <a:pPr marL="514350" indent="-514350"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Win/ will/the match/they. (X)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6878386" y="3094181"/>
            <a:ext cx="235527" cy="1939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7877" y="3710239"/>
            <a:ext cx="207671" cy="1690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1646" y="4735474"/>
            <a:ext cx="262151" cy="21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58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Ex.5 Order the words to make questions with will. Then write short answers.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9685866" cy="4378756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scientists find a new species. Yes , they will</a:t>
            </a:r>
          </a:p>
          <a:p>
            <a:pPr marL="514350" indent="-514350"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 you see monkeys in the jungle? Yes, I will</a:t>
            </a:r>
          </a:p>
          <a:p>
            <a:pPr marL="514350" indent="-514350">
              <a:buFont typeface="Wingdings 3" charset="2"/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 it snow a lot next winter? No, it won’t. </a:t>
            </a:r>
          </a:p>
          <a:p>
            <a:pPr marL="514350" indent="-514350">
              <a:buFont typeface="Wingdings 3" charset="2"/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 we arrive early? Yes, we will </a:t>
            </a:r>
          </a:p>
          <a:p>
            <a:pPr marL="514350" indent="-514350"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 you need waterproof clothes? No, I won’t </a:t>
            </a:r>
          </a:p>
          <a:p>
            <a:pPr marL="514350" indent="-514350"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 they win the match ? No, they won’t </a:t>
            </a:r>
          </a:p>
        </p:txBody>
      </p:sp>
    </p:spTree>
    <p:extLst>
      <p:ext uri="{BB962C8B-B14F-4D97-AF65-F5344CB8AC3E}">
        <p14:creationId xmlns:p14="http://schemas.microsoft.com/office/powerpoint/2010/main" val="283937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1015903" cy="132080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 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Ex.6 Complete the mini-dialogues with the words in the box </a:t>
            </a:r>
            <a:b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(don’t , about,  Let’s ,  matter,  like )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6432" y="2503487"/>
            <a:ext cx="6262254" cy="4351338"/>
          </a:xfrm>
        </p:spPr>
        <p:txBody>
          <a:bodyPr/>
          <a:lstStyle/>
          <a:p>
            <a:pPr marL="514350" lvl="0" indent="-514350">
              <a:buFont typeface="Arial" panose="020B0604020202020204" pitchFamily="34" charset="0"/>
              <a:buAutoNum type="arabicPeriod"/>
            </a:pPr>
            <a:r>
              <a:rPr lang="en-US" sz="2800" dirty="0">
                <a:solidFill>
                  <a:srgbClr val="002060"/>
                </a:solidFill>
              </a:rPr>
              <a:t>A . What’s the weather ______ today?  </a:t>
            </a:r>
          </a:p>
          <a:p>
            <a:pPr marL="514350" lvl="0" indent="-514350">
              <a:buFont typeface="Arial" panose="020B0604020202020204" pitchFamily="34" charset="0"/>
              <a:buAutoNum type="arabicPeriod"/>
            </a:pPr>
            <a:r>
              <a:rPr lang="en-US" sz="2800" dirty="0">
                <a:solidFill>
                  <a:srgbClr val="002060"/>
                </a:solidFill>
              </a:rPr>
              <a:t>A. I’m really </a:t>
            </a:r>
            <a:r>
              <a:rPr lang="en-US" sz="2800" dirty="0" smtClean="0">
                <a:solidFill>
                  <a:srgbClr val="002060"/>
                </a:solidFill>
              </a:rPr>
              <a:t>tired</a:t>
            </a:r>
          </a:p>
          <a:p>
            <a:pPr marL="514350" lvl="0" indent="-514350">
              <a:buFont typeface="Arial" panose="020B0604020202020204" pitchFamily="34" charset="0"/>
              <a:buAutoNum type="arabicPeriod"/>
            </a:pPr>
            <a:endParaRPr lang="en-US" sz="2800" dirty="0" smtClean="0">
              <a:solidFill>
                <a:srgbClr val="002060"/>
              </a:solidFill>
            </a:endParaRPr>
          </a:p>
          <a:p>
            <a:pPr marL="514350" lvl="0" indent="-514350">
              <a:buFont typeface="Arial" panose="020B0604020202020204" pitchFamily="34" charset="0"/>
              <a:buAutoNum type="arabicPeriod"/>
            </a:pPr>
            <a:r>
              <a:rPr lang="en-US" sz="2800" dirty="0" smtClean="0">
                <a:solidFill>
                  <a:srgbClr val="002060"/>
                </a:solidFill>
              </a:rPr>
              <a:t>A. What’s the ___________?</a:t>
            </a:r>
          </a:p>
          <a:p>
            <a:pPr marL="514350" lvl="0" indent="-514350">
              <a:buFont typeface="Arial" panose="020B0604020202020204" pitchFamily="34" charset="0"/>
              <a:buAutoNum type="arabicPeriod"/>
            </a:pPr>
            <a:r>
              <a:rPr lang="en-US" sz="2800" dirty="0" smtClean="0">
                <a:solidFill>
                  <a:srgbClr val="002060"/>
                </a:solidFill>
              </a:rPr>
              <a:t>It’s raining.</a:t>
            </a:r>
          </a:p>
          <a:p>
            <a:pPr marL="514350" lvl="0" indent="-514350">
              <a:buFont typeface="Arial" panose="020B0604020202020204" pitchFamily="34" charset="0"/>
              <a:buAutoNum type="arabicPeriod"/>
            </a:pPr>
            <a:r>
              <a:rPr lang="en-US" sz="2800" dirty="0" smtClean="0">
                <a:solidFill>
                  <a:srgbClr val="002060"/>
                </a:solidFill>
              </a:rPr>
              <a:t>How ____ going to a restaurant?</a:t>
            </a:r>
            <a:endParaRPr lang="en-US" sz="28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94764" y="2503487"/>
            <a:ext cx="5597236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1. </a:t>
            </a:r>
            <a:r>
              <a:rPr lang="en-US" sz="2800" dirty="0" smtClean="0">
                <a:solidFill>
                  <a:srgbClr val="002060"/>
                </a:solidFill>
              </a:rPr>
              <a:t>B. It’s hot and sunny.</a:t>
            </a:r>
          </a:p>
          <a:p>
            <a:pPr marL="0" indent="0">
              <a:buNone/>
            </a:pPr>
            <a:endParaRPr lang="en-US" sz="28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2. B. Why __ you go to bed early tonight?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3.B. I’m bored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4.B.___ watch a DVD.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5.B. We can’t do that.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11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1015903" cy="132080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 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Ex.6 Complete the mini-dialogues with the words in the box </a:t>
            </a:r>
            <a:b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(don’t , about,  Let’s ,  matter,  like )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0108" y="2503487"/>
            <a:ext cx="6414655" cy="4351338"/>
          </a:xfrm>
        </p:spPr>
        <p:txBody>
          <a:bodyPr/>
          <a:lstStyle/>
          <a:p>
            <a:pPr marL="514350" lvl="0" indent="-514350">
              <a:buFont typeface="Arial" panose="020B0604020202020204" pitchFamily="34" charset="0"/>
              <a:buAutoNum type="arabicPeriod"/>
            </a:pPr>
            <a:r>
              <a:rPr lang="en-US" sz="2800" dirty="0">
                <a:solidFill>
                  <a:srgbClr val="002060"/>
                </a:solidFill>
              </a:rPr>
              <a:t>A . What’s the weather </a:t>
            </a:r>
            <a:r>
              <a:rPr lang="en-US" sz="2800" u="sng" dirty="0" smtClean="0">
                <a:solidFill>
                  <a:srgbClr val="002060"/>
                </a:solidFill>
              </a:rPr>
              <a:t>like</a:t>
            </a:r>
            <a:r>
              <a:rPr lang="en-US" sz="2800" dirty="0" smtClean="0">
                <a:solidFill>
                  <a:srgbClr val="002060"/>
                </a:solidFill>
              </a:rPr>
              <a:t> today</a:t>
            </a:r>
            <a:r>
              <a:rPr lang="en-US" sz="2800" dirty="0">
                <a:solidFill>
                  <a:srgbClr val="002060"/>
                </a:solidFill>
              </a:rPr>
              <a:t>?  </a:t>
            </a:r>
          </a:p>
          <a:p>
            <a:pPr marL="514350" lvl="0" indent="-514350">
              <a:buFont typeface="Arial" panose="020B0604020202020204" pitchFamily="34" charset="0"/>
              <a:buAutoNum type="arabicPeriod"/>
            </a:pPr>
            <a:r>
              <a:rPr lang="en-US" sz="2800" dirty="0">
                <a:solidFill>
                  <a:srgbClr val="002060"/>
                </a:solidFill>
              </a:rPr>
              <a:t>A. I’m really </a:t>
            </a:r>
            <a:r>
              <a:rPr lang="en-US" sz="2800" dirty="0" smtClean="0">
                <a:solidFill>
                  <a:srgbClr val="002060"/>
                </a:solidFill>
              </a:rPr>
              <a:t>tired</a:t>
            </a:r>
          </a:p>
          <a:p>
            <a:pPr marL="514350" lvl="0" indent="-514350">
              <a:buFont typeface="Arial" panose="020B0604020202020204" pitchFamily="34" charset="0"/>
              <a:buAutoNum type="arabicPeriod"/>
            </a:pPr>
            <a:r>
              <a:rPr lang="en-US" sz="2800" dirty="0" smtClean="0">
                <a:solidFill>
                  <a:srgbClr val="002060"/>
                </a:solidFill>
              </a:rPr>
              <a:t>A. What’s the </a:t>
            </a:r>
            <a:r>
              <a:rPr lang="en-US" sz="2800" u="sng" dirty="0" smtClean="0">
                <a:solidFill>
                  <a:srgbClr val="002060"/>
                </a:solidFill>
              </a:rPr>
              <a:t>matter</a:t>
            </a:r>
            <a:r>
              <a:rPr lang="en-US" sz="2800" dirty="0" smtClean="0">
                <a:solidFill>
                  <a:srgbClr val="002060"/>
                </a:solidFill>
              </a:rPr>
              <a:t>?</a:t>
            </a:r>
          </a:p>
          <a:p>
            <a:pPr marL="514350" lvl="0" indent="-514350">
              <a:buFont typeface="Arial" panose="020B0604020202020204" pitchFamily="34" charset="0"/>
              <a:buAutoNum type="arabicPeriod"/>
            </a:pPr>
            <a:r>
              <a:rPr lang="en-US" sz="2800" dirty="0" smtClean="0">
                <a:solidFill>
                  <a:srgbClr val="002060"/>
                </a:solidFill>
              </a:rPr>
              <a:t>It’s raining.</a:t>
            </a:r>
          </a:p>
          <a:p>
            <a:pPr marL="514350" lvl="0" indent="-514350">
              <a:buFont typeface="Arial" panose="020B0604020202020204" pitchFamily="34" charset="0"/>
              <a:buAutoNum type="arabicPeriod"/>
            </a:pPr>
            <a:r>
              <a:rPr lang="en-US" sz="2800" dirty="0" smtClean="0">
                <a:solidFill>
                  <a:srgbClr val="002060"/>
                </a:solidFill>
              </a:rPr>
              <a:t>How </a:t>
            </a:r>
            <a:r>
              <a:rPr lang="en-US" sz="2800" u="sng" dirty="0" smtClean="0">
                <a:solidFill>
                  <a:srgbClr val="002060"/>
                </a:solidFill>
              </a:rPr>
              <a:t>about</a:t>
            </a:r>
            <a:r>
              <a:rPr lang="en-US" sz="2800" dirty="0" smtClean="0">
                <a:solidFill>
                  <a:srgbClr val="002060"/>
                </a:solidFill>
              </a:rPr>
              <a:t> going to a restaurant?</a:t>
            </a:r>
            <a:endParaRPr lang="en-US" sz="28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94763" y="2364942"/>
            <a:ext cx="5846618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1. </a:t>
            </a:r>
            <a:r>
              <a:rPr lang="en-US" sz="2800" dirty="0" smtClean="0">
                <a:solidFill>
                  <a:srgbClr val="002060"/>
                </a:solidFill>
              </a:rPr>
              <a:t>B. It’s hot and sunny.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2. B. Why </a:t>
            </a:r>
            <a:r>
              <a:rPr lang="en-US" sz="2800" u="sng" dirty="0" smtClean="0">
                <a:solidFill>
                  <a:srgbClr val="002060"/>
                </a:solidFill>
              </a:rPr>
              <a:t>don’t</a:t>
            </a:r>
            <a:r>
              <a:rPr lang="en-US" sz="2800" dirty="0" smtClean="0">
                <a:solidFill>
                  <a:srgbClr val="002060"/>
                </a:solidFill>
              </a:rPr>
              <a:t> you go to bed early tonight?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3.B. I’m bored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4.B.</a:t>
            </a:r>
            <a:r>
              <a:rPr lang="en-US" sz="2800" u="sng" dirty="0" smtClean="0">
                <a:solidFill>
                  <a:srgbClr val="002060"/>
                </a:solidFill>
              </a:rPr>
              <a:t>Let’s</a:t>
            </a:r>
            <a:r>
              <a:rPr lang="en-US" sz="2800" dirty="0" smtClean="0">
                <a:solidFill>
                  <a:srgbClr val="002060"/>
                </a:solidFill>
              </a:rPr>
              <a:t> watch a DVD.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5.B. We can’t do that.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2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Ex.7. Listening</a:t>
            </a:r>
            <a:b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choose the correct words.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79418"/>
            <a:ext cx="10924310" cy="48490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Anna is going to travel to the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1.Arctic/Antarctic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Anna is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2.an explorer/a scientist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She’s going to study the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3.weather/ ice there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She’s going to go in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4.June/July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because it’ll be summer then. It will be sunny, but it will also be quiet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5.cold/windy.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North Pole is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6.warmer/colder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than the South Pole. The average temperature in summer is about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7.0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/10 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Celsius. She’s going to take a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8.mobile/satellite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phone, so she can talk to her family.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36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32509"/>
            <a:ext cx="8596668" cy="484909"/>
          </a:xfrm>
        </p:spPr>
        <p:txBody>
          <a:bodyPr>
            <a:normAutofit fontScale="90000"/>
          </a:bodyPr>
          <a:lstStyle/>
          <a:p>
            <a:r>
              <a:rPr lang="en-US" sz="3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Ex.7. Listening</a:t>
            </a:r>
            <a:br>
              <a:rPr lang="en-US" sz="3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6636" y="1094509"/>
            <a:ext cx="10924310" cy="48490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1.Arctic</a:t>
            </a:r>
          </a:p>
          <a:p>
            <a:pPr marL="0" indent="0">
              <a:buNone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2.a scientist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3.weather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4.June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5.cold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6.warmer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7.0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8. satellite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30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Home task: 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092035"/>
            <a:ext cx="8596668" cy="3949327"/>
          </a:xfrm>
        </p:spPr>
        <p:txBody>
          <a:bodyPr/>
          <a:lstStyle/>
          <a:p>
            <a:pPr marL="0" indent="0">
              <a:buNone/>
            </a:pPr>
            <a:r>
              <a:rPr lang="en-US" sz="4800" dirty="0" smtClean="0"/>
              <a:t>Workbook </a:t>
            </a:r>
            <a:r>
              <a:rPr lang="en-US" sz="4800" dirty="0"/>
              <a:t>p.55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979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chemeClr val="tx2"/>
                </a:solidFill>
                <a:latin typeface="Algerian" panose="04020705040A02060702" pitchFamily="82" charset="0"/>
                <a:cs typeface="Times New Roman" panose="02020603050405020304" pitchFamily="18" charset="0"/>
              </a:rPr>
              <a:t>Revision.Consolidation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3059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Rules for JEOPARDY GAME</a:t>
            </a:r>
          </a:p>
          <a:p>
            <a:pPr algn="just">
              <a:lnSpc>
                <a:spcPts val="14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Students play jeopardy in groups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14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4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They have to choose a category and a point value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14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4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Teacher clicks on the chosen box for the question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14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4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To see if a student or group is correct, click again for the answer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14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4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Click the Back to Board button on the slide to return to the main board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14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4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If the student or team is correct, they are awarded the point value of the 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question</a:t>
            </a:r>
          </a:p>
          <a:p>
            <a:pPr algn="just">
              <a:lnSpc>
                <a:spcPts val="14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4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Continue until all questions have been answered.  The team with the most points wins.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3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101502" cy="132080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002060"/>
                </a:solidFill>
              </a:rPr>
              <a:t>Feedback: Your impression!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160589"/>
            <a:ext cx="9672011" cy="3880773"/>
          </a:xfrm>
        </p:spPr>
        <p:txBody>
          <a:bodyPr/>
          <a:lstStyle/>
          <a:p>
            <a:r>
              <a:rPr lang="en-US" sz="3200" dirty="0" smtClean="0"/>
              <a:t>3 </a:t>
            </a:r>
            <a:r>
              <a:rPr lang="en-US" sz="3200" dirty="0"/>
              <a:t>– new words you have taught at the lesson;</a:t>
            </a:r>
          </a:p>
          <a:p>
            <a:r>
              <a:rPr lang="en-US" sz="3200" dirty="0"/>
              <a:t>2 – adjectives to describe the lesson</a:t>
            </a:r>
          </a:p>
          <a:p>
            <a:r>
              <a:rPr lang="en-US" sz="3200" dirty="0"/>
              <a:t>1 – one activity you like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24656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70" y="2216726"/>
            <a:ext cx="10669539" cy="4890655"/>
          </a:xfrm>
        </p:spPr>
        <p:txBody>
          <a:bodyPr>
            <a:normAutofit/>
          </a:bodyPr>
          <a:lstStyle/>
          <a:p>
            <a:pPr algn="ctr"/>
            <a:r>
              <a:rPr lang="en-US" sz="9600" b="1" dirty="0" smtClean="0">
                <a:solidFill>
                  <a:srgbClr val="002060"/>
                </a:solidFill>
              </a:rPr>
              <a:t>Our lesson is over</a:t>
            </a:r>
            <a:br>
              <a:rPr lang="en-US" sz="9600" b="1" dirty="0" smtClean="0">
                <a:solidFill>
                  <a:srgbClr val="002060"/>
                </a:solidFill>
              </a:rPr>
            </a:br>
            <a:r>
              <a:rPr lang="en-US" sz="9600" b="1" dirty="0" smtClean="0">
                <a:solidFill>
                  <a:srgbClr val="002060"/>
                </a:solidFill>
              </a:rPr>
              <a:t>Good bye</a:t>
            </a:r>
            <a:endParaRPr lang="ru-RU" sz="9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73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181" y="1736725"/>
            <a:ext cx="10515600" cy="2488911"/>
          </a:xfrm>
        </p:spPr>
        <p:txBody>
          <a:bodyPr>
            <a:noAutofit/>
          </a:bodyPr>
          <a:lstStyle/>
          <a:p>
            <a:pPr algn="ctr"/>
            <a:r>
              <a:rPr lang="en-US" sz="100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Jeopardy</a:t>
            </a:r>
            <a:r>
              <a:rPr lang="en-US" sz="10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15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727430" cy="1510146"/>
          </a:xfrm>
        </p:spPr>
        <p:txBody>
          <a:bodyPr>
            <a:normAutofit fontScale="90000"/>
          </a:bodyPr>
          <a:lstStyle/>
          <a:p>
            <a:r>
              <a:rPr lang="en-US" sz="6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Let’s relax</a:t>
            </a:r>
            <a:r>
              <a:rPr lang="en-US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6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Action </a:t>
            </a:r>
            <a:r>
              <a:rPr lang="en-US" sz="6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Songs: I </a:t>
            </a:r>
            <a:r>
              <a:rPr lang="en-US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 </a:t>
            </a:r>
            <a:r>
              <a:rPr lang="en-US" sz="6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happy</a:t>
            </a:r>
            <a:r>
              <a:rPr lang="en-US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ru-RU" sz="6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91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of vocabulary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79260"/>
            <a:ext cx="10515600" cy="5115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Ex.1 Match the words in the box with the definitions.</a:t>
            </a:r>
          </a:p>
          <a:p>
            <a:pPr marL="0" indent="0">
              <a:buNone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(gloves, stove</a:t>
            </a:r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insect repellent</a:t>
            </a:r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compass</a:t>
            </a:r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sunscreen</a:t>
            </a:r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sunglasses</a:t>
            </a:r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rucksack</a:t>
            </a:r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torch)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carry it on your back.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use it to see in the dark.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need it in hot and sunny weather.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wear them on your hands.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wear them when it’s sunny.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keeps mosquitoes away from you.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cook food on it.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shows you the direction.</a:t>
            </a: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kk-KZ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20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81891"/>
            <a:ext cx="10515600" cy="60128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Ex.1 Match the words in the box with the definitions.   ANSWERS:</a:t>
            </a:r>
          </a:p>
          <a:p>
            <a:pPr marL="457200" indent="-45720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carry it on your back.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Rucksack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use it to see in the dark.            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Torch </a:t>
            </a:r>
          </a:p>
          <a:p>
            <a:pPr marL="457200" indent="-45720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need it in hot and sunny weather.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Sunscreen</a:t>
            </a:r>
          </a:p>
          <a:p>
            <a:pPr marL="457200" indent="-45720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wear them on your hands.          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Gloves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wear them when it’s sunny.       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Sunglasses </a:t>
            </a:r>
          </a:p>
          <a:p>
            <a:pPr marL="457200" indent="-45720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keeps mosquitoes away from you. 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Insect repellent </a:t>
            </a:r>
          </a:p>
          <a:p>
            <a:pPr marL="457200" indent="-45720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cook food on it.                          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Stove </a:t>
            </a:r>
          </a:p>
          <a:p>
            <a:pPr marL="457200" indent="-45720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shows you the direction.                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Compass </a:t>
            </a: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kk-KZ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81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563" y="434398"/>
            <a:ext cx="10515600" cy="53542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Еx.2 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 the adjective form of 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nouns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4964" y="1094509"/>
            <a:ext cx="10515600" cy="37822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Wind- Windy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Sun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Fog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Storm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Ice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84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563" y="434398"/>
            <a:ext cx="10515600" cy="53542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Еx.2 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 the adjective form of 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nouns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4964" y="1094509"/>
            <a:ext cx="10515600" cy="37822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Wind- Windy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Sun-      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sunny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Fog-      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foggy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Snow-   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snowy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Cloud-  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cloudy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Storm-  stormy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Ice-         icy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Rain-     rainy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Heat-     hot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Cold-     cold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75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2216727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Ex.3  </a:t>
            </a:r>
            <a:r>
              <a:rPr lang="en-US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 affirmative and negative sentences using the </a:t>
            </a:r>
            <a:r>
              <a:rPr lang="en-US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 form of </a:t>
            </a:r>
            <a:r>
              <a:rPr lang="en-US" sz="31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going to</a:t>
            </a: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(not hunt animals/ take photos)</a:t>
            </a:r>
            <a:b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I’m not going to hunt animals. I’m going to take photos.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291" y="2826326"/>
            <a:ext cx="10515600" cy="3613872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Emma (not take a tent/ sleep outside)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students (not study/explore the rainforest)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(not travel by boat/ fly)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(not ask someone/ look at the map)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(not catch the frogs/ count them)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 (not have any hot water/ wash in the river)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97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521</TotalTime>
  <Words>1285</Words>
  <Application>Microsoft Office PowerPoint</Application>
  <PresentationFormat>Широкоэкранный</PresentationFormat>
  <Paragraphs>180</Paragraphs>
  <Slides>21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Algerian</vt:lpstr>
      <vt:lpstr>Arial</vt:lpstr>
      <vt:lpstr>Calibri</vt:lpstr>
      <vt:lpstr>Times New Roman</vt:lpstr>
      <vt:lpstr>Trebuchet MS</vt:lpstr>
      <vt:lpstr>Wingdings 3</vt:lpstr>
      <vt:lpstr>Аспект</vt:lpstr>
      <vt:lpstr>The 27th  of February Review Unit 6 p.78</vt:lpstr>
      <vt:lpstr>Revision.Consolidation</vt:lpstr>
      <vt:lpstr>Jeopardy </vt:lpstr>
      <vt:lpstr>Let’s relax   Action Songs: I am so happy...</vt:lpstr>
      <vt:lpstr>Revision of vocabulary </vt:lpstr>
      <vt:lpstr>Презентация PowerPoint</vt:lpstr>
      <vt:lpstr>Еx.2 Write the adjective form of these nouns.    </vt:lpstr>
      <vt:lpstr>Еx.2 Write the adjective form of these nouns.    </vt:lpstr>
      <vt:lpstr>Ex.3  Write affirmative and negative sentences using the correct form of be going to (not hunt animals/ take photos) I’m not going to hunt animals. I’m going to take photos.   </vt:lpstr>
      <vt:lpstr>Ex.3  Write affirmative and negative sentences using the correct form of be going to    </vt:lpstr>
      <vt:lpstr>Ex.4 Write questions using be going to. Then match the questions with the answers a-h</vt:lpstr>
      <vt:lpstr>Ex.4 Write questions using be going to. Then match the questions with the answers a-h</vt:lpstr>
      <vt:lpstr>Ex.5 Order the words to make questions with will. Then write short answers.</vt:lpstr>
      <vt:lpstr>Ex.5 Order the words to make questions with will. Then write short answers.</vt:lpstr>
      <vt:lpstr>Communication  Ex.6 Complete the mini-dialogues with the words in the box  (don’t , about,  Let’s ,  matter,  like ) </vt:lpstr>
      <vt:lpstr>Communication  Ex.6 Complete the mini-dialogues with the words in the box  (don’t , about,  Let’s ,  matter,  like ) </vt:lpstr>
      <vt:lpstr>Ex.7. Listening Listen and choose the correct words.</vt:lpstr>
      <vt:lpstr>Ex.7. Listening </vt:lpstr>
      <vt:lpstr>Home task: </vt:lpstr>
      <vt:lpstr>Feedback: Your impression!</vt:lpstr>
      <vt:lpstr>Our lesson is over Good bye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25th  of February Review Unit 6</dc:title>
  <dc:creator>KZ</dc:creator>
  <cp:lastModifiedBy>KZ</cp:lastModifiedBy>
  <cp:revision>53</cp:revision>
  <dcterms:created xsi:type="dcterms:W3CDTF">2020-02-23T06:02:20Z</dcterms:created>
  <dcterms:modified xsi:type="dcterms:W3CDTF">2020-02-26T16:14:28Z</dcterms:modified>
</cp:coreProperties>
</file>