
<file path=[Content_Types].xml><?xml version="1.0" encoding="utf-8"?>
<Types xmlns="http://schemas.openxmlformats.org/package/2006/content-types">
  <Default ContentType="application/vnd.openxmlformats-officedocument.oleObject" Extension="bin"/>
  <Default ContentType="image/png" Extension="png"/>
  <Default ContentType="image/jpeg" Extension="jpeg"/>
  <Default ContentType="image/x-wmf" Extension="wmf"/>
  <Default ContentType="application/vnd.openxmlformats-package.relationships+xml" Extension="rels"/>
  <Default ContentType="application/xml" Extension="xml"/>
  <Default ContentType="application/vnd.openxmlformats-officedocument.vmlDrawing" Extension="v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9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293" r:id="rId12"/>
    <p:sldId id="310" r:id="rId13"/>
    <p:sldId id="294" r:id="rId14"/>
    <p:sldId id="295" r:id="rId15"/>
    <p:sldId id="296" r:id="rId16"/>
    <p:sldId id="305" r:id="rId17"/>
    <p:sldId id="307" r:id="rId18"/>
    <p:sldId id="306" r:id="rId19"/>
    <p:sldId id="308" r:id="rId20"/>
    <p:sldId id="261" r:id="rId21"/>
    <p:sldId id="263" r:id="rId22"/>
    <p:sldId id="264" r:id="rId23"/>
    <p:sldId id="265" r:id="rId24"/>
    <p:sldId id="266" r:id="rId25"/>
    <p:sldId id="267" r:id="rId26"/>
    <p:sldId id="268" r:id="rId27"/>
    <p:sldId id="269" r:id="rId28"/>
    <p:sldId id="270" r:id="rId29"/>
    <p:sldId id="271" r:id="rId30"/>
    <p:sldId id="272" r:id="rId31"/>
    <p:sldId id="273" r:id="rId32"/>
    <p:sldId id="274" r:id="rId33"/>
    <p:sldId id="275" r:id="rId34"/>
    <p:sldId id="276" r:id="rId35"/>
    <p:sldId id="277" r:id="rId36"/>
    <p:sldId id="278" r:id="rId37"/>
    <p:sldId id="279" r:id="rId38"/>
    <p:sldId id="280" r:id="rId39"/>
    <p:sldId id="282" r:id="rId40"/>
    <p:sldId id="281" r:id="rId41"/>
    <p:sldId id="283" r:id="rId42"/>
    <p:sldId id="284" r:id="rId43"/>
    <p:sldId id="285" r:id="rId44"/>
    <p:sldId id="286" r:id="rId45"/>
    <p:sldId id="287" r:id="rId46"/>
    <p:sldId id="288" r:id="rId47"/>
    <p:sldId id="289" r:id="rId48"/>
    <p:sldId id="290" r:id="rId49"/>
    <p:sldId id="262" r:id="rId5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F9E7AE7-91A1-448B-953C-2B998104A8D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65000">
              <a:schemeClr val="accent6">
                <a:lumMod val="20000"/>
                <a:lumOff val="80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4.bin"/></Relationships>
</file>

<file path=ppt/slides/_rels/slide11.xml.rels><?xml version="1.0" encoding="UTF-8" standalone="yes" ?><Relationships xmlns="http://schemas.openxmlformats.org/package/2006/relationships"><Relationship Id="rId3" Target="../media/image11.pn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User\&#1056;&#1072;&#1073;&#1086;&#1095;&#1080;&#1081;%20&#1089;&#1090;&#1086;&#1083;\9&#1072;\&#1057;&#1090;&#1088;&#1086;&#1077;&#1085;&#1080;&#1077;%20&#1072;&#1090;&#1086;&#1084;&#1072;.avi" TargetMode="External"/></Relationships>
</file>

<file path=ppt/slides/_rels/slide13.xml.rels><?xml version="1.0" encoding="UTF-8" standalone="yes" ?><Relationships xmlns="http://schemas.openxmlformats.org/package/2006/relationships"><Relationship Id="rId3" Target="../media/image14.pn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6.jpeg" Type="http://schemas.openxmlformats.org/officeDocument/2006/relationships/image"/><Relationship Id="rId4" Target="../media/image15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9.jpeg" Type="http://schemas.openxmlformats.org/officeDocument/2006/relationships/image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upload.wikimedia.org/wikipedia/commons/2/21/CNO_Cycle.sv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hyperlink" Target="http://upload.wikimedia.org/wikipedia/commons/c/c3/Nuclear_reaction_Li6-d.png" TargetMode="External"/></Relationships>
</file>

<file path=ppt/slides/_rels/slide19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2" Target="../media/image25.gif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media/image27.jpeg" Type="http://schemas.openxmlformats.org/officeDocument/2006/relationships/image"/><Relationship Id="rId1" Target="../slideLayouts/slideLayout4.xml" Type="http://schemas.openxmlformats.org/officeDocument/2006/relationships/slideLayout"/><Relationship Id="rId5" Target="../media/image30.png" Type="http://schemas.openxmlformats.org/officeDocument/2006/relationships/image"/><Relationship Id="rId4" Target="../media/image29.png" Type="http://schemas.openxmlformats.org/officeDocument/2006/relationships/image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8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9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User\&#1056;&#1072;&#1073;&#1086;&#1095;&#1080;&#1081;%20&#1089;&#1090;&#1086;&#1083;\9&#1072;\&#1056;&#1072;&#1076;&#1080;&#1086;&#1072;&#1082;&#1090;&#1080;&#1074;&#1085;&#1086;&#1089;&#1090;&#1100;.avi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 ?><Relationships xmlns="http://schemas.openxmlformats.org/package/2006/relationships"><Relationship Id="rId3" Target="../media/image48.jpeg" Type="http://schemas.openxmlformats.org/officeDocument/2006/relationships/image"/><Relationship Id="rId2" Target="../media/image47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 ?><Relationships xmlns="http://schemas.openxmlformats.org/package/2006/relationships"><Relationship Id="rId3" Target="../media/image57.png" Type="http://schemas.openxmlformats.org/officeDocument/2006/relationships/image"/><Relationship Id="rId2" Target="../media/image56.pn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58.jpeg" Type="http://schemas.openxmlformats.org/officeDocument/2006/relationships/image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 ?><Relationships xmlns="http://schemas.openxmlformats.org/package/2006/relationships"><Relationship Id="rId3" Target="../media/image62.png" Type="http://schemas.openxmlformats.org/officeDocument/2006/relationships/image"/><Relationship Id="rId2" Target="../media/image61.pn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63.jpeg" Type="http://schemas.openxmlformats.org/officeDocument/2006/relationships/image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 ?><Relationships xmlns="http://schemas.openxmlformats.org/package/2006/relationships"><Relationship Id="rId3" Target="../media/image66.png" Type="http://schemas.openxmlformats.org/officeDocument/2006/relationships/image"/><Relationship Id="rId2" Target="../media/image65.png" Type="http://schemas.openxmlformats.org/officeDocument/2006/relationships/image"/><Relationship Id="rId1" Target="../slideLayouts/slideLayout4.xml" Type="http://schemas.openxmlformats.org/officeDocument/2006/relationships/slideLayout"/><Relationship Id="rId4" Target="../media/image67.jpeg" Type="http://schemas.openxmlformats.org/officeDocument/2006/relationships/image"/></Relationships>
</file>

<file path=ppt/slides/_rels/slide47.xml.rels><?xml version="1.0" encoding="UTF-8" standalone="yes" ?><Relationships xmlns="http://schemas.openxmlformats.org/package/2006/relationships"><Relationship Id="rId3" Target="../media/image69.png" Type="http://schemas.openxmlformats.org/officeDocument/2006/relationships/image"/><Relationship Id="rId2" Target="../media/image68.png" Type="http://schemas.openxmlformats.org/officeDocument/2006/relationships/image"/><Relationship Id="rId1" Target="../slideLayouts/slideLayout4.xml" Type="http://schemas.openxmlformats.org/officeDocument/2006/relationships/slideLayout"/><Relationship Id="rId5" Target="../media/image71.jpeg" Type="http://schemas.openxmlformats.org/officeDocument/2006/relationships/image"/><Relationship Id="rId4" Target="../media/image70.png" Type="http://schemas.openxmlformats.org/officeDocument/2006/relationships/image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arson.ru/physics_ser9kvant.html" TargetMode="External"/><Relationship Id="rId2" Type="http://schemas.openxmlformats.org/officeDocument/2006/relationships/hyperlink" Target="http://egephizika/" TargetMode="External"/><Relationship Id="rId1" Type="http://schemas.openxmlformats.org/officeDocument/2006/relationships/slideLayout" Target="../slideLayouts/slideLayout9.xml"/><Relationship Id="rId4" Type="http://schemas.openxmlformats.org/officeDocument/2006/relationships/hyperlink" Target="http://fipi.ru/view/sections/92/docs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39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42.xml"/></Relationships>
</file>

<file path=ppt/slides/_rels/slide8.xml.rels><?xml version="1.0" encoding="UTF-8" standalone="yes" ?><Relationships xmlns="http://schemas.openxmlformats.org/package/2006/relationships"><Relationship Id="rId3" Target="../embeddings/oleObject1.bin" Type="http://schemas.openxmlformats.org/officeDocument/2006/relationships/oleObject"/><Relationship Id="rId7" Target="../media/image5.jpeg" Type="http://schemas.openxmlformats.org/officeDocument/2006/relationships/image"/><Relationship Id="rId2" Target="../slideLayouts/slideLayout7.xml" Type="http://schemas.openxmlformats.org/officeDocument/2006/relationships/slideLayout"/><Relationship Id="rId1" Target="../drawings/vmlDrawing1.vml" Type="http://schemas.openxmlformats.org/officeDocument/2006/relationships/vmlDrawing"/><Relationship Id="rId6" Target="../media/image4.wmf" Type="http://schemas.openxmlformats.org/officeDocument/2006/relationships/image"/><Relationship Id="rId5" Target="../embeddings/oleObject2.bin" Type="http://schemas.openxmlformats.org/officeDocument/2006/relationships/oleObject"/><Relationship Id="rId4" Target="../media/image3.wmf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slide40.xml" Type="http://schemas.openxmlformats.org/officeDocument/2006/relationships/slide"/><Relationship Id="rId7" Target="../media/image8.jpeg" Type="http://schemas.openxmlformats.org/officeDocument/2006/relationships/image"/><Relationship Id="rId2" Target="../slideLayouts/slideLayout7.xml" Type="http://schemas.openxmlformats.org/officeDocument/2006/relationships/slideLayout"/><Relationship Id="rId1" Target="../drawings/vmlDrawing2.vml" Type="http://schemas.openxmlformats.org/officeDocument/2006/relationships/vmlDrawing"/><Relationship Id="rId6" Target="../media/image7.jpeg" Type="http://schemas.openxmlformats.org/officeDocument/2006/relationships/image"/><Relationship Id="rId5" Target="../media/image6.wmf" Type="http://schemas.openxmlformats.org/officeDocument/2006/relationships/image"/><Relationship Id="rId4" Target="../embeddings/oleObject3.bin" Type="http://schemas.openxmlformats.org/officeDocument/2006/relationships/oleObjec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tx2">
                <a:lumMod val="75000"/>
              </a:scheme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 </a:t>
            </a:r>
            <a:r>
              <a:rPr lang="ru-RU" i="1" dirty="0" err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АТОМНың құрылысы 	</a:t>
            </a:r>
            <a:br>
              <a:rPr lang="ru-RU" i="1" dirty="0" err="1" smtClean="0">
                <a:solidFill>
                  <a:schemeClr val="bg1">
                    <a:lumMod val="50000"/>
                    <a:lumOff val="50000"/>
                  </a:schemeClr>
                </a:solidFill>
              </a:rPr>
            </a:br>
            <a:r>
              <a:rPr lang="ru-RU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Атом </a:t>
            </a:r>
            <a:r>
              <a:rPr lang="ru-RU" dirty="0" err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ядросы</a:t>
            </a:r>
            <a:r>
              <a:rPr lang="ru-RU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. </a:t>
            </a:r>
            <a:r>
              <a:rPr lang="ru-RU" dirty="0" err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Ядролық әнергия.</a:t>
            </a:r>
            <a:endParaRPr lang="ru-RU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ru-RU" b="1" i="1" dirty="0" smtClean="0"/>
              <a:t>М</a:t>
            </a:r>
            <a:r>
              <a:rPr lang="kk-KZ" b="1" i="1" dirty="0" smtClean="0"/>
              <a:t>ұғалім</a:t>
            </a:r>
            <a:r>
              <a:rPr lang="ru-RU" b="1" i="1" dirty="0" smtClean="0"/>
              <a:t>: </a:t>
            </a:r>
            <a:r>
              <a:rPr lang="ru-RU" b="1" i="1" dirty="0" err="1" smtClean="0"/>
              <a:t>Э.Жомартова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 № 16 ОМГ</a:t>
            </a:r>
          </a:p>
          <a:p>
            <a:pPr>
              <a:defRPr/>
            </a:pPr>
            <a:r>
              <a:rPr lang="ru-RU" b="1" i="1" dirty="0" err="1" smtClean="0"/>
              <a:t>Талдықорған  қ.</a:t>
            </a:r>
            <a:endParaRPr lang="ru-RU" b="1" i="1" dirty="0" smtClean="0"/>
          </a:p>
          <a:p>
            <a:pPr>
              <a:defRPr/>
            </a:pPr>
            <a:r>
              <a:rPr lang="ru-RU" b="1" i="1" dirty="0" smtClean="0"/>
              <a:t>2012, 12.05.</a:t>
            </a:r>
          </a:p>
          <a:p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Text Box 2"/>
          <p:cNvSpPr txBox="1">
            <a:spLocks noChangeArrowheads="1"/>
          </p:cNvSpPr>
          <p:nvPr/>
        </p:nvSpPr>
        <p:spPr bwMode="auto">
          <a:xfrm>
            <a:off x="285720" y="571480"/>
            <a:ext cx="8858280" cy="3246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ru-RU" sz="3000" dirty="0">
                <a:latin typeface="Symbol" pitchFamily="18" charset="2"/>
              </a:rPr>
              <a:t>	</a:t>
            </a:r>
            <a:r>
              <a:rPr lang="en-US" sz="3600" dirty="0">
                <a:solidFill>
                  <a:srgbClr val="2B187A"/>
                </a:solidFill>
                <a:latin typeface="Georgia" pitchFamily="18" charset="0"/>
                <a:sym typeface="Symbol" pitchFamily="18" charset="2"/>
                <a:hlinkMouseOver r:id="rId3" action="ppaction://hlinksldjump"/>
              </a:rPr>
              <a:t></a:t>
            </a:r>
            <a:r>
              <a:rPr lang="en-US" sz="3600" dirty="0">
                <a:solidFill>
                  <a:srgbClr val="2B187A"/>
                </a:solidFill>
                <a:latin typeface="Georgia" pitchFamily="18" charset="0"/>
                <a:hlinkMouseOver r:id="rId3" action="ppaction://hlinksldjump"/>
              </a:rPr>
              <a:t> </a:t>
            </a:r>
            <a:r>
              <a:rPr lang="en-US" sz="3600" dirty="0">
                <a:solidFill>
                  <a:srgbClr val="2B187A"/>
                </a:solidFill>
                <a:latin typeface="Georgia" pitchFamily="18" charset="0"/>
                <a:hlinkClick r:id="" action="ppaction://hlinkshowjump?jump=nextslide"/>
              </a:rPr>
              <a:t>– </a:t>
            </a:r>
            <a:r>
              <a:rPr lang="ru-RU" sz="3600" dirty="0">
                <a:solidFill>
                  <a:schemeClr val="hlink"/>
                </a:solidFill>
                <a:latin typeface="Georgia" pitchFamily="18" charset="0"/>
                <a:hlinkClick r:id="" action="ppaction://hlinkshowjump?jump=nextslide"/>
              </a:rPr>
              <a:t>излучение </a:t>
            </a:r>
            <a:r>
              <a:rPr lang="ru-RU" sz="3600" dirty="0">
                <a:solidFill>
                  <a:srgbClr val="FFFF00"/>
                </a:solidFill>
                <a:latin typeface="Georgia" pitchFamily="18" charset="0"/>
              </a:rPr>
              <a:t>не сопровождается </a:t>
            </a:r>
          </a:p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ru-RU" sz="3600" dirty="0">
                <a:solidFill>
                  <a:srgbClr val="FFFF00"/>
                </a:solidFill>
                <a:latin typeface="Georgia" pitchFamily="18" charset="0"/>
              </a:rPr>
              <a:t>изменением заряда; масса же ядра меняется</a:t>
            </a:r>
          </a:p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ru-RU" sz="3600" dirty="0">
                <a:solidFill>
                  <a:srgbClr val="FFFF00"/>
                </a:solidFill>
                <a:latin typeface="Georgia" pitchFamily="18" charset="0"/>
              </a:rPr>
              <a:t> ничтожно мало.</a:t>
            </a:r>
          </a:p>
        </p:txBody>
      </p:sp>
      <p:graphicFrame>
        <p:nvGraphicFramePr>
          <p:cNvPr id="185350" name="Object 6"/>
          <p:cNvGraphicFramePr>
            <a:graphicFrameLocks noChangeAspect="1"/>
          </p:cNvGraphicFramePr>
          <p:nvPr/>
        </p:nvGraphicFramePr>
        <p:xfrm>
          <a:off x="2571736" y="5357826"/>
          <a:ext cx="3925887" cy="1011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15" name="Формула" r:id="rId4" imgW="774360" imgH="241200" progId="Equation.3">
                  <p:embed/>
                </p:oleObj>
              </mc:Choice>
              <mc:Fallback>
                <p:oleObj name="Формула" r:id="rId4" imgW="774360" imgH="241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36" y="5357826"/>
                        <a:ext cx="3925887" cy="1011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5351" name="Rectangle 7"/>
          <p:cNvSpPr>
            <a:spLocks noChangeArrowheads="1"/>
          </p:cNvSpPr>
          <p:nvPr/>
        </p:nvSpPr>
        <p:spPr bwMode="auto">
          <a:xfrm>
            <a:off x="6357950" y="5072074"/>
            <a:ext cx="5048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6600" dirty="0">
                <a:solidFill>
                  <a:schemeClr val="bg2"/>
                </a:solidFill>
                <a:latin typeface="Symbol" pitchFamily="18" charset="2"/>
                <a:sym typeface="Symbol" pitchFamily="18" charset="2"/>
              </a:rPr>
              <a:t>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5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5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5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 радиоактивного распада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4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7" y="1214422"/>
            <a:ext cx="7966717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"/>
            <a:ext cx="92583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Нуклонная модель ядра</a:t>
            </a:r>
            <a:endParaRPr lang="ru-RU" dirty="0"/>
          </a:p>
        </p:txBody>
      </p:sp>
      <p:pic>
        <p:nvPicPr>
          <p:cNvPr id="4" name="Строение атома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895600" y="2057400"/>
            <a:ext cx="33528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2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0"/>
            <a:ext cx="7772400" cy="914400"/>
          </a:xfrm>
        </p:spPr>
        <p:txBody>
          <a:bodyPr/>
          <a:lstStyle/>
          <a:p>
            <a:r>
              <a:rPr lang="ru-RU" dirty="0" smtClean="0"/>
              <a:t>Нуклонная модель ядра</a:t>
            </a:r>
            <a:endParaRPr lang="ru-RU" dirty="0"/>
          </a:p>
        </p:txBody>
      </p:sp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1352550"/>
            <a:ext cx="5638800" cy="550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4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34325" y="1357298"/>
            <a:ext cx="12096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7" y="4214818"/>
            <a:ext cx="6837797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19" y="714356"/>
            <a:ext cx="6919415" cy="3490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Энергия связи нуклонов в ядре. Ядерные силы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1684981"/>
            <a:ext cx="4824434" cy="492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3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724264"/>
            <a:ext cx="8541341" cy="3133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700539"/>
            <a:ext cx="5572132" cy="515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786842" cy="1000108"/>
          </a:xfrm>
        </p:spPr>
        <p:txBody>
          <a:bodyPr/>
          <a:lstStyle/>
          <a:p>
            <a:r>
              <a:rPr lang="ru-RU" sz="3200" dirty="0" smtClean="0"/>
              <a:t>Ядерные реакции.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786842" cy="4786346"/>
          </a:xfrm>
        </p:spPr>
        <p:txBody>
          <a:bodyPr/>
          <a:lstStyle/>
          <a:p>
            <a:r>
              <a:rPr lang="ru-RU" b="1" dirty="0" smtClean="0"/>
              <a:t>Ядерная реакция </a:t>
            </a:r>
            <a:r>
              <a:rPr lang="ru-RU" dirty="0" smtClean="0"/>
              <a:t>– это процесс </a:t>
            </a:r>
            <a:r>
              <a:rPr lang="ru-RU" b="1" dirty="0" smtClean="0">
                <a:solidFill>
                  <a:srgbClr val="FFFF00"/>
                </a:solidFill>
              </a:rPr>
              <a:t>взаимодействия атомного ядра с другим ядром</a:t>
            </a:r>
            <a:r>
              <a:rPr lang="ru-RU" dirty="0" smtClean="0"/>
              <a:t> или элементарной частицей, </a:t>
            </a:r>
            <a:r>
              <a:rPr lang="ru-RU" b="1" dirty="0" smtClean="0"/>
              <a:t>сопровождающийся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FF00"/>
                </a:solidFill>
              </a:rPr>
              <a:t>изменением состава и структуры ядра </a:t>
            </a:r>
            <a:r>
              <a:rPr lang="ru-RU" dirty="0" smtClean="0"/>
              <a:t>и </a:t>
            </a:r>
            <a:r>
              <a:rPr lang="ru-RU" b="1" dirty="0" smtClean="0"/>
              <a:t>выделением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FF00"/>
                </a:solidFill>
              </a:rPr>
              <a:t>вторичных частиц </a:t>
            </a:r>
            <a:r>
              <a:rPr lang="ru-RU" dirty="0" smtClean="0"/>
              <a:t>или </a:t>
            </a:r>
            <a:r>
              <a:rPr lang="ru-RU" i="1" dirty="0" err="1" smtClean="0">
                <a:solidFill>
                  <a:srgbClr val="FFFF00"/>
                </a:solidFill>
              </a:rPr>
              <a:t>γ</a:t>
            </a:r>
            <a:r>
              <a:rPr lang="ru-RU" dirty="0" err="1" smtClean="0">
                <a:solidFill>
                  <a:srgbClr val="FFFF00"/>
                </a:solidFill>
              </a:rPr>
              <a:t>-квантов</a:t>
            </a:r>
            <a:r>
              <a:rPr lang="ru-RU" dirty="0" smtClean="0"/>
              <a:t>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Первая ядерная реакция </a:t>
            </a:r>
            <a:r>
              <a:rPr lang="ru-RU" dirty="0" smtClean="0"/>
              <a:t>была осуществлена Э. Резерфордом в 1919 году в опытах по </a:t>
            </a:r>
            <a:r>
              <a:rPr lang="ru-RU" b="1" dirty="0" smtClean="0">
                <a:solidFill>
                  <a:srgbClr val="FFFF00"/>
                </a:solidFill>
              </a:rPr>
              <a:t>обнаружению протонов </a:t>
            </a:r>
            <a:r>
              <a:rPr lang="ru-RU" dirty="0" smtClean="0"/>
              <a:t>в продуктах распада ядер</a:t>
            </a:r>
            <a:endParaRPr lang="ru-RU" dirty="0"/>
          </a:p>
        </p:txBody>
      </p:sp>
      <p:pic>
        <p:nvPicPr>
          <p:cNvPr id="58374" name="Picture 6" descr="C:\Program Files\Physicon\Open Physics 2.5 part 2\content\javagifs\63166759583431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5214950"/>
            <a:ext cx="5177154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Цепная реакция деления ядер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1357298"/>
            <a:ext cx="8786842" cy="5500702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Энергетическим выходом </a:t>
            </a:r>
            <a:r>
              <a:rPr lang="ru-RU" dirty="0" smtClean="0"/>
              <a:t>ядерной реакции называется величина</a:t>
            </a:r>
          </a:p>
          <a:p>
            <a:pPr algn="ctr"/>
            <a:r>
              <a:rPr lang="en-US" b="1" i="1" dirty="0" smtClean="0">
                <a:solidFill>
                  <a:srgbClr val="FFFF00"/>
                </a:solidFill>
              </a:rPr>
              <a:t>Q = (M</a:t>
            </a:r>
            <a:r>
              <a:rPr lang="en-US" b="1" i="1" baseline="-25000" dirty="0" smtClean="0">
                <a:solidFill>
                  <a:srgbClr val="FFFF00"/>
                </a:solidFill>
              </a:rPr>
              <a:t>A</a:t>
            </a:r>
            <a:r>
              <a:rPr lang="en-US" b="1" i="1" dirty="0" smtClean="0">
                <a:solidFill>
                  <a:srgbClr val="FFFF00"/>
                </a:solidFill>
              </a:rPr>
              <a:t> + M</a:t>
            </a:r>
            <a:r>
              <a:rPr lang="en-US" b="1" i="1" baseline="-25000" dirty="0" smtClean="0">
                <a:solidFill>
                  <a:srgbClr val="FFFF00"/>
                </a:solidFill>
              </a:rPr>
              <a:t>B</a:t>
            </a:r>
            <a:r>
              <a:rPr lang="en-US" b="1" i="1" dirty="0" smtClean="0">
                <a:solidFill>
                  <a:srgbClr val="FFFF00"/>
                </a:solidFill>
              </a:rPr>
              <a:t> – M</a:t>
            </a:r>
            <a:r>
              <a:rPr lang="en-US" b="1" i="1" baseline="-25000" dirty="0" smtClean="0">
                <a:solidFill>
                  <a:srgbClr val="FFFF00"/>
                </a:solidFill>
              </a:rPr>
              <a:t>C</a:t>
            </a:r>
            <a:r>
              <a:rPr lang="en-US" b="1" i="1" dirty="0" smtClean="0">
                <a:solidFill>
                  <a:srgbClr val="FFFF00"/>
                </a:solidFill>
              </a:rPr>
              <a:t> – M</a:t>
            </a:r>
            <a:r>
              <a:rPr lang="en-US" b="1" i="1" baseline="-25000" dirty="0" smtClean="0">
                <a:solidFill>
                  <a:srgbClr val="FFFF00"/>
                </a:solidFill>
              </a:rPr>
              <a:t>D</a:t>
            </a:r>
            <a:r>
              <a:rPr lang="en-US" b="1" i="1" dirty="0" smtClean="0">
                <a:solidFill>
                  <a:srgbClr val="FFFF00"/>
                </a:solidFill>
              </a:rPr>
              <a:t>)c</a:t>
            </a:r>
            <a:r>
              <a:rPr lang="en-US" b="1" i="1" baseline="30000" dirty="0" smtClean="0">
                <a:solidFill>
                  <a:srgbClr val="FFFF00"/>
                </a:solidFill>
              </a:rPr>
              <a:t>2</a:t>
            </a:r>
            <a:r>
              <a:rPr lang="en-US" b="1" i="1" dirty="0" smtClean="0">
                <a:solidFill>
                  <a:srgbClr val="FFFF00"/>
                </a:solidFill>
              </a:rPr>
              <a:t> = </a:t>
            </a:r>
            <a:r>
              <a:rPr lang="el-GR" b="1" i="1" dirty="0" smtClean="0">
                <a:solidFill>
                  <a:srgbClr val="FFFF00"/>
                </a:solidFill>
              </a:rPr>
              <a:t>Δ</a:t>
            </a:r>
            <a:r>
              <a:rPr lang="en-US" b="1" i="1" dirty="0" smtClean="0">
                <a:solidFill>
                  <a:srgbClr val="FFFF00"/>
                </a:solidFill>
              </a:rPr>
              <a:t>Mc</a:t>
            </a:r>
            <a:r>
              <a:rPr lang="en-US" b="1" i="1" baseline="30000" dirty="0" smtClean="0">
                <a:solidFill>
                  <a:srgbClr val="FFFF00"/>
                </a:solidFill>
              </a:rPr>
              <a:t>2</a:t>
            </a:r>
            <a:endParaRPr lang="ru-RU" b="1" i="1" baseline="30000" dirty="0" smtClean="0">
              <a:solidFill>
                <a:srgbClr val="FFFF00"/>
              </a:solidFill>
            </a:endParaRPr>
          </a:p>
          <a:p>
            <a:r>
              <a:rPr lang="ru-RU" dirty="0" smtClean="0"/>
              <a:t>где M</a:t>
            </a:r>
            <a:r>
              <a:rPr lang="ru-RU" baseline="-25000" dirty="0" smtClean="0"/>
              <a:t>A</a:t>
            </a:r>
            <a:r>
              <a:rPr lang="ru-RU" dirty="0" smtClean="0"/>
              <a:t> и M</a:t>
            </a:r>
            <a:r>
              <a:rPr lang="ru-RU" baseline="-25000" dirty="0" smtClean="0"/>
              <a:t>B</a:t>
            </a:r>
            <a:r>
              <a:rPr lang="ru-RU" dirty="0" smtClean="0"/>
              <a:t> – массы исходных продуктов, </a:t>
            </a:r>
          </a:p>
          <a:p>
            <a:r>
              <a:rPr lang="ru-RU" dirty="0" smtClean="0"/>
              <a:t>M</a:t>
            </a:r>
            <a:r>
              <a:rPr lang="ru-RU" baseline="-25000" dirty="0" smtClean="0"/>
              <a:t>C</a:t>
            </a:r>
            <a:r>
              <a:rPr lang="ru-RU" dirty="0" smtClean="0"/>
              <a:t> и M</a:t>
            </a:r>
            <a:r>
              <a:rPr lang="ru-RU" baseline="-25000" dirty="0" smtClean="0"/>
              <a:t>D</a:t>
            </a:r>
            <a:r>
              <a:rPr lang="ru-RU" dirty="0" smtClean="0"/>
              <a:t> – массы конечных продуктов реакции.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Деление тяжелых ядер. Реакции деления </a:t>
            </a:r>
            <a:r>
              <a:rPr lang="ru-RU" dirty="0" smtClean="0"/>
              <a:t>– это процесс, при котором </a:t>
            </a:r>
            <a:r>
              <a:rPr lang="ru-RU" b="1" dirty="0" smtClean="0"/>
              <a:t>нестабильное ядро </a:t>
            </a:r>
            <a:r>
              <a:rPr lang="ru-RU" b="1" dirty="0" smtClean="0">
                <a:solidFill>
                  <a:srgbClr val="FFFF00"/>
                </a:solidFill>
              </a:rPr>
              <a:t>делится</a:t>
            </a:r>
            <a:r>
              <a:rPr lang="ru-RU" dirty="0" smtClean="0"/>
              <a:t> </a:t>
            </a:r>
            <a:r>
              <a:rPr lang="ru-RU" b="1" dirty="0" smtClean="0"/>
              <a:t>на два крупных фрагмента </a:t>
            </a:r>
            <a:r>
              <a:rPr lang="ru-RU" dirty="0" smtClean="0"/>
              <a:t>сравнимых масс.</a:t>
            </a:r>
          </a:p>
          <a:p>
            <a:r>
              <a:rPr lang="ru-RU" dirty="0" smtClean="0"/>
              <a:t>В результате деления ядра, инициированного нейтроном, </a:t>
            </a:r>
            <a:r>
              <a:rPr lang="ru-RU" b="1" dirty="0" smtClean="0">
                <a:solidFill>
                  <a:srgbClr val="FFFF00"/>
                </a:solidFill>
              </a:rPr>
              <a:t>возникают новые нейтроны</a:t>
            </a:r>
            <a:r>
              <a:rPr lang="ru-RU" dirty="0" smtClean="0"/>
              <a:t>, </a:t>
            </a:r>
            <a:r>
              <a:rPr lang="ru-RU" b="1" dirty="0" smtClean="0"/>
              <a:t>способные вызвать реакции деления других ядер</a:t>
            </a:r>
            <a:endParaRPr lang="ru-RU" b="1" i="1" dirty="0">
              <a:solidFill>
                <a:srgbClr val="FFFF00"/>
              </a:solidFill>
            </a:endParaRPr>
          </a:p>
        </p:txBody>
      </p:sp>
      <p:pic>
        <p:nvPicPr>
          <p:cNvPr id="97282" name="Picture 2" descr="C:\Program Files\Physicon\Open Physics 2.5 part 2\content\chapter6\section\paragraph8\images\formul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071678"/>
            <a:ext cx="8633793" cy="3357586"/>
          </a:xfrm>
          <a:prstGeom prst="rect">
            <a:avLst/>
          </a:prstGeom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Цепная реакция деления ядер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1357298"/>
            <a:ext cx="8786842" cy="5500702"/>
          </a:xfrm>
        </p:spPr>
        <p:txBody>
          <a:bodyPr>
            <a:normAutofit/>
          </a:bodyPr>
          <a:lstStyle/>
          <a:p>
            <a:r>
              <a:rPr lang="ru-RU" dirty="0" smtClean="0"/>
              <a:t>При </a:t>
            </a:r>
            <a:r>
              <a:rPr lang="ru-RU" b="1" dirty="0" smtClean="0">
                <a:solidFill>
                  <a:srgbClr val="FFFF00"/>
                </a:solidFill>
              </a:rPr>
              <a:t>делении ядра урана-235</a:t>
            </a:r>
            <a:r>
              <a:rPr lang="ru-RU" dirty="0" smtClean="0"/>
              <a:t>, которое вызвано столкновением с нейтроном</a:t>
            </a:r>
            <a:r>
              <a:rPr lang="ru-RU" b="1" dirty="0" smtClean="0">
                <a:solidFill>
                  <a:srgbClr val="FFFF00"/>
                </a:solidFill>
              </a:rPr>
              <a:t>, освобождается 2 или 3 нейтрона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При благоприятных условиях </a:t>
            </a:r>
            <a:r>
              <a:rPr lang="ru-RU" b="1" dirty="0" smtClean="0">
                <a:solidFill>
                  <a:srgbClr val="FFFF00"/>
                </a:solidFill>
              </a:rPr>
              <a:t>эти нейтроны </a:t>
            </a:r>
            <a:r>
              <a:rPr lang="ru-RU" dirty="0" smtClean="0"/>
              <a:t>могут попасть в другие ядра урана и </a:t>
            </a:r>
            <a:r>
              <a:rPr lang="ru-RU" b="1" dirty="0" smtClean="0">
                <a:solidFill>
                  <a:srgbClr val="FFFF00"/>
                </a:solidFill>
              </a:rPr>
              <a:t>вызвать их деление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На этом этапе </a:t>
            </a:r>
            <a:r>
              <a:rPr lang="ru-RU" b="1" dirty="0" smtClean="0">
                <a:solidFill>
                  <a:srgbClr val="FFFF00"/>
                </a:solidFill>
              </a:rPr>
              <a:t>появятся уже от 4 до 9 нейтронов</a:t>
            </a:r>
            <a:r>
              <a:rPr lang="ru-RU" dirty="0" smtClean="0"/>
              <a:t>, способных вызвать </a:t>
            </a:r>
            <a:r>
              <a:rPr lang="ru-RU" b="1" dirty="0" smtClean="0">
                <a:solidFill>
                  <a:srgbClr val="FFFF00"/>
                </a:solidFill>
              </a:rPr>
              <a:t>новые распады ядер урана </a:t>
            </a:r>
            <a:r>
              <a:rPr lang="ru-RU" dirty="0" smtClean="0"/>
              <a:t>и т. д. </a:t>
            </a:r>
          </a:p>
          <a:p>
            <a:r>
              <a:rPr lang="ru-RU" dirty="0" smtClean="0"/>
              <a:t>Такой лавинообразный процесс называется </a:t>
            </a:r>
            <a:r>
              <a:rPr lang="ru-RU" b="1" dirty="0" smtClean="0">
                <a:solidFill>
                  <a:srgbClr val="FFFF00"/>
                </a:solidFill>
              </a:rPr>
              <a:t>цепной реакцией</a:t>
            </a:r>
            <a:r>
              <a:rPr lang="ru-RU" dirty="0" smtClean="0"/>
              <a:t>.</a:t>
            </a:r>
            <a:endParaRPr lang="ru-RU" b="1" i="1" dirty="0">
              <a:solidFill>
                <a:srgbClr val="FFFF00"/>
              </a:solidFill>
            </a:endParaRPr>
          </a:p>
        </p:txBody>
      </p:sp>
      <p:pic>
        <p:nvPicPr>
          <p:cNvPr id="99330" name="Picture 2" descr="C:\Program Files\Physicon\Open Physics 2.5 part 2\content\chapter6\section\paragraph8\images\6-8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142991"/>
            <a:ext cx="5715008" cy="57150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772400" cy="9144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Цепная реакция деления ядер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786842" cy="6143644"/>
          </a:xfrm>
        </p:spPr>
        <p:txBody>
          <a:bodyPr/>
          <a:lstStyle/>
          <a:p>
            <a:r>
              <a:rPr lang="ru-RU" dirty="0" smtClean="0"/>
              <a:t>Для осуществления цепной реакции </a:t>
            </a:r>
            <a:r>
              <a:rPr lang="ru-RU" b="1" dirty="0" smtClean="0">
                <a:solidFill>
                  <a:srgbClr val="FFFF00"/>
                </a:solidFill>
              </a:rPr>
              <a:t>необходимо</a:t>
            </a:r>
            <a:r>
              <a:rPr lang="ru-RU" dirty="0" smtClean="0"/>
              <a:t>, чтобы так называемый </a:t>
            </a:r>
            <a:r>
              <a:rPr lang="ru-RU" b="1" dirty="0" smtClean="0">
                <a:solidFill>
                  <a:srgbClr val="FFFF00"/>
                </a:solidFill>
              </a:rPr>
              <a:t>коэффициент размножения нейтронов был больше единицы </a:t>
            </a:r>
            <a:r>
              <a:rPr lang="ru-RU" dirty="0" smtClean="0"/>
              <a:t>в каждом последующем поколении </a:t>
            </a:r>
            <a:r>
              <a:rPr lang="ru-RU" b="1" dirty="0" smtClean="0">
                <a:solidFill>
                  <a:srgbClr val="FFFF00"/>
                </a:solidFill>
              </a:rPr>
              <a:t>нейтронов должно быть больше, чем в предыдущем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" descr="Файл:CNO Cycle.sv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143000"/>
            <a:ext cx="5715000" cy="5715000"/>
          </a:xfrm>
          <a:prstGeom prst="rect">
            <a:avLst/>
          </a:prstGeom>
          <a:gradFill>
            <a:gsLst>
              <a:gs pos="0">
                <a:schemeClr val="accent4">
                  <a:lumMod val="20000"/>
                  <a:lumOff val="8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pic>
        <p:nvPicPr>
          <p:cNvPr id="5" name="Picture 4" descr="Файл:Nuclear reaction Li6-d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714488"/>
            <a:ext cx="3434381" cy="5143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0"/>
            <a:ext cx="8786842" cy="1714488"/>
          </a:xfrm>
        </p:spPr>
        <p:txBody>
          <a:bodyPr/>
          <a:lstStyle/>
          <a:p>
            <a:r>
              <a:rPr lang="ru-RU" dirty="0" smtClean="0"/>
              <a:t>Устройство, в котором </a:t>
            </a:r>
            <a:r>
              <a:rPr lang="ru-RU" b="1" dirty="0" smtClean="0">
                <a:solidFill>
                  <a:srgbClr val="FFFF00"/>
                </a:solidFill>
              </a:rPr>
              <a:t>поддерживается управляемая реакция деления ядер</a:t>
            </a:r>
            <a:r>
              <a:rPr lang="ru-RU" dirty="0" smtClean="0"/>
              <a:t>, называется </a:t>
            </a:r>
            <a:r>
              <a:rPr lang="ru-RU" b="1" dirty="0" smtClean="0">
                <a:solidFill>
                  <a:srgbClr val="FFFF00"/>
                </a:solidFill>
              </a:rPr>
              <a:t>ядерным (или атомным) реактором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0354" name="Picture 2" descr="C:\Program Files\Physicon\Open Physics 2.5 part 2\content\chapter6\section\paragraph8\images\6-8-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5044" y="1428736"/>
            <a:ext cx="8898956" cy="5429264"/>
          </a:xfrm>
          <a:prstGeom prst="rect">
            <a:avLst/>
          </a:prstGeom>
          <a:noFill/>
        </p:spPr>
      </p:pic>
      <p:pic>
        <p:nvPicPr>
          <p:cNvPr id="10035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7" y="1484833"/>
            <a:ext cx="8715404" cy="5373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9552" y="2564904"/>
            <a:ext cx="7618040" cy="2664296"/>
          </a:xfrm>
        </p:spPr>
        <p:txBody>
          <a:bodyPr>
            <a:normAutofit fontScale="92500"/>
          </a:bodyPr>
          <a:lstStyle/>
          <a:p>
            <a:pPr marL="342900" indent="-342900">
              <a:buFont typeface="+mj-lt"/>
              <a:buAutoNum type="arabicPeriod"/>
            </a:pPr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Физикалық шамалардың ядролық физикадағы өлшем бірліктері. Масса ақауы.  Ядроның  байланыс  энергиясы.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Радиоактивті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Альфа-, бета-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және  гамма-сәле шығару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Радиоактивтік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ыдырау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заңы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Термоядролық реакциялар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Радиоктивті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изотоптар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/>
          </a:p>
        </p:txBody>
      </p:sp>
      <p:sp>
        <p:nvSpPr>
          <p:cNvPr id="16386" name="Заголовок 3"/>
          <p:cNvSpPr>
            <a:spLocks noGrp="1"/>
          </p:cNvSpPr>
          <p:nvPr>
            <p:ph type="title"/>
          </p:nvPr>
        </p:nvSpPr>
        <p:spPr>
          <a:xfrm>
            <a:off x="611560" y="228600"/>
            <a:ext cx="7694240" cy="2128830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Мақсаты: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Атомның  құрылысы,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атом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ядросы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Ядролық әнергия.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Элементар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бөлшектер  және  әлем  дамуы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туралы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мағлұматтарды  қайталау  сабағы.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ЕГЭ 2001-2010 (</a:t>
            </a:r>
            <a:r>
              <a:rPr lang="ru-RU" dirty="0" err="1" smtClean="0"/>
              <a:t>Демо</a:t>
            </a:r>
            <a:r>
              <a:rPr lang="ru-RU" dirty="0" smtClean="0"/>
              <a:t>, КИМ)</a:t>
            </a:r>
          </a:p>
          <a:p>
            <a:pPr>
              <a:defRPr/>
            </a:pPr>
            <a:r>
              <a:rPr lang="ru-RU" dirty="0" smtClean="0"/>
              <a:t>ГИА-9 2008-2010 (</a:t>
            </a:r>
            <a:r>
              <a:rPr lang="ru-RU" dirty="0" err="1" smtClean="0"/>
              <a:t>Демо</a:t>
            </a:r>
            <a:r>
              <a:rPr lang="ru-RU" dirty="0" smtClean="0"/>
              <a:t>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Рассмотрим задачи: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501122" cy="179704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ГИА 2008 г. 14</a:t>
            </a:r>
            <a:r>
              <a:rPr lang="ru-RU" dirty="0" smtClean="0"/>
              <a:t> В результате радиоактивного распада изотоп урана         превращается в изотоп тория           . При этом испускается ядро </a:t>
            </a:r>
            <a:endParaRPr lang="ru-RU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1142984"/>
            <a:ext cx="741477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142984"/>
            <a:ext cx="846265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2571744"/>
            <a:ext cx="4000528" cy="226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4143380"/>
            <a:ext cx="3571900" cy="731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174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501122" cy="242889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(ГИА 2009 г.) </a:t>
            </a:r>
            <a:r>
              <a:rPr lang="ru-RU" b="1" dirty="0" smtClean="0">
                <a:solidFill>
                  <a:srgbClr val="FF0000"/>
                </a:solidFill>
              </a:rPr>
              <a:t>14.</a:t>
            </a:r>
            <a:r>
              <a:rPr lang="ru-RU" b="1" dirty="0" smtClean="0"/>
              <a:t> </a:t>
            </a:r>
            <a:r>
              <a:rPr lang="ru-RU" dirty="0" smtClean="0"/>
              <a:t>В результате бомбардировки изотопа лития       ядрами дейтерия образуется изотоп бериллия:                                                                                                                   </a:t>
            </a:r>
            <a:r>
              <a:rPr lang="ru-RU" dirty="0" err="1" smtClean="0"/>
              <a:t>___________________Какая</a:t>
            </a:r>
            <a:r>
              <a:rPr lang="ru-RU" dirty="0" smtClean="0"/>
              <a:t> при этом испускается частица? </a:t>
            </a:r>
            <a:endParaRPr lang="ru-RU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642918"/>
            <a:ext cx="642942" cy="601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571612"/>
            <a:ext cx="3170819" cy="557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2786058"/>
            <a:ext cx="3186600" cy="2433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59" y="4605844"/>
            <a:ext cx="2571769" cy="609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277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540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(ГИА 2010 г.) 14. </a:t>
            </a:r>
            <a:r>
              <a:rPr lang="ru-RU" dirty="0" smtClean="0"/>
              <a:t>Ядро атома калия           </a:t>
            </a:r>
            <a:r>
              <a:rPr lang="en-US" i="1" dirty="0" smtClean="0"/>
              <a:t> </a:t>
            </a:r>
            <a:r>
              <a:rPr lang="ru-RU" i="1" dirty="0" smtClean="0"/>
              <a:t>содержит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357166"/>
            <a:ext cx="671516" cy="634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1857364"/>
            <a:ext cx="5288695" cy="2147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1928802"/>
            <a:ext cx="5000660" cy="52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379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08266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2001 г.) А23. </a:t>
            </a:r>
            <a:r>
              <a:rPr lang="ru-RU" sz="2400" dirty="0" smtClean="0"/>
              <a:t>Чему равно число электронов в ядре          ?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2428868"/>
            <a:ext cx="56436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92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238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146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0</a:t>
            </a:r>
            <a:endParaRPr lang="ru-RU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4817" name="Object 1"/>
          <p:cNvGraphicFramePr>
            <a:graphicFrameLocks noChangeAspect="1"/>
          </p:cNvGraphicFramePr>
          <p:nvPr/>
        </p:nvGraphicFramePr>
        <p:xfrm>
          <a:off x="1142976" y="928670"/>
          <a:ext cx="689746" cy="500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18" name="Формула" r:id="rId3" imgW="380835" imgH="279279" progId="Equation.3">
                  <p:embed/>
                </p:oleObj>
              </mc:Choice>
              <mc:Fallback>
                <p:oleObj name="Формула" r:id="rId3" imgW="380835" imgH="279279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76" y="928670"/>
                        <a:ext cx="689746" cy="50006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08266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2001 г.) А24. </a:t>
            </a:r>
            <a:r>
              <a:rPr lang="ru-RU" sz="2400" dirty="0" smtClean="0">
                <a:sym typeface="Symbol"/>
              </a:rPr>
              <a:t></a:t>
            </a:r>
            <a:r>
              <a:rPr lang="ru-RU" sz="2400" dirty="0" smtClean="0"/>
              <a:t> - излучение представляет собой поток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2428868"/>
            <a:ext cx="56436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Ядер гелия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Электронов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Протонов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Нейтронов</a:t>
            </a:r>
            <a:endParaRPr lang="ru-RU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36841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2001 г., </a:t>
            </a:r>
            <a:r>
              <a:rPr lang="ru-RU" sz="2400" b="1" dirty="0" err="1" smtClean="0">
                <a:solidFill>
                  <a:srgbClr val="FF0000"/>
                </a:solidFill>
              </a:rPr>
              <a:t>Демо</a:t>
            </a:r>
            <a:r>
              <a:rPr lang="ru-RU" sz="2400" b="1" dirty="0" smtClean="0">
                <a:solidFill>
                  <a:srgbClr val="FF0000"/>
                </a:solidFill>
              </a:rPr>
              <a:t>) 25. </a:t>
            </a:r>
            <a:r>
              <a:rPr lang="ru-RU" sz="2400" dirty="0" smtClean="0"/>
              <a:t>Заряд ядра алюминия       равен  13,  а его массовое число равно  27.  Это ядро состоит из . . 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2000240"/>
            <a:ext cx="4286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13 протонов и 27 нейтронов.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13 протонов и 14 нейтронов.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27 протонов и 13 нейтронов.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40 протонов и 27 нейтронов.</a:t>
            </a:r>
            <a:endParaRPr lang="ru-RU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6321" name="Object 1"/>
          <p:cNvGraphicFramePr>
            <a:graphicFrameLocks noChangeAspect="1"/>
          </p:cNvGraphicFramePr>
          <p:nvPr/>
        </p:nvGraphicFramePr>
        <p:xfrm>
          <a:off x="7572396" y="361062"/>
          <a:ext cx="571504" cy="4675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22" name="Формула" r:id="rId3" imgW="317225" imgH="253780" progId="Equation.3">
                  <p:embed/>
                </p:oleObj>
              </mc:Choice>
              <mc:Fallback>
                <p:oleObj name="Формула" r:id="rId3" imgW="317225" imgH="25378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2396" y="361062"/>
                        <a:ext cx="571504" cy="46759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32258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2002 г., </a:t>
            </a:r>
            <a:r>
              <a:rPr lang="ru-RU" sz="2400" b="1" dirty="0" err="1" smtClean="0">
                <a:solidFill>
                  <a:srgbClr val="FF0000"/>
                </a:solidFill>
              </a:rPr>
              <a:t>Демо</a:t>
            </a:r>
            <a:r>
              <a:rPr lang="ru-RU" sz="2400" b="1" dirty="0" smtClean="0">
                <a:solidFill>
                  <a:srgbClr val="FF0000"/>
                </a:solidFill>
              </a:rPr>
              <a:t>) А25. </a:t>
            </a:r>
            <a:r>
              <a:rPr lang="ru-RU" sz="2400" dirty="0" smtClean="0"/>
              <a:t>Какие из перечисленных ниже веществ используются в качестве топлива атомных электростанций?</a:t>
            </a:r>
            <a:br>
              <a:rPr lang="ru-RU" sz="2400" dirty="0" smtClean="0"/>
            </a:br>
            <a:r>
              <a:rPr lang="ru-RU" sz="2400" b="1" dirty="0" smtClean="0"/>
              <a:t>А. уран</a:t>
            </a:r>
            <a:br>
              <a:rPr lang="ru-RU" sz="2400" b="1" dirty="0" smtClean="0"/>
            </a:br>
            <a:r>
              <a:rPr lang="ru-RU" sz="2400" b="1" dirty="0" smtClean="0"/>
              <a:t>Б. каменный уголь</a:t>
            </a:r>
            <a:br>
              <a:rPr lang="ru-RU" sz="2400" b="1" dirty="0" smtClean="0"/>
            </a:br>
            <a:r>
              <a:rPr lang="ru-RU" sz="2400" b="1" dirty="0" smtClean="0"/>
              <a:t>В. кадмий</a:t>
            </a:r>
            <a:br>
              <a:rPr lang="ru-RU" sz="2400" b="1" dirty="0" smtClean="0"/>
            </a:br>
            <a:r>
              <a:rPr lang="ru-RU" sz="2400" b="1" dirty="0" smtClean="0"/>
              <a:t>Г. графит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3643314"/>
            <a:ext cx="42862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А, Б, Г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А, Б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только 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А, Б, В, Г</a:t>
            </a:r>
            <a:endParaRPr lang="ru-RU" sz="2000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315436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2002 г., </a:t>
            </a:r>
            <a:r>
              <a:rPr lang="ru-RU" sz="2400" b="1" dirty="0" err="1" smtClean="0">
                <a:solidFill>
                  <a:srgbClr val="FF0000"/>
                </a:solidFill>
              </a:rPr>
              <a:t>Демо</a:t>
            </a:r>
            <a:r>
              <a:rPr lang="ru-RU" sz="2400" b="1" dirty="0" smtClean="0">
                <a:solidFill>
                  <a:srgbClr val="FF0000"/>
                </a:solidFill>
              </a:rPr>
              <a:t>) А35. </a:t>
            </a:r>
            <a:r>
              <a:rPr lang="ru-RU" sz="2000" dirty="0" smtClean="0"/>
              <a:t>При исследовании превращения радиоактивного вещества в двух опытах с разной массой вещества было установлено, что число </a:t>
            </a:r>
            <a:r>
              <a:rPr lang="en-US" sz="2000" dirty="0" smtClean="0"/>
              <a:t>N</a:t>
            </a:r>
            <a:r>
              <a:rPr lang="ru-RU" sz="2000" dirty="0" smtClean="0"/>
              <a:t> частиц, образующихся  в единицу времени при радиоактивном распаде, убывает во времени в соответствии с графиками (см. рис.). Для объяснения различий экспериментальных кривых в этих опытах были сформулировано две гипотезы:</a:t>
            </a:r>
            <a:br>
              <a:rPr lang="ru-RU" sz="2000" dirty="0" smtClean="0"/>
            </a:br>
            <a:r>
              <a:rPr lang="ru-RU" sz="2000" b="1" dirty="0" smtClean="0"/>
              <a:t>А. грубые погрешности во втором эксперименте,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Б. вероятностный характер закона радиоактивного распада.</a:t>
            </a:r>
            <a:br>
              <a:rPr lang="ru-RU" sz="2000" b="1" dirty="0" smtClean="0"/>
            </a:br>
            <a:r>
              <a:rPr lang="ru-RU" sz="2000" dirty="0" smtClean="0"/>
              <a:t>Какая из гипотез верна?</a:t>
            </a:r>
            <a:endParaRPr lang="ru-RU" sz="2000" b="1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3500438"/>
            <a:ext cx="5957930" cy="2243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7158" y="3571876"/>
            <a:ext cx="25717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только 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только Б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и А, и </a:t>
            </a:r>
            <a:r>
              <a:rPr lang="ru-RU" sz="2000" dirty="0" smtClean="0"/>
              <a:t>Б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ни А, ни Б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501122" cy="157161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2002 г. КИМ) А25. </a:t>
            </a:r>
            <a:r>
              <a:rPr lang="ru-RU" sz="2400" dirty="0" smtClean="0"/>
              <a:t>Ниже записана ядерная реакция, а в скобках указаны атомные массы участвующих в ней частиц. Поглощается или выделяется энергия при этой реакции?</a:t>
            </a:r>
            <a:endParaRPr lang="ru-RU" sz="2400" b="1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857364"/>
            <a:ext cx="653312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85720" y="3214686"/>
          <a:ext cx="8358246" cy="1571636"/>
        </p:xfrm>
        <a:graphic>
          <a:graphicData uri="http://schemas.openxmlformats.org/drawingml/2006/table">
            <a:tbl>
              <a:tblPr/>
              <a:tblGrid>
                <a:gridCol w="868445"/>
                <a:gridCol w="7489801"/>
              </a:tblGrid>
              <a:tr h="3929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1)</a:t>
                      </a:r>
                    </a:p>
                  </a:txBody>
                  <a:tcPr marL="67945" marR="679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недостаточно данных для ответа</a:t>
                      </a:r>
                    </a:p>
                  </a:txBody>
                  <a:tcPr marL="67945" marR="679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2)</a:t>
                      </a:r>
                    </a:p>
                  </a:txBody>
                  <a:tcPr marL="67945" marR="679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поглощается</a:t>
                      </a:r>
                    </a:p>
                  </a:txBody>
                  <a:tcPr marL="67945" marR="679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3)</a:t>
                      </a:r>
                    </a:p>
                  </a:txBody>
                  <a:tcPr marL="67945" marR="679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не поглощается и не выделяется</a:t>
                      </a:r>
                    </a:p>
                  </a:txBody>
                  <a:tcPr marL="67945" marR="679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29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4)</a:t>
                      </a:r>
                    </a:p>
                  </a:txBody>
                  <a:tcPr marL="67945" marR="679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выделяется </a:t>
                      </a:r>
                    </a:p>
                  </a:txBody>
                  <a:tcPr marL="67945" marR="679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429132"/>
            <a:ext cx="2571768" cy="452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837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0" y="0"/>
            <a:ext cx="4572000" cy="725470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Радиоактивті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14810" y="928670"/>
            <a:ext cx="4929190" cy="5929330"/>
          </a:xfrm>
        </p:spPr>
        <p:txBody>
          <a:bodyPr>
            <a:normAutofit fontScale="92500" lnSpcReduction="20000"/>
          </a:bodyPr>
          <a:lstStyle/>
          <a:p>
            <a:r>
              <a:rPr lang="ru-RU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Радиоактивті</a:t>
            </a:r>
            <a:r>
              <a:rPr lang="ru-RU" dirty="0" smtClean="0"/>
              <a:t> - явление испускания атомами невидимых проникающих излучений</a:t>
            </a:r>
          </a:p>
          <a:p>
            <a:r>
              <a:rPr lang="ru-RU" dirty="0" smtClean="0"/>
              <a:t>Атомы радиоактивных веществ испускают </a:t>
            </a:r>
            <a:r>
              <a:rPr lang="ru-RU" b="1" dirty="0" smtClean="0"/>
              <a:t>три вида излучений </a:t>
            </a:r>
            <a:r>
              <a:rPr lang="ru-RU" dirty="0" smtClean="0"/>
              <a:t>различной физической природы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Альфа-лучи</a:t>
            </a:r>
            <a:r>
              <a:rPr lang="ru-RU" dirty="0" smtClean="0"/>
              <a:t> -  поток ионов гелия;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Бета- лучи </a:t>
            </a:r>
            <a:r>
              <a:rPr lang="ru-RU" dirty="0" smtClean="0"/>
              <a:t>- поток электронов;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Гамма-лучи</a:t>
            </a:r>
            <a:r>
              <a:rPr lang="ru-RU" dirty="0" smtClean="0"/>
              <a:t> - поток квантов жесткого рентгеновского излучения                     </a:t>
            </a:r>
            <a:endParaRPr lang="ru-RU" dirty="0"/>
          </a:p>
        </p:txBody>
      </p:sp>
      <p:pic>
        <p:nvPicPr>
          <p:cNvPr id="7" name="Picture 8" descr="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98963" cy="6858000"/>
          </a:xfrm>
          <a:prstGeom prst="rect">
            <a:avLst/>
          </a:prstGeom>
          <a:noFill/>
        </p:spPr>
      </p:pic>
      <p:sp>
        <p:nvSpPr>
          <p:cNvPr id="6" name="Управляющая кнопка: в конец 5">
            <a:hlinkClick r:id="rId3" action="ppaction://hlinkfile" highlightClick="1"/>
          </p:cNvPr>
          <p:cNvSpPr/>
          <p:nvPr/>
        </p:nvSpPr>
        <p:spPr>
          <a:xfrm>
            <a:off x="8604448" y="6381328"/>
            <a:ext cx="432048" cy="288032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654164"/>
          </a:xfrm>
        </p:spPr>
        <p:txBody>
          <a:bodyPr>
            <a:noAutofit/>
          </a:bodyPr>
          <a:lstStyle/>
          <a:p>
            <a:pPr hangingPunct="0"/>
            <a:r>
              <a:rPr lang="ru-RU" sz="2400" b="1" dirty="0" smtClean="0">
                <a:solidFill>
                  <a:srgbClr val="FF0000"/>
                </a:solidFill>
              </a:rPr>
              <a:t>(ЕГЭ 2003 г., </a:t>
            </a:r>
            <a:r>
              <a:rPr lang="ru-RU" sz="2400" b="1" dirty="0" err="1" smtClean="0">
                <a:solidFill>
                  <a:srgbClr val="FF0000"/>
                </a:solidFill>
              </a:rPr>
              <a:t>демо</a:t>
            </a:r>
            <a:r>
              <a:rPr lang="ru-RU" sz="2400" b="1" dirty="0" smtClean="0">
                <a:solidFill>
                  <a:srgbClr val="FF0000"/>
                </a:solidFill>
              </a:rPr>
              <a:t>) А</a:t>
            </a:r>
            <a:r>
              <a:rPr lang="en-US" sz="2400" b="1" dirty="0" smtClean="0">
                <a:solidFill>
                  <a:srgbClr val="FF0000"/>
                </a:solidFill>
              </a:rPr>
              <a:t>2</a:t>
            </a:r>
            <a:r>
              <a:rPr lang="ru-RU" sz="2400" b="1" dirty="0" smtClean="0">
                <a:solidFill>
                  <a:srgbClr val="FF0000"/>
                </a:solidFill>
              </a:rPr>
              <a:t>5. </a:t>
            </a:r>
            <a:r>
              <a:rPr lang="ru-RU" sz="2400" dirty="0" smtClean="0"/>
              <a:t>Какой из графиков зависимости числа </a:t>
            </a:r>
            <a:r>
              <a:rPr lang="ru-RU" sz="2400" dirty="0" err="1" smtClean="0"/>
              <a:t>нераспавшихся</a:t>
            </a:r>
            <a:r>
              <a:rPr lang="ru-RU" sz="2400" dirty="0" smtClean="0"/>
              <a:t> ядер (</a:t>
            </a:r>
            <a:r>
              <a:rPr lang="en-US" sz="2400" dirty="0" smtClean="0"/>
              <a:t>N</a:t>
            </a:r>
            <a:r>
              <a:rPr lang="ru-RU" sz="2400" dirty="0" smtClean="0"/>
              <a:t>) от времени правильно отражает закон радиоактивного распада (см. рисунок)?</a:t>
            </a:r>
            <a:endParaRPr lang="ru-RU" sz="2400" b="1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071670" y="3000372"/>
            <a:ext cx="19288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hangingPunct="0">
              <a:buFont typeface="+mj-lt"/>
              <a:buAutoNum type="arabicPeriod"/>
            </a:pPr>
            <a:r>
              <a:rPr lang="ru-RU" dirty="0" smtClean="0"/>
              <a:t>1</a:t>
            </a:r>
          </a:p>
          <a:p>
            <a:pPr marL="342900" lvl="0" indent="-342900" hangingPunct="0">
              <a:buFont typeface="+mj-lt"/>
              <a:buAutoNum type="arabicPeriod"/>
            </a:pPr>
            <a:r>
              <a:rPr lang="ru-RU" dirty="0" smtClean="0"/>
              <a:t>2</a:t>
            </a:r>
          </a:p>
          <a:p>
            <a:pPr marL="342900" lvl="0" indent="-342900" hangingPunct="0">
              <a:buFont typeface="+mj-lt"/>
              <a:buAutoNum type="arabicPeriod"/>
            </a:pPr>
            <a:r>
              <a:rPr lang="ru-RU" dirty="0" smtClean="0"/>
              <a:t>3</a:t>
            </a:r>
          </a:p>
          <a:p>
            <a:pPr marL="342900" lvl="0" indent="-342900" hangingPunct="0">
              <a:buFont typeface="+mj-lt"/>
              <a:buAutoNum type="arabicPeriod"/>
            </a:pPr>
            <a:r>
              <a:rPr lang="ru-RU" dirty="0" smtClean="0"/>
              <a:t>4</a:t>
            </a:r>
            <a:endParaRPr lang="ru-RU" dirty="0"/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1857363"/>
            <a:ext cx="3243273" cy="2233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71480"/>
            <a:ext cx="8715436" cy="1500198"/>
          </a:xfrm>
        </p:spPr>
        <p:txBody>
          <a:bodyPr>
            <a:noAutofit/>
          </a:bodyPr>
          <a:lstStyle/>
          <a:p>
            <a:pPr hangingPunct="0"/>
            <a:r>
              <a:rPr lang="ru-RU" sz="2400" b="1" dirty="0" smtClean="0">
                <a:solidFill>
                  <a:srgbClr val="FF0000"/>
                </a:solidFill>
              </a:rPr>
              <a:t>(ЕГЭ 2003 г. </a:t>
            </a:r>
            <a:r>
              <a:rPr lang="ru-RU" sz="2400" b="1" dirty="0" err="1" smtClean="0">
                <a:solidFill>
                  <a:srgbClr val="FF0000"/>
                </a:solidFill>
              </a:rPr>
              <a:t>демо</a:t>
            </a:r>
            <a:r>
              <a:rPr lang="ru-RU" sz="2400" b="1" dirty="0" smtClean="0">
                <a:solidFill>
                  <a:srgbClr val="FF0000"/>
                </a:solidFill>
              </a:rPr>
              <a:t>) А30. </a:t>
            </a:r>
            <a:r>
              <a:rPr lang="ru-RU" sz="2400" dirty="0" smtClean="0"/>
              <a:t>Какова энергия связи ядра изотопа натрия        ? Масса ядра равна 22,9898 </a:t>
            </a:r>
            <a:r>
              <a:rPr lang="ru-RU" sz="2400" dirty="0" err="1" smtClean="0"/>
              <a:t>а.е.м</a:t>
            </a:r>
            <a:r>
              <a:rPr lang="ru-RU" sz="2400" dirty="0" smtClean="0"/>
              <a:t>. Ответ округлите до целых.</a:t>
            </a:r>
            <a:endParaRPr lang="ru-RU" sz="2400" b="1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2500306"/>
            <a:ext cx="7500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hangingPunct="0">
              <a:buFont typeface="+mj-lt"/>
              <a:buAutoNum type="arabicPeriod"/>
            </a:pPr>
            <a:r>
              <a:rPr lang="ru-RU" dirty="0" smtClean="0"/>
              <a:t>3</a:t>
            </a:r>
            <a:r>
              <a:rPr lang="ru-RU" dirty="0" smtClean="0">
                <a:sym typeface="Symbol"/>
              </a:rPr>
              <a:t></a:t>
            </a:r>
            <a:r>
              <a:rPr lang="ru-RU" dirty="0" smtClean="0"/>
              <a:t>10</a:t>
            </a:r>
            <a:r>
              <a:rPr lang="ru-RU" baseline="30000" dirty="0" smtClean="0"/>
              <a:t>11</a:t>
            </a:r>
            <a:r>
              <a:rPr lang="ru-RU" dirty="0" smtClean="0"/>
              <a:t> Дж</a:t>
            </a:r>
          </a:p>
          <a:p>
            <a:pPr marL="342900" lvl="0" indent="-342900" hangingPunct="0">
              <a:buFont typeface="+mj-lt"/>
              <a:buAutoNum type="arabicPeriod"/>
            </a:pPr>
            <a:r>
              <a:rPr lang="ru-RU" dirty="0" smtClean="0"/>
              <a:t>3</a:t>
            </a:r>
            <a:r>
              <a:rPr lang="ru-RU" dirty="0" smtClean="0">
                <a:sym typeface="Symbol"/>
              </a:rPr>
              <a:t></a:t>
            </a:r>
            <a:r>
              <a:rPr lang="ru-RU" dirty="0" smtClean="0"/>
              <a:t>10</a:t>
            </a:r>
            <a:r>
              <a:rPr lang="ru-RU" baseline="30000" dirty="0" smtClean="0"/>
              <a:t> –11</a:t>
            </a:r>
            <a:r>
              <a:rPr lang="ru-RU" dirty="0" smtClean="0"/>
              <a:t> Дж</a:t>
            </a:r>
          </a:p>
          <a:p>
            <a:pPr marL="342900" lvl="0" indent="-342900" hangingPunct="0">
              <a:buFont typeface="+mj-lt"/>
              <a:buAutoNum type="arabicPeriod"/>
            </a:pPr>
            <a:r>
              <a:rPr lang="ru-RU" dirty="0" smtClean="0"/>
              <a:t>2</a:t>
            </a:r>
            <a:r>
              <a:rPr lang="ru-RU" dirty="0" smtClean="0">
                <a:sym typeface="Symbol"/>
              </a:rPr>
              <a:t></a:t>
            </a:r>
            <a:r>
              <a:rPr lang="ru-RU" dirty="0" smtClean="0"/>
              <a:t>10 </a:t>
            </a:r>
            <a:r>
              <a:rPr lang="ru-RU" baseline="30000" dirty="0" smtClean="0"/>
              <a:t>–14</a:t>
            </a:r>
            <a:r>
              <a:rPr lang="ru-RU" dirty="0" smtClean="0"/>
              <a:t> Дж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253 Дж</a:t>
            </a:r>
            <a:endParaRPr lang="ru-RU" dirty="0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285860"/>
            <a:ext cx="6000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51128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2004 г., </a:t>
            </a:r>
            <a:r>
              <a:rPr lang="ru-RU" sz="2400" b="1" dirty="0" err="1" smtClean="0">
                <a:solidFill>
                  <a:srgbClr val="FF0000"/>
                </a:solidFill>
              </a:rPr>
              <a:t>демо</a:t>
            </a:r>
            <a:r>
              <a:rPr lang="ru-RU" sz="2400" b="1" dirty="0" smtClean="0">
                <a:solidFill>
                  <a:srgbClr val="FF0000"/>
                </a:solidFill>
              </a:rPr>
              <a:t>) А28. </a:t>
            </a:r>
            <a:r>
              <a:rPr lang="ru-RU" sz="2400" dirty="0" smtClean="0"/>
              <a:t>При попадании теплового нейтрона в ядро урана происходит деление ядра. Какие силы разгоняют осколки ядра?</a:t>
            </a:r>
            <a:endParaRPr lang="ru-RU" sz="2400" b="1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785918" y="2285992"/>
            <a:ext cx="4786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ядерные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электромагнитные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гравитационные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силы слабого взаимодействия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51128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2004 г., </a:t>
            </a:r>
            <a:r>
              <a:rPr lang="ru-RU" sz="2400" b="1" dirty="0" err="1" smtClean="0">
                <a:solidFill>
                  <a:srgbClr val="FF0000"/>
                </a:solidFill>
              </a:rPr>
              <a:t>демо</a:t>
            </a:r>
            <a:r>
              <a:rPr lang="ru-RU" sz="2400" b="1" dirty="0" smtClean="0">
                <a:solidFill>
                  <a:srgbClr val="FF0000"/>
                </a:solidFill>
              </a:rPr>
              <a:t>) А29. </a:t>
            </a:r>
            <a:r>
              <a:rPr lang="ru-RU" sz="2400" dirty="0" smtClean="0"/>
              <a:t>Из 20 одинаковых радиоактивных ядер за 1 мин испытало радиоактивный распад 10 ядер. За следующую минуту испытают распад</a:t>
            </a:r>
            <a:endParaRPr lang="ru-RU" sz="2400" b="1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785918" y="2285992"/>
            <a:ext cx="4786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10 ядер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5 ядер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от 0 до 5 ядер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от 0 до 10 ядер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15370" cy="928694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2400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(ЕГЭ 2005 г., ДЕМО) А25</a:t>
            </a:r>
            <a:r>
              <a:rPr lang="ru-RU" sz="240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 </a:t>
            </a:r>
            <a:r>
              <a:rPr lang="ru-RU" sz="2400" dirty="0" smtClean="0"/>
              <a:t>Торий          может превратиться в радий          в результате </a:t>
            </a:r>
            <a:endParaRPr lang="ru-RU" sz="2400" b="1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1857364"/>
            <a:ext cx="54292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одного </a:t>
            </a:r>
            <a:r>
              <a:rPr lang="ru-RU" sz="2400" dirty="0" smtClean="0">
                <a:sym typeface="Symbol"/>
              </a:rPr>
              <a:t></a:t>
            </a:r>
            <a:r>
              <a:rPr lang="ru-RU" sz="2400" dirty="0" smtClean="0"/>
              <a:t>-распада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одного </a:t>
            </a:r>
            <a:r>
              <a:rPr lang="ru-RU" sz="2400" dirty="0" smtClean="0">
                <a:sym typeface="Symbol"/>
              </a:rPr>
              <a:t></a:t>
            </a:r>
            <a:r>
              <a:rPr lang="ru-RU" sz="2400" dirty="0" smtClean="0"/>
              <a:t>-распада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одного </a:t>
            </a:r>
            <a:r>
              <a:rPr lang="ru-RU" sz="2400" dirty="0" smtClean="0">
                <a:sym typeface="Symbol"/>
              </a:rPr>
              <a:t></a:t>
            </a:r>
            <a:r>
              <a:rPr lang="ru-RU" sz="2400" dirty="0" smtClean="0"/>
              <a:t>- и одного </a:t>
            </a:r>
            <a:r>
              <a:rPr lang="ru-RU" sz="2400" dirty="0" smtClean="0">
                <a:sym typeface="Symbol"/>
              </a:rPr>
              <a:t></a:t>
            </a:r>
            <a:r>
              <a:rPr lang="ru-RU" sz="2400" dirty="0" smtClean="0"/>
              <a:t>-распада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испускания </a:t>
            </a:r>
            <a:r>
              <a:rPr lang="ru-RU" sz="2400" dirty="0" smtClean="0">
                <a:sym typeface="Symbol"/>
              </a:rPr>
              <a:t></a:t>
            </a:r>
            <a:r>
              <a:rPr lang="ru-RU" sz="2400" dirty="0" smtClean="0"/>
              <a:t>-кванта</a:t>
            </a:r>
            <a:endParaRPr lang="ru-RU" sz="2400" dirty="0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357166"/>
            <a:ext cx="742954" cy="47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714356"/>
            <a:ext cx="742955" cy="47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505092" cy="142876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ЕГЭ – 2006, ДЕМО. А 30.</a:t>
            </a:r>
            <a:r>
              <a:rPr lang="ru-RU" sz="2400" dirty="0" smtClean="0"/>
              <a:t> Какая ядерная реакция может быть использована для получения цепной реакции деления?</a:t>
            </a:r>
            <a:endParaRPr lang="ru-RU" sz="2400" dirty="0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214554"/>
            <a:ext cx="721798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357430"/>
            <a:ext cx="6929486" cy="63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939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72560" cy="214314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2006 г., ДЕМО) А23. </a:t>
            </a:r>
            <a:r>
              <a:rPr lang="ru-RU" sz="3200" dirty="0" smtClean="0"/>
              <a:t>Бета-излучение – это</a:t>
            </a:r>
            <a:endParaRPr lang="ru-RU" sz="3200" dirty="0"/>
          </a:p>
        </p:txBody>
      </p:sp>
      <p:sp>
        <p:nvSpPr>
          <p:cNvPr id="8" name="Содержимое 2"/>
          <p:cNvSpPr>
            <a:spLocks noGrp="1"/>
          </p:cNvSpPr>
          <p:nvPr>
            <p:ph sz="half" idx="1"/>
          </p:nvPr>
        </p:nvSpPr>
        <p:spPr>
          <a:xfrm>
            <a:off x="1928794" y="2643182"/>
            <a:ext cx="6072230" cy="2714644"/>
          </a:xfrm>
        </p:spPr>
        <p:txBody>
          <a:bodyPr>
            <a:norm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ru-RU" sz="3200" dirty="0" smtClean="0"/>
              <a:t>поток ядер гелия</a:t>
            </a:r>
          </a:p>
          <a:p>
            <a:pPr marL="525780" indent="-457200">
              <a:buFont typeface="+mj-lt"/>
              <a:buAutoNum type="arabicPeriod"/>
            </a:pPr>
            <a:r>
              <a:rPr lang="ru-RU" sz="3200" dirty="0" smtClean="0"/>
              <a:t>поток протонов</a:t>
            </a:r>
          </a:p>
          <a:p>
            <a:pPr marL="525780" indent="-457200">
              <a:buFont typeface="+mj-lt"/>
              <a:buAutoNum type="arabicPeriod"/>
            </a:pPr>
            <a:r>
              <a:rPr lang="ru-RU" sz="3200" dirty="0" smtClean="0"/>
              <a:t>поток электронов</a:t>
            </a:r>
          </a:p>
          <a:p>
            <a:pPr marL="525780" indent="-457200">
              <a:buFont typeface="+mj-lt"/>
              <a:buAutoNum type="arabicPeriod"/>
            </a:pPr>
            <a:r>
              <a:rPr lang="ru-RU" sz="3200" dirty="0" smtClean="0"/>
              <a:t>электромагнитные волны</a:t>
            </a:r>
            <a:endParaRPr lang="ru-RU" sz="3200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72560" cy="214314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2006 г., ДЕМО) А24. </a:t>
            </a:r>
            <a:r>
              <a:rPr lang="ru-RU" sz="2400" dirty="0" smtClean="0"/>
              <a:t>Реакция термоядерного синтеза                 идет с выделением энергии, при этом </a:t>
            </a:r>
            <a:br>
              <a:rPr lang="ru-RU" sz="2400" dirty="0" smtClean="0"/>
            </a:br>
            <a:r>
              <a:rPr lang="ru-RU" sz="2400" b="1" dirty="0" smtClean="0"/>
              <a:t>А. </a:t>
            </a:r>
            <a:r>
              <a:rPr lang="ru-RU" sz="2400" dirty="0" smtClean="0"/>
              <a:t>сумма зарядов частиц — продуктов реакции — точно равна сумме зарядов исходных ядер</a:t>
            </a:r>
            <a:r>
              <a:rPr lang="ru-RU" sz="2400" i="1" dirty="0" smtClean="0"/>
              <a:t>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Б. </a:t>
            </a:r>
            <a:r>
              <a:rPr lang="ru-RU" sz="2400" dirty="0" smtClean="0"/>
              <a:t>сумма масс частиц — продуктов реакции — точно равна сумме масс исходных ядер. </a:t>
            </a:r>
            <a:br>
              <a:rPr lang="ru-RU" sz="2400" dirty="0" smtClean="0"/>
            </a:br>
            <a:r>
              <a:rPr lang="ru-RU" sz="2400" dirty="0" smtClean="0"/>
              <a:t>Верны ли приведенные выше утверждения?</a:t>
            </a:r>
            <a:endParaRPr lang="ru-RU" sz="2400" dirty="0"/>
          </a:p>
        </p:txBody>
      </p:sp>
      <p:sp>
        <p:nvSpPr>
          <p:cNvPr id="8" name="Содержимое 2"/>
          <p:cNvSpPr>
            <a:spLocks noGrp="1"/>
          </p:cNvSpPr>
          <p:nvPr>
            <p:ph sz="half" idx="1"/>
          </p:nvPr>
        </p:nvSpPr>
        <p:spPr>
          <a:xfrm>
            <a:off x="1142976" y="3929066"/>
            <a:ext cx="6072230" cy="2714644"/>
          </a:xfrm>
        </p:spPr>
        <p:txBody>
          <a:bodyPr>
            <a:normAutofit/>
          </a:bodyPr>
          <a:lstStyle/>
          <a:p>
            <a:pPr marL="582930" indent="-514350">
              <a:buFont typeface="+mj-lt"/>
              <a:buAutoNum type="arabicPeriod"/>
            </a:pPr>
            <a:r>
              <a:rPr lang="ru-RU" sz="3200" dirty="0" smtClean="0"/>
              <a:t>верно только А</a:t>
            </a:r>
          </a:p>
          <a:p>
            <a:pPr marL="582930" indent="-514350">
              <a:buFont typeface="+mj-lt"/>
              <a:buAutoNum type="arabicPeriod"/>
            </a:pPr>
            <a:r>
              <a:rPr lang="ru-RU" sz="3200" dirty="0" smtClean="0"/>
              <a:t>верно только Б</a:t>
            </a:r>
          </a:p>
          <a:p>
            <a:pPr marL="582930" indent="-514350">
              <a:buFont typeface="+mj-lt"/>
              <a:buAutoNum type="arabicPeriod"/>
            </a:pPr>
            <a:r>
              <a:rPr lang="ru-RU" sz="3200" dirty="0" smtClean="0"/>
              <a:t>верны и А, и Б</a:t>
            </a:r>
          </a:p>
          <a:p>
            <a:pPr marL="582930" indent="-514350">
              <a:buFont typeface="+mj-lt"/>
              <a:buAutoNum type="arabicPeriod"/>
            </a:pPr>
            <a:r>
              <a:rPr lang="ru-RU" sz="3200" dirty="0" smtClean="0"/>
              <a:t>не верны ни А, ни Б</a:t>
            </a:r>
            <a:endParaRPr lang="ru-RU" sz="3200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571480"/>
            <a:ext cx="2338400" cy="503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572560" cy="221457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2006 г., ДЕМО) А30. </a:t>
            </a:r>
            <a:r>
              <a:rPr lang="ru-RU" sz="2800" dirty="0" smtClean="0"/>
              <a:t>Сколько </a:t>
            </a:r>
            <a:r>
              <a:rPr lang="ru-RU" sz="2800" dirty="0" smtClean="0">
                <a:sym typeface="Symbol"/>
              </a:rPr>
              <a:t></a:t>
            </a:r>
            <a:r>
              <a:rPr lang="ru-RU" sz="2800" dirty="0" smtClean="0"/>
              <a:t>- и </a:t>
            </a:r>
            <a:r>
              <a:rPr lang="ru-RU" sz="2800" dirty="0" smtClean="0">
                <a:sym typeface="Symbol"/>
              </a:rPr>
              <a:t></a:t>
            </a:r>
            <a:r>
              <a:rPr lang="ru-RU" sz="2800" dirty="0" smtClean="0"/>
              <a:t>-распадов должно произойти при радиоактивном распаде ядра урана     и конечном превращении его в ядро свинца      ?</a:t>
            </a:r>
            <a:endParaRPr lang="ru-RU" sz="2800" dirty="0"/>
          </a:p>
        </p:txBody>
      </p:sp>
      <p:sp>
        <p:nvSpPr>
          <p:cNvPr id="8" name="Содержимое 2"/>
          <p:cNvSpPr>
            <a:spLocks noGrp="1"/>
          </p:cNvSpPr>
          <p:nvPr>
            <p:ph sz="half" idx="1"/>
          </p:nvPr>
        </p:nvSpPr>
        <p:spPr>
          <a:xfrm>
            <a:off x="2000232" y="3143248"/>
            <a:ext cx="5429288" cy="2357454"/>
          </a:xfrm>
        </p:spPr>
        <p:txBody>
          <a:bodyPr>
            <a:normAutofit/>
          </a:bodyPr>
          <a:lstStyle/>
          <a:p>
            <a:pPr marL="582930" indent="-514350">
              <a:buFont typeface="+mj-lt"/>
              <a:buAutoNum type="arabicPeriod"/>
            </a:pPr>
            <a:r>
              <a:rPr lang="ru-RU" sz="3200" dirty="0" smtClean="0"/>
              <a:t>10 </a:t>
            </a:r>
            <a:r>
              <a:rPr lang="ru-RU" sz="3200" dirty="0" smtClean="0">
                <a:sym typeface="Symbol"/>
              </a:rPr>
              <a:t></a:t>
            </a:r>
            <a:r>
              <a:rPr lang="ru-RU" sz="3200" dirty="0" smtClean="0"/>
              <a:t>- и 10 </a:t>
            </a:r>
            <a:r>
              <a:rPr lang="ru-RU" sz="3200" dirty="0" smtClean="0">
                <a:sym typeface="Symbol"/>
              </a:rPr>
              <a:t></a:t>
            </a:r>
            <a:r>
              <a:rPr lang="ru-RU" sz="3200" dirty="0" smtClean="0"/>
              <a:t>-распадов </a:t>
            </a:r>
          </a:p>
          <a:p>
            <a:pPr marL="582930" indent="-514350">
              <a:buFont typeface="+mj-lt"/>
              <a:buAutoNum type="arabicPeriod"/>
            </a:pPr>
            <a:r>
              <a:rPr lang="ru-RU" sz="3200" dirty="0" smtClean="0"/>
              <a:t>10 </a:t>
            </a:r>
            <a:r>
              <a:rPr lang="ru-RU" sz="3200" dirty="0" smtClean="0">
                <a:sym typeface="Symbol"/>
              </a:rPr>
              <a:t></a:t>
            </a:r>
            <a:r>
              <a:rPr lang="ru-RU" sz="3200" dirty="0" smtClean="0"/>
              <a:t>- и 8 </a:t>
            </a:r>
            <a:r>
              <a:rPr lang="ru-RU" sz="3200" dirty="0" smtClean="0">
                <a:sym typeface="Symbol"/>
              </a:rPr>
              <a:t></a:t>
            </a:r>
            <a:r>
              <a:rPr lang="ru-RU" sz="3200" dirty="0" smtClean="0"/>
              <a:t>-распадов</a:t>
            </a:r>
          </a:p>
          <a:p>
            <a:pPr marL="582930" indent="-514350">
              <a:buFont typeface="+mj-lt"/>
              <a:buAutoNum type="arabicPeriod"/>
            </a:pPr>
            <a:r>
              <a:rPr lang="ru-RU" sz="3200" dirty="0" smtClean="0"/>
              <a:t>8 </a:t>
            </a:r>
            <a:r>
              <a:rPr lang="ru-RU" sz="3200" dirty="0" smtClean="0">
                <a:sym typeface="Symbol"/>
              </a:rPr>
              <a:t></a:t>
            </a:r>
            <a:r>
              <a:rPr lang="ru-RU" sz="3200" dirty="0" smtClean="0"/>
              <a:t>- и 10 </a:t>
            </a:r>
            <a:r>
              <a:rPr lang="ru-RU" sz="3200" dirty="0" smtClean="0">
                <a:sym typeface="Symbol"/>
              </a:rPr>
              <a:t></a:t>
            </a:r>
            <a:r>
              <a:rPr lang="ru-RU" sz="3200" dirty="0" smtClean="0"/>
              <a:t>-распадов</a:t>
            </a:r>
          </a:p>
          <a:p>
            <a:pPr marL="582930" indent="-514350">
              <a:buFont typeface="+mj-lt"/>
              <a:buAutoNum type="arabicPeriod"/>
            </a:pPr>
            <a:r>
              <a:rPr lang="ru-RU" sz="3200" dirty="0" smtClean="0"/>
              <a:t>10 </a:t>
            </a:r>
            <a:r>
              <a:rPr lang="ru-RU" sz="3200" dirty="0" smtClean="0">
                <a:sym typeface="Symbol"/>
              </a:rPr>
              <a:t></a:t>
            </a:r>
            <a:r>
              <a:rPr lang="ru-RU" sz="3200" dirty="0" smtClean="0"/>
              <a:t>-и 9 </a:t>
            </a:r>
            <a:r>
              <a:rPr lang="ru-RU" sz="3200" dirty="0" smtClean="0">
                <a:sym typeface="Symbol"/>
              </a:rPr>
              <a:t></a:t>
            </a:r>
            <a:r>
              <a:rPr lang="ru-RU" sz="3200" dirty="0" smtClean="0"/>
              <a:t>-распадов</a:t>
            </a:r>
            <a:endParaRPr lang="ru-RU" sz="3200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571612"/>
            <a:ext cx="587172" cy="433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2000240"/>
            <a:ext cx="819154" cy="472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72560" cy="121444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2007 г., ДЕМО) А27. </a:t>
            </a:r>
            <a:r>
              <a:rPr lang="ru-RU" sz="2400" dirty="0" smtClean="0"/>
              <a:t>Какая из строчек таблицы правильно отражает структуру ядра     ? </a:t>
            </a:r>
            <a:r>
              <a:rPr lang="ru-RU" sz="2400" dirty="0" smtClean="0">
                <a:solidFill>
                  <a:srgbClr val="002060"/>
                </a:solidFill>
              </a:rPr>
              <a:t>образце</a:t>
            </a:r>
            <a:endParaRPr lang="ru-RU" sz="2400" dirty="0">
              <a:solidFill>
                <a:srgbClr val="002060"/>
              </a:solidFill>
            </a:endParaRPr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sz="half" idx="1"/>
          </p:nvPr>
        </p:nvGraphicFramePr>
        <p:xfrm>
          <a:off x="1214414" y="1500174"/>
          <a:ext cx="7572429" cy="42862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942"/>
                <a:gridCol w="3286148"/>
                <a:gridCol w="3643339"/>
              </a:tblGrid>
              <a:tr h="1170697">
                <a:tc>
                  <a:txBody>
                    <a:bodyPr/>
                    <a:lstStyle/>
                    <a:p>
                      <a:pPr algn="ctr"/>
                      <a:endParaRPr lang="ru-RU" sz="28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i="1" dirty="0" smtClean="0"/>
                        <a:t>P</a:t>
                      </a:r>
                      <a:r>
                        <a:rPr lang="ru-RU" sz="2800" i="1" dirty="0" smtClean="0"/>
                        <a:t> – </a:t>
                      </a:r>
                      <a:r>
                        <a:rPr lang="ru-RU" sz="2800" i="0" dirty="0" smtClean="0"/>
                        <a:t>число протонов</a:t>
                      </a:r>
                      <a:endParaRPr lang="ru-RU" sz="28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i="1" dirty="0" smtClean="0"/>
                        <a:t>n</a:t>
                      </a:r>
                      <a:r>
                        <a:rPr lang="ru-RU" sz="2800" i="1" dirty="0" smtClean="0"/>
                        <a:t> – </a:t>
                      </a:r>
                      <a:r>
                        <a:rPr lang="ru-RU" sz="2800" i="0" dirty="0" smtClean="0"/>
                        <a:t>число нейтронов</a:t>
                      </a:r>
                    </a:p>
                  </a:txBody>
                  <a:tcPr/>
                </a:tc>
              </a:tr>
              <a:tr h="778896"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None/>
                      </a:pPr>
                      <a:r>
                        <a:rPr lang="ru-RU" sz="2800" dirty="0" smtClean="0"/>
                        <a:t>1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14350" indent="-514350" algn="ctr">
                        <a:buFont typeface="+mj-lt"/>
                        <a:buNone/>
                      </a:pPr>
                      <a:r>
                        <a:rPr lang="ru-RU" sz="2800" dirty="0" smtClean="0"/>
                        <a:t>48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14350" indent="-514350" algn="ctr">
                        <a:buFont typeface="+mj-lt"/>
                        <a:buNone/>
                      </a:pPr>
                      <a:r>
                        <a:rPr lang="ru-RU" sz="2800" dirty="0" smtClean="0"/>
                        <a:t>68</a:t>
                      </a:r>
                      <a:endParaRPr lang="ru-RU" sz="2800" dirty="0"/>
                    </a:p>
                  </a:txBody>
                  <a:tcPr/>
                </a:tc>
              </a:tr>
              <a:tr h="778896"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None/>
                      </a:pPr>
                      <a:r>
                        <a:rPr lang="ru-RU" sz="2800" dirty="0" smtClean="0"/>
                        <a:t>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14350" indent="-514350" algn="ctr">
                        <a:buFont typeface="+mj-lt"/>
                        <a:buNone/>
                      </a:pPr>
                      <a:r>
                        <a:rPr lang="ru-RU" sz="2800" dirty="0" smtClean="0"/>
                        <a:t>28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14350" indent="-514350" algn="ctr">
                        <a:buFont typeface="+mj-lt"/>
                        <a:buNone/>
                      </a:pPr>
                      <a:r>
                        <a:rPr lang="ru-RU" sz="2800" dirty="0" smtClean="0"/>
                        <a:t>20</a:t>
                      </a:r>
                      <a:endParaRPr lang="ru-RU" sz="2800" dirty="0"/>
                    </a:p>
                  </a:txBody>
                  <a:tcPr/>
                </a:tc>
              </a:tr>
              <a:tr h="778896"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None/>
                      </a:pPr>
                      <a:r>
                        <a:rPr lang="ru-RU" sz="2800" dirty="0" smtClean="0"/>
                        <a:t>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67945" marR="67945" marT="0" marB="0"/>
                </a:tc>
              </a:tr>
              <a:tr h="778896"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None/>
                      </a:pPr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67945" marR="67945" marT="0" marB="0"/>
                </a:tc>
              </a:tr>
            </a:tbl>
          </a:graphicData>
        </a:graphic>
      </p:graphicFrame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571480"/>
            <a:ext cx="595315" cy="493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5072074"/>
            <a:ext cx="7429552" cy="409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939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323850" y="2000240"/>
            <a:ext cx="8820150" cy="393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ru-RU" sz="3000" dirty="0">
                <a:latin typeface="Symbol" pitchFamily="18" charset="2"/>
              </a:rPr>
              <a:t>	</a:t>
            </a:r>
            <a:r>
              <a:rPr lang="ru-RU" sz="2400" u="sng" dirty="0">
                <a:solidFill>
                  <a:schemeClr val="hlink"/>
                </a:solidFill>
                <a:latin typeface="Symbol" pitchFamily="18" charset="2"/>
                <a:sym typeface="Symbol" pitchFamily="18" charset="2"/>
              </a:rPr>
              <a:t></a:t>
            </a:r>
            <a:r>
              <a:rPr lang="en-US" sz="2400" dirty="0">
                <a:solidFill>
                  <a:srgbClr val="FF3300"/>
                </a:solidFill>
                <a:latin typeface="Georgia" pitchFamily="18" charset="0"/>
                <a:hlinkClick r:id="rId2" action="ppaction://hlinksldjump"/>
              </a:rPr>
              <a:t> - </a:t>
            </a:r>
            <a:r>
              <a:rPr lang="ru-RU" sz="2400" dirty="0">
                <a:solidFill>
                  <a:srgbClr val="FF3300"/>
                </a:solidFill>
                <a:latin typeface="Georgia" pitchFamily="18" charset="0"/>
                <a:hlinkClick r:id="rId2" action="ppaction://hlinksldjump"/>
              </a:rPr>
              <a:t>частица</a:t>
            </a:r>
            <a:r>
              <a:rPr lang="ru-RU" sz="2400" dirty="0">
                <a:latin typeface="Georgia" pitchFamily="18" charset="0"/>
                <a:hlinkClick r:id="rId2" action="ppaction://hlinksldjump"/>
              </a:rPr>
              <a:t> </a:t>
            </a:r>
            <a:r>
              <a:rPr lang="ru-RU" sz="2400" dirty="0">
                <a:latin typeface="Georgia" pitchFamily="18" charset="0"/>
              </a:rPr>
              <a:t>– ядро </a:t>
            </a:r>
            <a:r>
              <a:rPr lang="ru-RU" sz="2400" b="1" dirty="0">
                <a:latin typeface="Georgia" pitchFamily="18" charset="0"/>
              </a:rPr>
              <a:t>атома гелия</a:t>
            </a:r>
            <a:r>
              <a:rPr lang="ru-RU" sz="2400" dirty="0">
                <a:latin typeface="Georgia" pitchFamily="18" charset="0"/>
              </a:rPr>
              <a:t>. </a:t>
            </a:r>
            <a:r>
              <a:rPr lang="ru-RU" sz="2400" dirty="0">
                <a:solidFill>
                  <a:srgbClr val="FF3300"/>
                </a:solidFill>
                <a:latin typeface="Georgia" pitchFamily="18" charset="0"/>
                <a:sym typeface="Symbol" pitchFamily="18" charset="2"/>
              </a:rPr>
              <a:t></a:t>
            </a:r>
            <a:r>
              <a:rPr lang="en-US" sz="2400" dirty="0">
                <a:solidFill>
                  <a:srgbClr val="FF3300"/>
                </a:solidFill>
                <a:latin typeface="Georgia" pitchFamily="18" charset="0"/>
              </a:rPr>
              <a:t>- </a:t>
            </a:r>
            <a:r>
              <a:rPr lang="ru-RU" sz="2400" dirty="0">
                <a:solidFill>
                  <a:srgbClr val="FF3300"/>
                </a:solidFill>
                <a:latin typeface="Georgia" pitchFamily="18" charset="0"/>
              </a:rPr>
              <a:t>лучи</a:t>
            </a:r>
            <a:r>
              <a:rPr lang="ru-RU" sz="2400" dirty="0">
                <a:latin typeface="Georgia" pitchFamily="18" charset="0"/>
              </a:rPr>
              <a:t> обладают </a:t>
            </a:r>
            <a:r>
              <a:rPr lang="ru-RU" sz="2400" b="1" dirty="0">
                <a:latin typeface="Georgia" pitchFamily="18" charset="0"/>
              </a:rPr>
              <a:t>наименьшей проникающей способностью</a:t>
            </a:r>
            <a:r>
              <a:rPr lang="ru-RU" sz="2400" dirty="0">
                <a:latin typeface="Georgia" pitchFamily="18" charset="0"/>
              </a:rPr>
              <a:t>. Слой бумаги толщиной около 0,1 мм для них уже не прозрачен. Слабо отклоняются в магнитном поле. </a:t>
            </a:r>
          </a:p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ru-RU" sz="2400" dirty="0">
                <a:latin typeface="Georgia" pitchFamily="18" charset="0"/>
              </a:rPr>
              <a:t>У </a:t>
            </a:r>
            <a:r>
              <a:rPr lang="ru-RU" sz="2400" dirty="0">
                <a:solidFill>
                  <a:srgbClr val="FF3300"/>
                </a:solidFill>
                <a:latin typeface="Georgia" pitchFamily="18" charset="0"/>
                <a:sym typeface="Symbol" pitchFamily="18" charset="2"/>
              </a:rPr>
              <a:t></a:t>
            </a:r>
            <a:r>
              <a:rPr lang="ru-RU" sz="2400" dirty="0">
                <a:solidFill>
                  <a:srgbClr val="FF3300"/>
                </a:solidFill>
                <a:latin typeface="Georgia" pitchFamily="18" charset="0"/>
              </a:rPr>
              <a:t>- частицы</a:t>
            </a:r>
            <a:r>
              <a:rPr lang="ru-RU" sz="2400" dirty="0">
                <a:latin typeface="Georgia" pitchFamily="18" charset="0"/>
              </a:rPr>
              <a:t> на каждый из двух элементарных зарядов приходится две атомные единицы массы. Резерфорд доказал, что при радиоактивном </a:t>
            </a:r>
            <a:r>
              <a:rPr lang="en-US" sz="2400" dirty="0">
                <a:latin typeface="Georgia" pitchFamily="18" charset="0"/>
              </a:rPr>
              <a:t>a </a:t>
            </a:r>
            <a:r>
              <a:rPr lang="ru-RU" sz="2400" dirty="0">
                <a:latin typeface="Georgia" pitchFamily="18" charset="0"/>
              </a:rPr>
              <a:t>- распаде образуется гелий. 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28596" y="0"/>
            <a:ext cx="8715404" cy="135729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Радиоактивность.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-10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Альфа-, бета- и гамма-излучения</a:t>
            </a:r>
            <a:endParaRPr kumimoji="0" lang="ru-RU" sz="4000" b="1" i="0" u="none" strike="noStrike" kern="1200" cap="none" spc="-10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72560" cy="121444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2007 г., ДЕМО) А28. </a:t>
            </a:r>
            <a:r>
              <a:rPr lang="ru-RU" sz="2400" dirty="0" smtClean="0"/>
              <a:t>Полоний     превращается в висмут     в результате радиоактивных распадов: </a:t>
            </a:r>
            <a:r>
              <a:rPr lang="ru-RU" sz="2400" dirty="0" smtClean="0">
                <a:solidFill>
                  <a:srgbClr val="002060"/>
                </a:solidFill>
              </a:rPr>
              <a:t>в образце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0" name="Содержимое 2"/>
          <p:cNvSpPr>
            <a:spLocks noGrp="1"/>
          </p:cNvSpPr>
          <p:nvPr>
            <p:ph sz="half" idx="1"/>
          </p:nvPr>
        </p:nvSpPr>
        <p:spPr>
          <a:xfrm>
            <a:off x="1214414" y="2071678"/>
            <a:ext cx="6858048" cy="2500330"/>
          </a:xfrm>
        </p:spPr>
        <p:txBody>
          <a:bodyPr>
            <a:normAutofit/>
          </a:bodyPr>
          <a:lstStyle/>
          <a:p>
            <a:pPr marL="582930" indent="-514350">
              <a:buFont typeface="+mj-lt"/>
              <a:buAutoNum type="arabicPeriod"/>
            </a:pPr>
            <a:r>
              <a:rPr lang="ru-RU" dirty="0" smtClean="0"/>
              <a:t>одного </a:t>
            </a:r>
            <a:r>
              <a:rPr lang="en-US" dirty="0" smtClean="0">
                <a:sym typeface="Symbol"/>
              </a:rPr>
              <a:t></a:t>
            </a:r>
            <a:r>
              <a:rPr lang="ru-RU" dirty="0" smtClean="0"/>
              <a:t> и одного </a:t>
            </a:r>
            <a:r>
              <a:rPr lang="en-US" dirty="0" smtClean="0">
                <a:sym typeface="Symbol"/>
              </a:rPr>
              <a:t></a:t>
            </a:r>
            <a:endParaRPr lang="ru-RU" dirty="0" smtClean="0"/>
          </a:p>
          <a:p>
            <a:pPr marL="582930" indent="-514350">
              <a:buFont typeface="+mj-lt"/>
              <a:buAutoNum type="arabicPeriod"/>
            </a:pPr>
            <a:r>
              <a:rPr lang="ru-RU" dirty="0" smtClean="0"/>
              <a:t>одного </a:t>
            </a:r>
            <a:r>
              <a:rPr lang="en-US" dirty="0" smtClean="0">
                <a:sym typeface="Symbol"/>
              </a:rPr>
              <a:t></a:t>
            </a:r>
            <a:r>
              <a:rPr lang="en-US" dirty="0" smtClean="0"/>
              <a:t> </a:t>
            </a:r>
            <a:r>
              <a:rPr lang="ru-RU" dirty="0" smtClean="0"/>
              <a:t>и двух </a:t>
            </a:r>
            <a:r>
              <a:rPr lang="en-US" dirty="0" smtClean="0">
                <a:sym typeface="Symbol"/>
              </a:rPr>
              <a:t></a:t>
            </a:r>
            <a:endParaRPr lang="ru-RU" dirty="0" smtClean="0"/>
          </a:p>
          <a:p>
            <a:pPr marL="582930" indent="-514350">
              <a:buFont typeface="+mj-lt"/>
              <a:buAutoNum type="arabicPeriod"/>
            </a:pPr>
            <a:r>
              <a:rPr lang="ru-RU" dirty="0" smtClean="0"/>
              <a:t>двух </a:t>
            </a:r>
            <a:r>
              <a:rPr lang="en-US" dirty="0" smtClean="0">
                <a:sym typeface="Symbol"/>
              </a:rPr>
              <a:t></a:t>
            </a:r>
            <a:r>
              <a:rPr lang="ru-RU" dirty="0" smtClean="0"/>
              <a:t> и одного </a:t>
            </a:r>
            <a:r>
              <a:rPr lang="en-US" dirty="0" smtClean="0">
                <a:sym typeface="Symbol"/>
              </a:rPr>
              <a:t></a:t>
            </a:r>
            <a:endParaRPr lang="ru-RU" dirty="0" smtClean="0"/>
          </a:p>
          <a:p>
            <a:pPr marL="582930" indent="-514350">
              <a:buFont typeface="+mj-lt"/>
              <a:buAutoNum type="arabicPeriod"/>
            </a:pPr>
            <a:r>
              <a:rPr lang="ru-RU" dirty="0" smtClean="0"/>
              <a:t>двух </a:t>
            </a:r>
            <a:r>
              <a:rPr lang="en-US" dirty="0" smtClean="0">
                <a:sym typeface="Symbol"/>
              </a:rPr>
              <a:t></a:t>
            </a:r>
            <a:r>
              <a:rPr lang="ru-RU" dirty="0" smtClean="0"/>
              <a:t> и двух </a:t>
            </a:r>
            <a:r>
              <a:rPr lang="en-US" dirty="0" smtClean="0">
                <a:sym typeface="Symbol"/>
              </a:rPr>
              <a:t></a:t>
            </a:r>
            <a:endParaRPr lang="ru-RU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42852"/>
            <a:ext cx="723903" cy="476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571480"/>
            <a:ext cx="583144" cy="414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358246" cy="228599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2008 г., ДЕМО) А26. </a:t>
            </a:r>
            <a:r>
              <a:rPr lang="ru-RU" sz="3200" dirty="0" smtClean="0"/>
              <a:t>На рисунке изображены схемы четырех атомов. Черными точками обозначены электроны. Какая схема соответствует атому    ? </a:t>
            </a:r>
            <a:endParaRPr lang="ru-RU" sz="3200" dirty="0">
              <a:solidFill>
                <a:srgbClr val="002060"/>
              </a:solidFill>
              <a:effectLst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1500175"/>
            <a:ext cx="614367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450" y="2657475"/>
            <a:ext cx="80391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2714620"/>
            <a:ext cx="1795469" cy="1451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837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358246" cy="264318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2008 г., ДЕМО) А27. </a:t>
            </a:r>
            <a:r>
              <a:rPr lang="ru-RU" sz="3200" dirty="0" smtClean="0"/>
              <a:t>Какая доля от большого количества радиоактивных атомов остается </a:t>
            </a:r>
            <a:r>
              <a:rPr lang="ru-RU" sz="3200" dirty="0" err="1" smtClean="0"/>
              <a:t>нераспавшейся</a:t>
            </a:r>
            <a:r>
              <a:rPr lang="ru-RU" sz="3200" dirty="0" smtClean="0"/>
              <a:t> через интервал времени, равный двум периодам полураспада? </a:t>
            </a:r>
            <a:endParaRPr lang="ru-RU" sz="3200" dirty="0">
              <a:solidFill>
                <a:srgbClr val="002060"/>
              </a:solidFill>
              <a:effectLst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6000" y="2967335"/>
            <a:ext cx="31432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dirty="0" smtClean="0"/>
              <a:t>25%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/>
              <a:t>50%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/>
              <a:t>75%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/>
              <a:t>0% 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358246" cy="264318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2008 г., ДЕМО) А28. </a:t>
            </a:r>
            <a:r>
              <a:rPr lang="ru-RU" sz="3200" dirty="0" smtClean="0"/>
              <a:t>В результате серии радиоактивных распадов уран превращается в свинец    . Какое количество </a:t>
            </a:r>
            <a:r>
              <a:rPr lang="ru-RU" sz="3200" dirty="0" err="1" smtClean="0"/>
              <a:t>α- </a:t>
            </a:r>
            <a:r>
              <a:rPr lang="ru-RU" sz="3200" dirty="0" smtClean="0"/>
              <a:t>и </a:t>
            </a:r>
            <a:r>
              <a:rPr lang="ru-RU" sz="3200" dirty="0" err="1" smtClean="0"/>
              <a:t>β-распадов </a:t>
            </a:r>
            <a:r>
              <a:rPr lang="ru-RU" sz="3200" dirty="0" smtClean="0"/>
              <a:t>он испытывает при этом? </a:t>
            </a:r>
            <a:endParaRPr lang="ru-RU" sz="3200" dirty="0">
              <a:solidFill>
                <a:srgbClr val="002060"/>
              </a:solidFill>
              <a:effectLst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71736" y="3500438"/>
            <a:ext cx="392909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8 </a:t>
            </a:r>
            <a:r>
              <a:rPr lang="ru-RU" sz="2800" dirty="0" err="1" smtClean="0"/>
              <a:t>α </a:t>
            </a:r>
            <a:r>
              <a:rPr lang="ru-RU" sz="2800" dirty="0" smtClean="0"/>
              <a:t>и 6 </a:t>
            </a:r>
            <a:r>
              <a:rPr lang="ru-RU" sz="2800" dirty="0" err="1" smtClean="0"/>
              <a:t>β</a:t>
            </a:r>
            <a:r>
              <a:rPr lang="ru-RU" sz="28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6 </a:t>
            </a:r>
            <a:r>
              <a:rPr lang="ru-RU" sz="2800" dirty="0" err="1" smtClean="0"/>
              <a:t>α </a:t>
            </a:r>
            <a:r>
              <a:rPr lang="ru-RU" sz="2800" dirty="0" smtClean="0"/>
              <a:t>и 8 </a:t>
            </a:r>
            <a:r>
              <a:rPr lang="ru-RU" sz="2800" dirty="0" err="1" smtClean="0"/>
              <a:t>β</a:t>
            </a:r>
            <a:r>
              <a:rPr lang="ru-RU" sz="28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10 </a:t>
            </a:r>
            <a:r>
              <a:rPr lang="ru-RU" sz="2800" dirty="0" err="1" smtClean="0"/>
              <a:t>α </a:t>
            </a:r>
            <a:r>
              <a:rPr lang="ru-RU" sz="2800" dirty="0" smtClean="0"/>
              <a:t>и 5 </a:t>
            </a:r>
            <a:r>
              <a:rPr lang="ru-RU" sz="2800" dirty="0" err="1" smtClean="0"/>
              <a:t>β</a:t>
            </a:r>
            <a:r>
              <a:rPr lang="ru-RU" sz="28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5 </a:t>
            </a:r>
            <a:r>
              <a:rPr lang="ru-RU" sz="2800" dirty="0" err="1" smtClean="0"/>
              <a:t>α </a:t>
            </a:r>
            <a:r>
              <a:rPr lang="ru-RU" sz="2800" dirty="0" smtClean="0"/>
              <a:t>и 10 </a:t>
            </a:r>
            <a:r>
              <a:rPr lang="ru-RU" sz="2800" dirty="0" err="1" smtClean="0"/>
              <a:t>β</a:t>
            </a:r>
            <a:r>
              <a:rPr lang="ru-RU" sz="2800" dirty="0" smtClean="0"/>
              <a:t> </a:t>
            </a: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462988"/>
            <a:ext cx="714380" cy="508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5" y="1000108"/>
            <a:ext cx="752727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72528" cy="200026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(ЕГЭ 2009 г., ДЕМО) А20. </a:t>
            </a:r>
            <a:r>
              <a:rPr lang="ru-RU" sz="2800" dirty="0" smtClean="0"/>
              <a:t>На рисунке изображены схемы четырех атомов, соответствующие модели атома Резерфорда. Черными точками обозначены электроны. Атому     соответствует схема 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038" y="2647950"/>
            <a:ext cx="778192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643050"/>
            <a:ext cx="642942" cy="48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2643182"/>
            <a:ext cx="1857388" cy="1555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04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72528" cy="200026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(ЕГЭ 2009 г., ДЕМО) А21. </a:t>
            </a:r>
            <a:r>
              <a:rPr lang="ru-RU" sz="2800" dirty="0" smtClean="0"/>
              <a:t>Период полураспада ядер атомов радия      составляет 1620 лет. Это означает, что в образце, содержащем большое число атомов радия, 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785794"/>
            <a:ext cx="833441" cy="464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357158" y="3143248"/>
            <a:ext cx="84296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за 1620 лет атомный номер каждого атома радия уменьшится вдвое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одно ядро радия распадается каждые 1620 лет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половина изначально имевшихся ядер радия распадается за 1620 лет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все изначально имевшиеся ядра радия распадутся через 3240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72528" cy="157163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(ЕГЭ 2009 г., ДЕМО) А22. </a:t>
            </a:r>
            <a:r>
              <a:rPr lang="ru-RU" sz="2800" dirty="0" smtClean="0"/>
              <a:t>Радиоактивный свинец      , испытав один </a:t>
            </a:r>
            <a:r>
              <a:rPr lang="ru-RU" sz="2800" dirty="0" err="1" smtClean="0"/>
              <a:t>α-распад </a:t>
            </a:r>
            <a:r>
              <a:rPr lang="ru-RU" sz="2800" dirty="0" smtClean="0"/>
              <a:t>и два </a:t>
            </a:r>
            <a:r>
              <a:rPr lang="ru-RU" sz="2800" dirty="0" err="1" smtClean="0"/>
              <a:t>β-распада</a:t>
            </a:r>
            <a:r>
              <a:rPr lang="ru-RU" sz="2800" dirty="0" smtClean="0"/>
              <a:t>, превратился в изотоп 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285728"/>
            <a:ext cx="849015" cy="461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2143116"/>
            <a:ext cx="3652855" cy="2816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3643314"/>
            <a:ext cx="3500462" cy="60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246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143932" cy="235745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2010 г., ДЕМО) А21. </a:t>
            </a:r>
            <a:r>
              <a:rPr lang="ru-RU" sz="2400" dirty="0" smtClean="0"/>
              <a:t>Какие заряд Z и массовое число А будет иметь ядро элемента, получившегося из ядра изотопа     после одного </a:t>
            </a:r>
            <a:r>
              <a:rPr lang="ru-RU" sz="2400" dirty="0" err="1" smtClean="0"/>
              <a:t>α-распада </a:t>
            </a:r>
            <a:r>
              <a:rPr lang="ru-RU" sz="2400" dirty="0" smtClean="0"/>
              <a:t>и одного электронного </a:t>
            </a:r>
            <a:r>
              <a:rPr lang="ru-RU" sz="2400" dirty="0" err="1" smtClean="0"/>
              <a:t>β-распада</a:t>
            </a:r>
            <a:r>
              <a:rPr lang="ru-RU" sz="2400" dirty="0" smtClean="0"/>
              <a:t>? 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000108"/>
            <a:ext cx="6000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285992"/>
            <a:ext cx="650506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3429000"/>
            <a:ext cx="6500858" cy="1163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349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2285992"/>
            <a:ext cx="2414590" cy="1095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349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143932" cy="135732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2010 г., ДЕМО) А22. </a:t>
            </a:r>
            <a:r>
              <a:rPr lang="ru-RU" sz="2400" dirty="0" smtClean="0"/>
              <a:t>Дан график зависимости числа </a:t>
            </a:r>
            <a:r>
              <a:rPr lang="ru-RU" sz="2400" dirty="0" err="1" smtClean="0"/>
              <a:t>нераспавшихся</a:t>
            </a:r>
            <a:r>
              <a:rPr lang="ru-RU" sz="2400" dirty="0" smtClean="0"/>
              <a:t> ядер эрбия     от времени. Каков период полураспада этого изотопа? 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683090"/>
            <a:ext cx="642942" cy="383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1643050"/>
            <a:ext cx="4581539" cy="343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714348" y="3500438"/>
            <a:ext cx="31432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25 часов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50 часов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100 часов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200 часов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229600" cy="676275"/>
          </a:xfrm>
        </p:spPr>
        <p:txBody>
          <a:bodyPr/>
          <a:lstStyle/>
          <a:p>
            <a:pPr eaLnBrk="1" hangingPunct="1"/>
            <a:r>
              <a:rPr lang="ru-RU" sz="4400" dirty="0" smtClean="0"/>
              <a:t>Используемая литература</a:t>
            </a:r>
          </a:p>
        </p:txBody>
      </p:sp>
      <p:sp>
        <p:nvSpPr>
          <p:cNvPr id="63491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1857364"/>
            <a:ext cx="8786842" cy="5000636"/>
          </a:xfrm>
        </p:spPr>
        <p:txBody>
          <a:bodyPr>
            <a:noAutofit/>
          </a:bodyPr>
          <a:lstStyle/>
          <a:p>
            <a:pPr marL="370332" lvl="0" indent="-342900">
              <a:buFont typeface="+mj-lt"/>
              <a:buAutoNum type="arabicPeriod"/>
            </a:pPr>
            <a:r>
              <a:rPr lang="ru-RU" dirty="0" smtClean="0"/>
              <a:t>Берков, А.В. и др. Самое полное издание типовых вариантов реальных заданий ЕГЭ 2010, Физика [Текст]: учебное пособие для выпускников. ср. учеб. заведений   / А.В. Берков, В.А. Грибов. – ООО "Издательство </a:t>
            </a:r>
            <a:r>
              <a:rPr lang="ru-RU" dirty="0" err="1" smtClean="0"/>
              <a:t>Астрель</a:t>
            </a:r>
            <a:r>
              <a:rPr lang="ru-RU" dirty="0" smtClean="0"/>
              <a:t>", 2009. – 160 с. </a:t>
            </a:r>
          </a:p>
          <a:p>
            <a:pPr marL="370332" lvl="0" indent="-342900">
              <a:buFont typeface="+mj-lt"/>
              <a:buAutoNum type="arabicPeriod"/>
            </a:pPr>
            <a:r>
              <a:rPr lang="ru-RU" dirty="0" smtClean="0"/>
              <a:t>Касьянов, В.А. Физика, 11 класс [Текст]: учебник для общеобразовательных школ / В.А. Касьянов. – ООО "Дрофа", 2004. – 116 с. </a:t>
            </a:r>
          </a:p>
          <a:p>
            <a:pPr marL="370332" lvl="0" indent="-342900">
              <a:buFont typeface="+mj-lt"/>
              <a:buAutoNum type="arabicPeriod"/>
            </a:pPr>
            <a:r>
              <a:rPr lang="ru-RU" dirty="0" err="1" smtClean="0"/>
              <a:t>Мякишев</a:t>
            </a:r>
            <a:r>
              <a:rPr lang="ru-RU" dirty="0" smtClean="0"/>
              <a:t>, Г.Я. и др. Физика. 11 класс  [Текст]: учебник для общеобразовательных школ   / учебник для общеобразовательных школ Г.Я. </a:t>
            </a:r>
            <a:r>
              <a:rPr lang="ru-RU" dirty="0" err="1" smtClean="0"/>
              <a:t>Мякишев</a:t>
            </a:r>
            <a:r>
              <a:rPr lang="ru-RU" dirty="0" smtClean="0"/>
              <a:t>, Б.Б. </a:t>
            </a:r>
            <a:r>
              <a:rPr lang="ru-RU" dirty="0" err="1" smtClean="0"/>
              <a:t>Буховцев</a:t>
            </a:r>
            <a:r>
              <a:rPr lang="ru-RU" dirty="0" smtClean="0"/>
              <a:t> . –" Просвещение ", 2009. – 166 с. </a:t>
            </a:r>
          </a:p>
          <a:p>
            <a:pPr marL="370332" lvl="0" indent="-342900">
              <a:buFont typeface="+mj-lt"/>
              <a:buAutoNum type="arabicPeriod"/>
            </a:pPr>
            <a:r>
              <a:rPr lang="ru-RU" dirty="0" smtClean="0"/>
              <a:t>Открытая физика [текст, рисунки]/ </a:t>
            </a:r>
            <a:r>
              <a:rPr lang="en-US" dirty="0" smtClean="0"/>
              <a:t>http</a:t>
            </a:r>
            <a:r>
              <a:rPr lang="ru-RU" dirty="0" smtClean="0"/>
              <a:t>://</a:t>
            </a:r>
            <a:r>
              <a:rPr lang="en-US" dirty="0" smtClean="0"/>
              <a:t>www</a:t>
            </a:r>
            <a:r>
              <a:rPr lang="ru-RU" dirty="0" smtClean="0"/>
              <a:t>.</a:t>
            </a:r>
            <a:r>
              <a:rPr lang="en-US" dirty="0" smtClean="0"/>
              <a:t>physics</a:t>
            </a:r>
            <a:r>
              <a:rPr lang="ru-RU" dirty="0" smtClean="0"/>
              <a:t>.</a:t>
            </a:r>
            <a:r>
              <a:rPr lang="en-US" dirty="0" err="1" smtClean="0"/>
              <a:t>ru</a:t>
            </a:r>
            <a:r>
              <a:rPr lang="en-US" dirty="0" smtClean="0"/>
              <a:t> </a:t>
            </a:r>
            <a:endParaRPr lang="ru-RU" dirty="0" smtClean="0"/>
          </a:p>
          <a:p>
            <a:pPr marL="370332" lvl="0" indent="-342900">
              <a:buFont typeface="+mj-lt"/>
              <a:buAutoNum type="arabicPeriod"/>
            </a:pPr>
            <a:r>
              <a:rPr lang="ru-RU" dirty="0" smtClean="0"/>
              <a:t>Подготовка к ЕГЭ </a:t>
            </a:r>
            <a:r>
              <a:rPr lang="ru-RU" u="sng" dirty="0" smtClean="0">
                <a:hlinkClick r:id="rId2"/>
              </a:rPr>
              <a:t>/</a:t>
            </a:r>
            <a:r>
              <a:rPr lang="en-US" u="sng" dirty="0" smtClean="0">
                <a:hlinkClick r:id="rId2"/>
              </a:rPr>
              <a:t>http</a:t>
            </a:r>
            <a:r>
              <a:rPr lang="ru-RU" u="sng" dirty="0" smtClean="0">
                <a:hlinkClick r:id="rId2"/>
              </a:rPr>
              <a:t>://</a:t>
            </a:r>
            <a:r>
              <a:rPr lang="en-US" u="sng" dirty="0" err="1" smtClean="0">
                <a:hlinkClick r:id="rId2"/>
              </a:rPr>
              <a:t>egephizika</a:t>
            </a:r>
            <a:r>
              <a:rPr lang="ru-RU" dirty="0" smtClean="0"/>
              <a:t> </a:t>
            </a:r>
          </a:p>
          <a:p>
            <a:pPr marL="370332" lvl="0" indent="-342900">
              <a:buFont typeface="+mj-lt"/>
              <a:buAutoNum type="arabicPeriod"/>
            </a:pPr>
            <a:r>
              <a:rPr lang="ru-RU" dirty="0" smtClean="0"/>
              <a:t>Полный комплект цветных таблиц по физике. Весь курс средней школы 100 таблиц формата А1. . Издательство ВАРСОН / </a:t>
            </a:r>
            <a:r>
              <a:rPr lang="en-US" u="sng" dirty="0" smtClean="0">
                <a:hlinkClick r:id="rId3"/>
              </a:rPr>
              <a:t>http://www.varson.ru/physics_ser9kvant.html</a:t>
            </a:r>
            <a:r>
              <a:rPr lang="ru-RU" dirty="0" smtClean="0"/>
              <a:t> </a:t>
            </a:r>
          </a:p>
          <a:p>
            <a:pPr marL="370332" lvl="0" indent="-342900">
              <a:buFont typeface="+mj-lt"/>
              <a:buAutoNum type="arabicPeriod"/>
            </a:pPr>
            <a:r>
              <a:rPr lang="ru-RU" dirty="0" smtClean="0"/>
              <a:t>Радиоактивность. Единая коллекция цифровых образовательных ресурсов / </a:t>
            </a:r>
            <a:r>
              <a:rPr lang="en-US" dirty="0" smtClean="0"/>
              <a:t>http</a:t>
            </a:r>
            <a:r>
              <a:rPr lang="ru-RU" dirty="0" smtClean="0"/>
              <a:t>://</a:t>
            </a:r>
            <a:r>
              <a:rPr lang="en-US" dirty="0" smtClean="0"/>
              <a:t>school</a:t>
            </a:r>
            <a:r>
              <a:rPr lang="ru-RU" dirty="0" smtClean="0"/>
              <a:t>-</a:t>
            </a:r>
            <a:r>
              <a:rPr lang="en-US" dirty="0" smtClean="0"/>
              <a:t>collection</a:t>
            </a:r>
            <a:r>
              <a:rPr lang="ru-RU" dirty="0" smtClean="0"/>
              <a:t>.</a:t>
            </a:r>
            <a:r>
              <a:rPr lang="en-US" dirty="0" err="1" smtClean="0"/>
              <a:t>edu</a:t>
            </a:r>
            <a:r>
              <a:rPr lang="ru-RU" dirty="0" smtClean="0"/>
              <a:t>.</a:t>
            </a:r>
            <a:r>
              <a:rPr lang="en-US" dirty="0" err="1" smtClean="0"/>
              <a:t>ru</a:t>
            </a:r>
            <a:r>
              <a:rPr lang="ru-RU" dirty="0" smtClean="0"/>
              <a:t>/</a:t>
            </a:r>
            <a:r>
              <a:rPr lang="en-US" dirty="0" smtClean="0"/>
              <a:t>catalog</a:t>
            </a:r>
            <a:r>
              <a:rPr lang="ru-RU" dirty="0" smtClean="0"/>
              <a:t>/</a:t>
            </a:r>
            <a:r>
              <a:rPr lang="en-US" dirty="0" smtClean="0"/>
              <a:t>search</a:t>
            </a:r>
            <a:r>
              <a:rPr lang="ru-RU" dirty="0" smtClean="0"/>
              <a:t>/?</a:t>
            </a:r>
            <a:r>
              <a:rPr lang="en-US" dirty="0" smtClean="0"/>
              <a:t>text</a:t>
            </a:r>
            <a:r>
              <a:rPr lang="ru-RU" dirty="0" smtClean="0"/>
              <a:t>=%</a:t>
            </a:r>
            <a:r>
              <a:rPr lang="en-US" dirty="0" smtClean="0"/>
              <a:t>DF</a:t>
            </a:r>
            <a:r>
              <a:rPr lang="ru-RU" dirty="0" smtClean="0"/>
              <a:t>%</a:t>
            </a:r>
            <a:r>
              <a:rPr lang="en-US" dirty="0" smtClean="0"/>
              <a:t>E</a:t>
            </a:r>
            <a:r>
              <a:rPr lang="ru-RU" dirty="0" smtClean="0"/>
              <a:t>4%</a:t>
            </a:r>
            <a:r>
              <a:rPr lang="en-US" dirty="0" smtClean="0"/>
              <a:t>E</a:t>
            </a:r>
            <a:r>
              <a:rPr lang="ru-RU" dirty="0" smtClean="0"/>
              <a:t>5%</a:t>
            </a:r>
            <a:r>
              <a:rPr lang="en-US" dirty="0" smtClean="0"/>
              <a:t>F</a:t>
            </a:r>
            <a:r>
              <a:rPr lang="ru-RU" dirty="0" smtClean="0"/>
              <a:t>0%</a:t>
            </a:r>
            <a:r>
              <a:rPr lang="en-US" dirty="0" smtClean="0"/>
              <a:t>ED</a:t>
            </a:r>
            <a:r>
              <a:rPr lang="ru-RU" dirty="0" smtClean="0"/>
              <a:t>%</a:t>
            </a:r>
            <a:r>
              <a:rPr lang="en-US" dirty="0" smtClean="0"/>
              <a:t>FB</a:t>
            </a:r>
            <a:r>
              <a:rPr lang="ru-RU" dirty="0" smtClean="0"/>
              <a:t>%</a:t>
            </a:r>
            <a:r>
              <a:rPr lang="en-US" dirty="0" smtClean="0"/>
              <a:t>E</a:t>
            </a:r>
            <a:r>
              <a:rPr lang="ru-RU" dirty="0" smtClean="0"/>
              <a:t>5+%</a:t>
            </a:r>
            <a:r>
              <a:rPr lang="en-US" dirty="0" smtClean="0"/>
              <a:t>F</a:t>
            </a:r>
            <a:r>
              <a:rPr lang="ru-RU" dirty="0" smtClean="0"/>
              <a:t>0%</a:t>
            </a:r>
            <a:r>
              <a:rPr lang="en-US" dirty="0" smtClean="0"/>
              <a:t>E</a:t>
            </a:r>
            <a:r>
              <a:rPr lang="ru-RU" dirty="0" smtClean="0"/>
              <a:t>5%</a:t>
            </a:r>
            <a:r>
              <a:rPr lang="en-US" dirty="0" smtClean="0"/>
              <a:t>E</a:t>
            </a:r>
            <a:r>
              <a:rPr lang="ru-RU" dirty="0" smtClean="0"/>
              <a:t>0%</a:t>
            </a:r>
            <a:r>
              <a:rPr lang="en-US" dirty="0" smtClean="0"/>
              <a:t>EA</a:t>
            </a:r>
            <a:r>
              <a:rPr lang="ru-RU" dirty="0" smtClean="0"/>
              <a:t>%</a:t>
            </a:r>
            <a:r>
              <a:rPr lang="en-US" dirty="0" smtClean="0"/>
              <a:t>F</a:t>
            </a:r>
            <a:r>
              <a:rPr lang="ru-RU" dirty="0" smtClean="0"/>
              <a:t>6%</a:t>
            </a:r>
            <a:r>
              <a:rPr lang="en-US" dirty="0" smtClean="0"/>
              <a:t>E</a:t>
            </a:r>
            <a:r>
              <a:rPr lang="ru-RU" dirty="0" smtClean="0"/>
              <a:t>8%</a:t>
            </a:r>
            <a:r>
              <a:rPr lang="en-US" dirty="0" smtClean="0"/>
              <a:t>E</a:t>
            </a:r>
            <a:r>
              <a:rPr lang="ru-RU" dirty="0" smtClean="0"/>
              <a:t>8.+%</a:t>
            </a:r>
            <a:r>
              <a:rPr lang="en-US" dirty="0" smtClean="0"/>
              <a:t>D</a:t>
            </a:r>
            <a:r>
              <a:rPr lang="ru-RU" dirty="0" smtClean="0"/>
              <a:t>6%</a:t>
            </a:r>
            <a:r>
              <a:rPr lang="en-US" dirty="0" smtClean="0"/>
              <a:t>E</a:t>
            </a:r>
            <a:r>
              <a:rPr lang="ru-RU" dirty="0" smtClean="0"/>
              <a:t>5%</a:t>
            </a:r>
            <a:r>
              <a:rPr lang="en-US" dirty="0" smtClean="0"/>
              <a:t>EF</a:t>
            </a:r>
            <a:r>
              <a:rPr lang="ru-RU" dirty="0" smtClean="0"/>
              <a:t>%</a:t>
            </a:r>
            <a:r>
              <a:rPr lang="en-US" dirty="0" smtClean="0"/>
              <a:t>ED</a:t>
            </a:r>
            <a:r>
              <a:rPr lang="ru-RU" dirty="0" smtClean="0"/>
              <a:t>%</a:t>
            </a:r>
            <a:r>
              <a:rPr lang="en-US" dirty="0" smtClean="0"/>
              <a:t>E</a:t>
            </a:r>
            <a:r>
              <a:rPr lang="ru-RU" dirty="0" smtClean="0"/>
              <a:t>0%</a:t>
            </a:r>
            <a:r>
              <a:rPr lang="en-US" dirty="0" smtClean="0"/>
              <a:t>FF</a:t>
            </a:r>
            <a:r>
              <a:rPr lang="ru-RU" dirty="0" smtClean="0"/>
              <a:t>+%</a:t>
            </a:r>
            <a:r>
              <a:rPr lang="en-US" dirty="0" smtClean="0"/>
              <a:t>F</a:t>
            </a:r>
            <a:r>
              <a:rPr lang="ru-RU" dirty="0" smtClean="0"/>
              <a:t>0%</a:t>
            </a:r>
            <a:r>
              <a:rPr lang="en-US" dirty="0" smtClean="0"/>
              <a:t>E</a:t>
            </a:r>
            <a:r>
              <a:rPr lang="ru-RU" dirty="0" smtClean="0"/>
              <a:t>5%</a:t>
            </a:r>
            <a:r>
              <a:rPr lang="en-US" dirty="0" smtClean="0"/>
              <a:t>E</a:t>
            </a:r>
            <a:r>
              <a:rPr lang="ru-RU" dirty="0" smtClean="0"/>
              <a:t>0%</a:t>
            </a:r>
            <a:r>
              <a:rPr lang="en-US" dirty="0" smtClean="0"/>
              <a:t>EA</a:t>
            </a:r>
            <a:r>
              <a:rPr lang="ru-RU" dirty="0" smtClean="0"/>
              <a:t>%</a:t>
            </a:r>
            <a:r>
              <a:rPr lang="en-US" dirty="0" smtClean="0"/>
              <a:t>F</a:t>
            </a:r>
            <a:r>
              <a:rPr lang="ru-RU" dirty="0" smtClean="0"/>
              <a:t>6%</a:t>
            </a:r>
            <a:r>
              <a:rPr lang="en-US" dirty="0" smtClean="0"/>
              <a:t>E</a:t>
            </a:r>
            <a:r>
              <a:rPr lang="ru-RU" dirty="0" smtClean="0"/>
              <a:t>8%</a:t>
            </a:r>
            <a:r>
              <a:rPr lang="en-US" dirty="0" smtClean="0"/>
              <a:t>FF</a:t>
            </a:r>
            <a:r>
              <a:rPr lang="ru-RU" dirty="0" smtClean="0"/>
              <a:t>+%</a:t>
            </a:r>
            <a:r>
              <a:rPr lang="en-US" dirty="0" smtClean="0"/>
              <a:t>E</a:t>
            </a:r>
            <a:r>
              <a:rPr lang="ru-RU" dirty="0" smtClean="0"/>
              <a:t>4%</a:t>
            </a:r>
            <a:r>
              <a:rPr lang="en-US" dirty="0" smtClean="0"/>
              <a:t>E</a:t>
            </a:r>
            <a:r>
              <a:rPr lang="ru-RU" dirty="0" smtClean="0"/>
              <a:t>5%</a:t>
            </a:r>
            <a:r>
              <a:rPr lang="en-US" dirty="0" smtClean="0"/>
              <a:t>EB</a:t>
            </a:r>
            <a:r>
              <a:rPr lang="ru-RU" dirty="0" smtClean="0"/>
              <a:t>%</a:t>
            </a:r>
            <a:r>
              <a:rPr lang="en-US" dirty="0" smtClean="0"/>
              <a:t>E</a:t>
            </a:r>
            <a:r>
              <a:rPr lang="ru-RU" dirty="0" smtClean="0"/>
              <a:t>5%</a:t>
            </a:r>
            <a:r>
              <a:rPr lang="en-US" dirty="0" smtClean="0"/>
              <a:t>ED</a:t>
            </a:r>
            <a:r>
              <a:rPr lang="ru-RU" dirty="0" smtClean="0"/>
              <a:t>%</a:t>
            </a:r>
            <a:r>
              <a:rPr lang="en-US" dirty="0" smtClean="0"/>
              <a:t>E</a:t>
            </a:r>
            <a:r>
              <a:rPr lang="ru-RU" dirty="0" smtClean="0"/>
              <a:t>8%</a:t>
            </a:r>
            <a:r>
              <a:rPr lang="en-US" dirty="0" smtClean="0"/>
              <a:t>FF</a:t>
            </a:r>
            <a:r>
              <a:rPr lang="ru-RU" dirty="0" smtClean="0"/>
              <a:t>+%</a:t>
            </a:r>
            <a:r>
              <a:rPr lang="en-US" dirty="0" smtClean="0"/>
              <a:t>FF</a:t>
            </a:r>
            <a:r>
              <a:rPr lang="ru-RU" dirty="0" smtClean="0"/>
              <a:t>%</a:t>
            </a:r>
            <a:r>
              <a:rPr lang="en-US" dirty="0" smtClean="0"/>
              <a:t>E</a:t>
            </a:r>
            <a:r>
              <a:rPr lang="ru-RU" dirty="0" smtClean="0"/>
              <a:t>4%</a:t>
            </a:r>
            <a:r>
              <a:rPr lang="en-US" dirty="0" smtClean="0"/>
              <a:t>E</a:t>
            </a:r>
            <a:r>
              <a:rPr lang="ru-RU" dirty="0" smtClean="0"/>
              <a:t>5%</a:t>
            </a:r>
            <a:r>
              <a:rPr lang="en-US" dirty="0" smtClean="0"/>
              <a:t>F</a:t>
            </a:r>
            <a:r>
              <a:rPr lang="ru-RU" dirty="0" smtClean="0"/>
              <a:t>0&amp;</a:t>
            </a:r>
            <a:r>
              <a:rPr lang="en-US" dirty="0" err="1" smtClean="0"/>
              <a:t>tg</a:t>
            </a:r>
            <a:r>
              <a:rPr lang="ru-RU" dirty="0" smtClean="0"/>
              <a:t>=&amp;</a:t>
            </a:r>
            <a:r>
              <a:rPr lang="en-US" dirty="0" smtClean="0"/>
              <a:t>interface</a:t>
            </a:r>
            <a:r>
              <a:rPr lang="ru-RU" dirty="0" smtClean="0"/>
              <a:t>=</a:t>
            </a:r>
            <a:r>
              <a:rPr lang="en-US" dirty="0" smtClean="0"/>
              <a:t>pupil </a:t>
            </a:r>
            <a:endParaRPr lang="ru-RU" dirty="0" smtClean="0"/>
          </a:p>
          <a:p>
            <a:pPr marL="370332" lvl="0" indent="-342900">
              <a:buFont typeface="+mj-lt"/>
              <a:buAutoNum type="arabicPeriod"/>
            </a:pPr>
            <a:r>
              <a:rPr lang="ru-RU" dirty="0" smtClean="0"/>
              <a:t>Федеральный институт педагогических измерений. Контрольные измерите </a:t>
            </a:r>
            <a:r>
              <a:rPr lang="en-US" dirty="0" smtClean="0"/>
              <a:t>http</a:t>
            </a:r>
            <a:r>
              <a:rPr lang="ru-RU" dirty="0" smtClean="0"/>
              <a:t>://</a:t>
            </a:r>
            <a:r>
              <a:rPr lang="en-US" dirty="0" smtClean="0"/>
              <a:t>school</a:t>
            </a:r>
            <a:r>
              <a:rPr lang="ru-RU" dirty="0" smtClean="0"/>
              <a:t>-</a:t>
            </a:r>
            <a:r>
              <a:rPr lang="en-US" dirty="0" smtClean="0"/>
              <a:t>collection</a:t>
            </a:r>
            <a:r>
              <a:rPr lang="ru-RU" dirty="0" smtClean="0"/>
              <a:t>.</a:t>
            </a:r>
            <a:r>
              <a:rPr lang="en-US" dirty="0" err="1" smtClean="0"/>
              <a:t>edu</a:t>
            </a:r>
            <a:r>
              <a:rPr lang="ru-RU" dirty="0" smtClean="0"/>
              <a:t>.</a:t>
            </a:r>
            <a:r>
              <a:rPr lang="en-US" dirty="0" err="1" smtClean="0"/>
              <a:t>ru</a:t>
            </a:r>
            <a:r>
              <a:rPr lang="ru-RU" dirty="0" smtClean="0"/>
              <a:t>/</a:t>
            </a:r>
            <a:r>
              <a:rPr lang="en-US" dirty="0" smtClean="0"/>
              <a:t>catalog</a:t>
            </a:r>
            <a:r>
              <a:rPr lang="ru-RU" dirty="0" smtClean="0"/>
              <a:t>/</a:t>
            </a:r>
            <a:r>
              <a:rPr lang="en-US" dirty="0" err="1" smtClean="0"/>
              <a:t>rubr</a:t>
            </a:r>
            <a:r>
              <a:rPr lang="ru-RU" dirty="0" smtClean="0"/>
              <a:t>/8</a:t>
            </a:r>
            <a:r>
              <a:rPr lang="en-US" dirty="0" smtClean="0"/>
              <a:t>f</a:t>
            </a:r>
            <a:r>
              <a:rPr lang="ru-RU" dirty="0" smtClean="0"/>
              <a:t>5</a:t>
            </a:r>
            <a:r>
              <a:rPr lang="en-US" dirty="0" smtClean="0"/>
              <a:t>d</a:t>
            </a:r>
            <a:r>
              <a:rPr lang="ru-RU" dirty="0" smtClean="0"/>
              <a:t>7210-86</a:t>
            </a:r>
            <a:r>
              <a:rPr lang="en-US" dirty="0" smtClean="0"/>
              <a:t>a</a:t>
            </a:r>
            <a:r>
              <a:rPr lang="ru-RU" dirty="0" smtClean="0"/>
              <a:t>6-11</a:t>
            </a:r>
            <a:r>
              <a:rPr lang="en-US" dirty="0" err="1" smtClean="0"/>
              <a:t>da</a:t>
            </a:r>
            <a:r>
              <a:rPr lang="ru-RU" dirty="0" smtClean="0"/>
              <a:t>-</a:t>
            </a:r>
            <a:r>
              <a:rPr lang="en-US" dirty="0" smtClean="0"/>
              <a:t>a</a:t>
            </a:r>
            <a:r>
              <a:rPr lang="ru-RU" dirty="0" smtClean="0"/>
              <a:t>72</a:t>
            </a:r>
            <a:r>
              <a:rPr lang="en-US" dirty="0" smtClean="0"/>
              <a:t>b</a:t>
            </a:r>
            <a:r>
              <a:rPr lang="ru-RU" dirty="0" smtClean="0"/>
              <a:t>-0800200</a:t>
            </a:r>
            <a:r>
              <a:rPr lang="en-US" dirty="0" smtClean="0"/>
              <a:t>c</a:t>
            </a:r>
            <a:r>
              <a:rPr lang="ru-RU" dirty="0" smtClean="0"/>
              <a:t>9</a:t>
            </a:r>
            <a:r>
              <a:rPr lang="en-US" dirty="0" smtClean="0"/>
              <a:t>a</a:t>
            </a:r>
            <a:r>
              <a:rPr lang="ru-RU" dirty="0" smtClean="0"/>
              <a:t>66/22041/?</a:t>
            </a:r>
            <a:r>
              <a:rPr lang="en-US" dirty="0" smtClean="0"/>
              <a:t>interface</a:t>
            </a:r>
            <a:r>
              <a:rPr lang="ru-RU" dirty="0" smtClean="0"/>
              <a:t>=</a:t>
            </a:r>
            <a:r>
              <a:rPr lang="en-US" dirty="0" smtClean="0"/>
              <a:t>pupil</a:t>
            </a:r>
            <a:r>
              <a:rPr lang="ru-RU" dirty="0" smtClean="0"/>
              <a:t>&amp;</a:t>
            </a:r>
            <a:r>
              <a:rPr lang="en-US" dirty="0" smtClean="0"/>
              <a:t>class</a:t>
            </a:r>
            <a:r>
              <a:rPr lang="ru-RU" dirty="0" smtClean="0"/>
              <a:t>=51&amp;</a:t>
            </a:r>
            <a:r>
              <a:rPr lang="en-US" dirty="0" smtClean="0"/>
              <a:t>sort</a:t>
            </a:r>
            <a:r>
              <a:rPr lang="ru-RU" dirty="0" smtClean="0"/>
              <a:t>= </a:t>
            </a:r>
            <a:r>
              <a:rPr lang="ru-RU" dirty="0" err="1" smtClean="0"/>
              <a:t>льные</a:t>
            </a:r>
            <a:r>
              <a:rPr lang="ru-RU" dirty="0" smtClean="0"/>
              <a:t> материалы (КИМ) Физика //[Электронный ресурс]// </a:t>
            </a:r>
            <a:r>
              <a:rPr lang="en-US" u="sng" dirty="0" smtClean="0">
                <a:hlinkClick r:id="rId4"/>
              </a:rPr>
              <a:t>http</a:t>
            </a:r>
            <a:r>
              <a:rPr lang="ru-RU" u="sng" dirty="0" smtClean="0">
                <a:hlinkClick r:id="rId4"/>
              </a:rPr>
              <a:t>://</a:t>
            </a:r>
            <a:r>
              <a:rPr lang="en-US" u="sng" dirty="0" err="1" smtClean="0">
                <a:hlinkClick r:id="rId4"/>
              </a:rPr>
              <a:t>fipi</a:t>
            </a:r>
            <a:r>
              <a:rPr lang="ru-RU" u="sng" dirty="0" smtClean="0">
                <a:hlinkClick r:id="rId4"/>
              </a:rPr>
              <a:t>.</a:t>
            </a:r>
            <a:r>
              <a:rPr lang="en-US" u="sng" dirty="0" err="1" smtClean="0">
                <a:hlinkClick r:id="rId4"/>
              </a:rPr>
              <a:t>ru</a:t>
            </a:r>
            <a:r>
              <a:rPr lang="ru-RU" u="sng" dirty="0" smtClean="0">
                <a:hlinkClick r:id="rId4"/>
              </a:rPr>
              <a:t>/</a:t>
            </a:r>
            <a:r>
              <a:rPr lang="en-US" u="sng" dirty="0" smtClean="0">
                <a:hlinkClick r:id="rId4"/>
              </a:rPr>
              <a:t>view</a:t>
            </a:r>
            <a:r>
              <a:rPr lang="ru-RU" u="sng" dirty="0" smtClean="0">
                <a:hlinkClick r:id="rId4"/>
              </a:rPr>
              <a:t>/</a:t>
            </a:r>
            <a:r>
              <a:rPr lang="en-US" u="sng" dirty="0" smtClean="0">
                <a:hlinkClick r:id="rId4"/>
              </a:rPr>
              <a:t>sections</a:t>
            </a:r>
            <a:r>
              <a:rPr lang="ru-RU" u="sng" dirty="0" smtClean="0">
                <a:hlinkClick r:id="rId4"/>
              </a:rPr>
              <a:t>/92/</a:t>
            </a:r>
            <a:r>
              <a:rPr lang="en-US" u="sng" dirty="0" smtClean="0">
                <a:hlinkClick r:id="rId4"/>
              </a:rPr>
              <a:t>docs</a:t>
            </a:r>
            <a:r>
              <a:rPr lang="ru-RU" u="sng" dirty="0" smtClean="0">
                <a:hlinkClick r:id="rId4"/>
              </a:rPr>
              <a:t>/</a:t>
            </a:r>
            <a:r>
              <a:rPr lang="ru-RU" dirty="0" smtClean="0"/>
              <a:t> </a:t>
            </a:r>
          </a:p>
          <a:p>
            <a:pPr marL="370332" lvl="0" indent="-342900">
              <a:buFont typeface="+mj-lt"/>
              <a:buAutoNum type="arabicPeriod"/>
            </a:pPr>
            <a:r>
              <a:rPr lang="ru-RU" dirty="0" smtClean="0"/>
              <a:t>Ядерная реакция. Материал из </a:t>
            </a:r>
            <a:r>
              <a:rPr lang="ru-RU" dirty="0" err="1" smtClean="0"/>
              <a:t>Википедии</a:t>
            </a:r>
            <a:r>
              <a:rPr lang="ru-RU" dirty="0" smtClean="0"/>
              <a:t> — свободной энциклопедии / </a:t>
            </a:r>
            <a:r>
              <a:rPr lang="en-US" dirty="0" smtClean="0"/>
              <a:t>http</a:t>
            </a:r>
            <a:r>
              <a:rPr lang="ru-RU" dirty="0" smtClean="0"/>
              <a:t>://</a:t>
            </a:r>
            <a:r>
              <a:rPr lang="en-US" dirty="0" err="1" smtClean="0"/>
              <a:t>ru</a:t>
            </a:r>
            <a:r>
              <a:rPr lang="ru-RU" dirty="0" smtClean="0"/>
              <a:t>.</a:t>
            </a:r>
            <a:r>
              <a:rPr lang="en-US" dirty="0" err="1" smtClean="0"/>
              <a:t>wikipedia</a:t>
            </a:r>
            <a:r>
              <a:rPr lang="ru-RU" dirty="0" smtClean="0"/>
              <a:t>.</a:t>
            </a:r>
            <a:r>
              <a:rPr lang="en-US" dirty="0" smtClean="0"/>
              <a:t>org</a:t>
            </a:r>
            <a:r>
              <a:rPr lang="ru-RU" dirty="0" smtClean="0"/>
              <a:t>/</a:t>
            </a:r>
            <a:r>
              <a:rPr lang="en-US" dirty="0" smtClean="0"/>
              <a:t>wiki</a:t>
            </a:r>
            <a:r>
              <a:rPr lang="ru-RU" dirty="0" smtClean="0"/>
              <a:t>/%</a:t>
            </a:r>
            <a:r>
              <a:rPr lang="en-US" dirty="0" smtClean="0"/>
              <a:t>D</a:t>
            </a:r>
            <a:r>
              <a:rPr lang="ru-RU" dirty="0" smtClean="0"/>
              <a:t>0%</a:t>
            </a:r>
            <a:r>
              <a:rPr lang="en-US" dirty="0" smtClean="0"/>
              <a:t>AF</a:t>
            </a:r>
            <a:r>
              <a:rPr lang="ru-RU" dirty="0" smtClean="0"/>
              <a:t>%</a:t>
            </a:r>
            <a:r>
              <a:rPr lang="en-US" dirty="0" smtClean="0"/>
              <a:t>D</a:t>
            </a:r>
            <a:r>
              <a:rPr lang="ru-RU" dirty="0" smtClean="0"/>
              <a:t>0%</a:t>
            </a:r>
            <a:r>
              <a:rPr lang="en-US" dirty="0" smtClean="0"/>
              <a:t>B</a:t>
            </a:r>
            <a:r>
              <a:rPr lang="ru-RU" dirty="0" smtClean="0"/>
              <a:t>4%</a:t>
            </a:r>
            <a:r>
              <a:rPr lang="en-US" dirty="0" smtClean="0"/>
              <a:t>D</a:t>
            </a:r>
            <a:r>
              <a:rPr lang="ru-RU" dirty="0" smtClean="0"/>
              <a:t>0%</a:t>
            </a:r>
            <a:r>
              <a:rPr lang="en-US" dirty="0" smtClean="0"/>
              <a:t>B</a:t>
            </a:r>
            <a:r>
              <a:rPr lang="ru-RU" dirty="0" smtClean="0"/>
              <a:t>5%</a:t>
            </a:r>
            <a:r>
              <a:rPr lang="en-US" dirty="0" smtClean="0"/>
              <a:t>D</a:t>
            </a:r>
            <a:r>
              <a:rPr lang="ru-RU" dirty="0" smtClean="0"/>
              <a:t>1%80%</a:t>
            </a:r>
            <a:r>
              <a:rPr lang="en-US" dirty="0" smtClean="0"/>
              <a:t>D</a:t>
            </a:r>
            <a:r>
              <a:rPr lang="ru-RU" dirty="0" smtClean="0"/>
              <a:t>0%</a:t>
            </a:r>
            <a:r>
              <a:rPr lang="en-US" dirty="0" smtClean="0"/>
              <a:t>BD</a:t>
            </a:r>
            <a:r>
              <a:rPr lang="ru-RU" dirty="0" smtClean="0"/>
              <a:t>%</a:t>
            </a:r>
            <a:r>
              <a:rPr lang="en-US" dirty="0" smtClean="0"/>
              <a:t>D</a:t>
            </a:r>
            <a:r>
              <a:rPr lang="ru-RU" dirty="0" smtClean="0"/>
              <a:t>0%</a:t>
            </a:r>
            <a:r>
              <a:rPr lang="en-US" dirty="0" smtClean="0"/>
              <a:t>B</a:t>
            </a:r>
            <a:r>
              <a:rPr lang="ru-RU" dirty="0" smtClean="0"/>
              <a:t>0%</a:t>
            </a:r>
            <a:r>
              <a:rPr lang="en-US" dirty="0" smtClean="0"/>
              <a:t>D</a:t>
            </a:r>
            <a:r>
              <a:rPr lang="ru-RU" dirty="0" smtClean="0"/>
              <a:t>1%8</a:t>
            </a:r>
            <a:r>
              <a:rPr lang="en-US" dirty="0" smtClean="0"/>
              <a:t>F</a:t>
            </a:r>
            <a:r>
              <a:rPr lang="ru-RU" dirty="0" smtClean="0"/>
              <a:t>_%</a:t>
            </a:r>
            <a:r>
              <a:rPr lang="en-US" dirty="0" smtClean="0"/>
              <a:t>D</a:t>
            </a:r>
            <a:r>
              <a:rPr lang="ru-RU" dirty="0" smtClean="0"/>
              <a:t>1%80%</a:t>
            </a:r>
            <a:r>
              <a:rPr lang="en-US" dirty="0" smtClean="0"/>
              <a:t>D</a:t>
            </a:r>
            <a:r>
              <a:rPr lang="ru-RU" dirty="0" smtClean="0"/>
              <a:t>0%</a:t>
            </a:r>
            <a:r>
              <a:rPr lang="en-US" dirty="0" smtClean="0"/>
              <a:t>B</a:t>
            </a:r>
            <a:r>
              <a:rPr lang="ru-RU" dirty="0" smtClean="0"/>
              <a:t>5%</a:t>
            </a:r>
            <a:r>
              <a:rPr lang="en-US" dirty="0" smtClean="0"/>
              <a:t>D</a:t>
            </a:r>
            <a:r>
              <a:rPr lang="ru-RU" dirty="0" smtClean="0"/>
              <a:t>0%</a:t>
            </a:r>
            <a:r>
              <a:rPr lang="en-US" dirty="0" smtClean="0"/>
              <a:t>B</a:t>
            </a:r>
            <a:r>
              <a:rPr lang="ru-RU" dirty="0" smtClean="0"/>
              <a:t>0%</a:t>
            </a:r>
            <a:r>
              <a:rPr lang="en-US" dirty="0" smtClean="0"/>
              <a:t>D</a:t>
            </a:r>
            <a:r>
              <a:rPr lang="ru-RU" dirty="0" smtClean="0"/>
              <a:t>0%</a:t>
            </a:r>
            <a:r>
              <a:rPr lang="en-US" dirty="0" smtClean="0"/>
              <a:t>BA</a:t>
            </a:r>
            <a:r>
              <a:rPr lang="ru-RU" dirty="0" smtClean="0"/>
              <a:t>%</a:t>
            </a:r>
            <a:r>
              <a:rPr lang="en-US" dirty="0" smtClean="0"/>
              <a:t>D</a:t>
            </a:r>
            <a:r>
              <a:rPr lang="ru-RU" dirty="0" smtClean="0"/>
              <a:t>1%86%</a:t>
            </a:r>
            <a:r>
              <a:rPr lang="en-US" dirty="0" smtClean="0"/>
              <a:t>D</a:t>
            </a:r>
            <a:r>
              <a:rPr lang="ru-RU" dirty="0" smtClean="0"/>
              <a:t>0%</a:t>
            </a:r>
            <a:r>
              <a:rPr lang="en-US" dirty="0" smtClean="0"/>
              <a:t>B</a:t>
            </a:r>
            <a:r>
              <a:rPr lang="ru-RU" dirty="0" smtClean="0"/>
              <a:t>8%</a:t>
            </a:r>
            <a:r>
              <a:rPr lang="en-US" dirty="0" smtClean="0"/>
              <a:t>D</a:t>
            </a:r>
            <a:r>
              <a:rPr lang="ru-RU" dirty="0" smtClean="0"/>
              <a:t>1%8</a:t>
            </a:r>
            <a:r>
              <a:rPr lang="en-US" dirty="0" smtClean="0"/>
              <a:t>F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8" name="Text Box 4"/>
          <p:cNvSpPr txBox="1">
            <a:spLocks noChangeArrowheads="1"/>
          </p:cNvSpPr>
          <p:nvPr/>
        </p:nvSpPr>
        <p:spPr bwMode="auto">
          <a:xfrm>
            <a:off x="611188" y="692150"/>
            <a:ext cx="8064500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el-GR" sz="3000" dirty="0">
                <a:solidFill>
                  <a:srgbClr val="FF3300"/>
                </a:solidFill>
                <a:latin typeface="Georgia" pitchFamily="18" charset="0"/>
                <a:hlinkClick r:id="rId2" action="ppaction://hlinksldjump"/>
              </a:rPr>
              <a:t>β</a:t>
            </a:r>
            <a:r>
              <a:rPr lang="en-US" sz="3000" dirty="0">
                <a:solidFill>
                  <a:srgbClr val="FF3300"/>
                </a:solidFill>
                <a:latin typeface="Georgia" pitchFamily="18" charset="0"/>
                <a:hlinkClick r:id="rId2" action="ppaction://hlinksldjump"/>
              </a:rPr>
              <a:t> - </a:t>
            </a:r>
            <a:r>
              <a:rPr lang="ru-RU" sz="3000" dirty="0">
                <a:solidFill>
                  <a:srgbClr val="FF3300"/>
                </a:solidFill>
                <a:latin typeface="Georgia" pitchFamily="18" charset="0"/>
                <a:hlinkClick r:id="rId2" action="ppaction://hlinksldjump"/>
              </a:rPr>
              <a:t>частицы</a:t>
            </a:r>
            <a:r>
              <a:rPr lang="ru-RU" sz="3000" dirty="0">
                <a:latin typeface="Georgia" pitchFamily="18" charset="0"/>
                <a:hlinkClick r:id="rId2" action="ppaction://hlinksldjump"/>
              </a:rPr>
              <a:t> </a:t>
            </a:r>
            <a:r>
              <a:rPr lang="ru-RU" sz="3000" dirty="0">
                <a:latin typeface="Georgia" pitchFamily="18" charset="0"/>
              </a:rPr>
              <a:t>представляют собой </a:t>
            </a:r>
            <a:r>
              <a:rPr lang="ru-RU" sz="3000" b="1" dirty="0">
                <a:latin typeface="Georgia" pitchFamily="18" charset="0"/>
              </a:rPr>
              <a:t>электроны</a:t>
            </a:r>
            <a:r>
              <a:rPr lang="ru-RU" sz="3000" dirty="0">
                <a:latin typeface="Georgia" pitchFamily="18" charset="0"/>
              </a:rPr>
              <a:t>, движущиеся со скоростями, очень близкими к скорости света. Они сильно отклоняются как в магнитном, так и в электрическом поле. </a:t>
            </a:r>
            <a:r>
              <a:rPr lang="el-GR" sz="3000" u="sng" dirty="0">
                <a:solidFill>
                  <a:srgbClr val="FF3300"/>
                </a:solidFill>
                <a:latin typeface="Georgia" pitchFamily="18" charset="0"/>
              </a:rPr>
              <a:t>β</a:t>
            </a:r>
            <a:r>
              <a:rPr lang="ru-RU" sz="3000" dirty="0">
                <a:solidFill>
                  <a:srgbClr val="FF3300"/>
                </a:solidFill>
                <a:latin typeface="Georgia" pitchFamily="18" charset="0"/>
              </a:rPr>
              <a:t> – лучи</a:t>
            </a:r>
            <a:r>
              <a:rPr lang="ru-RU" sz="3000" dirty="0">
                <a:latin typeface="Georgia" pitchFamily="18" charset="0"/>
              </a:rPr>
              <a:t> гораздо </a:t>
            </a:r>
            <a:r>
              <a:rPr lang="ru-RU" sz="3000" b="1" dirty="0">
                <a:latin typeface="Georgia" pitchFamily="18" charset="0"/>
              </a:rPr>
              <a:t>меньше поглощаются </a:t>
            </a:r>
            <a:r>
              <a:rPr lang="ru-RU" sz="3000" dirty="0">
                <a:latin typeface="Georgia" pitchFamily="18" charset="0"/>
              </a:rPr>
              <a:t>при прохождении через вещество. Алюминиевая пластинка полностью их задерживает только при толщине в несколько миллиметров.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4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395288" y="549275"/>
            <a:ext cx="8497887" cy="57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dirty="0">
                <a:solidFill>
                  <a:srgbClr val="FF3300"/>
                </a:solidFill>
                <a:latin typeface="Georgia" pitchFamily="18" charset="0"/>
                <a:sym typeface="Symbol" pitchFamily="18" charset="2"/>
                <a:hlinkClick r:id="rId2" action="ppaction://hlinksldjump"/>
              </a:rPr>
              <a:t></a:t>
            </a:r>
            <a:r>
              <a:rPr lang="en-US" sz="3000" dirty="0">
                <a:solidFill>
                  <a:srgbClr val="FF3300"/>
                </a:solidFill>
                <a:latin typeface="Georgia" pitchFamily="18" charset="0"/>
                <a:sym typeface="Symbol" pitchFamily="18" charset="2"/>
                <a:hlinkClick r:id="rId2" action="ppaction://hlinksldjump"/>
              </a:rPr>
              <a:t> - </a:t>
            </a:r>
            <a:r>
              <a:rPr lang="ru-RU" sz="3000" dirty="0">
                <a:solidFill>
                  <a:srgbClr val="FF3300"/>
                </a:solidFill>
                <a:latin typeface="Georgia" pitchFamily="18" charset="0"/>
                <a:hlinkClick r:id="rId2" action="ppaction://hlinksldjump"/>
              </a:rPr>
              <a:t>лучи</a:t>
            </a:r>
            <a:r>
              <a:rPr lang="ru-RU" sz="3000" dirty="0">
                <a:latin typeface="Georgia" pitchFamily="18" charset="0"/>
                <a:hlinkClick r:id="rId2" action="ppaction://hlinksldjump"/>
              </a:rPr>
              <a:t> </a:t>
            </a:r>
            <a:r>
              <a:rPr lang="ru-RU" sz="3000" dirty="0">
                <a:latin typeface="Georgia" pitchFamily="18" charset="0"/>
              </a:rPr>
              <a:t>представляют собой электромагнитные волны. По своим свойствам очень сильно напоминают рентгеновские, но только их </a:t>
            </a:r>
            <a:r>
              <a:rPr lang="ru-RU" sz="3000" b="1" dirty="0">
                <a:latin typeface="Georgia" pitchFamily="18" charset="0"/>
              </a:rPr>
              <a:t>проникающая способность гораздо больше</a:t>
            </a:r>
            <a:r>
              <a:rPr lang="ru-RU" sz="3000" dirty="0">
                <a:latin typeface="Georgia" pitchFamily="18" charset="0"/>
              </a:rPr>
              <a:t>, чем у рентгеновских лучей. Не отклоняются магнитным полем. Обладают наибольшей проникающей способностью. Слой свинца толщиной в 1 см не является для них непреодолимой преградой. При прохождении </a:t>
            </a:r>
            <a:r>
              <a:rPr lang="ru-RU" sz="3600" dirty="0">
                <a:solidFill>
                  <a:srgbClr val="FF3300"/>
                </a:solidFill>
                <a:latin typeface="Georgia" pitchFamily="18" charset="0"/>
                <a:sym typeface="Symbol" pitchFamily="18" charset="2"/>
              </a:rPr>
              <a:t></a:t>
            </a:r>
            <a:r>
              <a:rPr lang="ru-RU" sz="3000" dirty="0">
                <a:solidFill>
                  <a:srgbClr val="FF3300"/>
                </a:solidFill>
                <a:latin typeface="Georgia" pitchFamily="18" charset="0"/>
              </a:rPr>
              <a:t> – лучей</a:t>
            </a:r>
            <a:r>
              <a:rPr lang="ru-RU" sz="3000" dirty="0">
                <a:latin typeface="Georgia" pitchFamily="18" charset="0"/>
              </a:rPr>
              <a:t> через такой слой свинца их интенсивность убывает лишь вдвое.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WordArt 2"/>
          <p:cNvSpPr>
            <a:spLocks noChangeArrowheads="1" noChangeShapeType="1" noTextEdit="1"/>
          </p:cNvSpPr>
          <p:nvPr/>
        </p:nvSpPr>
        <p:spPr bwMode="auto">
          <a:xfrm>
            <a:off x="1979613" y="476250"/>
            <a:ext cx="5876925" cy="12700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4375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Виды радиоактивного распада</a:t>
            </a:r>
          </a:p>
        </p:txBody>
      </p:sp>
      <p:sp>
        <p:nvSpPr>
          <p:cNvPr id="172035" name="AutoShape 3"/>
          <p:cNvSpPr>
            <a:spLocks noChangeArrowheads="1"/>
          </p:cNvSpPr>
          <p:nvPr/>
        </p:nvSpPr>
        <p:spPr bwMode="auto">
          <a:xfrm rot="10800000">
            <a:off x="2627313" y="2420938"/>
            <a:ext cx="3887787" cy="2519362"/>
          </a:xfrm>
          <a:custGeom>
            <a:avLst/>
            <a:gdLst>
              <a:gd name="G0" fmla="+- 9500 0 0"/>
              <a:gd name="G1" fmla="+- 10354 0 0"/>
              <a:gd name="G2" fmla="+- 9500 0 0"/>
              <a:gd name="G3" fmla="+- 21600 0 9500"/>
              <a:gd name="G4" fmla="+- 21600 0 10354"/>
              <a:gd name="G5" fmla="*/ G0 21600 G3"/>
              <a:gd name="G6" fmla="*/ G1 21600 G3"/>
              <a:gd name="G7" fmla="*/ G2 G3 21600"/>
              <a:gd name="G8" fmla="*/ 10800 21600 G3"/>
              <a:gd name="G9" fmla="*/ G4 21600 G3"/>
              <a:gd name="G10" fmla="+- 21600 0 G7"/>
              <a:gd name="G11" fmla="+- G5 0 G8"/>
              <a:gd name="G12" fmla="+- G6 0 G8"/>
              <a:gd name="G13" fmla="*/ G12 G7 G11"/>
              <a:gd name="G14" fmla="+- 21600 0 G13"/>
              <a:gd name="G15" fmla="+- G0 0 10800"/>
              <a:gd name="G16" fmla="+- G1 0 10800"/>
              <a:gd name="G17" fmla="*/ G2 G16 G15"/>
              <a:gd name="T0" fmla="*/ 10800 w 21600"/>
              <a:gd name="T1" fmla="*/ 0 h 21600"/>
              <a:gd name="T2" fmla="*/ 0 w 21600"/>
              <a:gd name="T3" fmla="*/ 19279 h 21600"/>
              <a:gd name="T4" fmla="*/ 10800 w 21600"/>
              <a:gd name="T5" fmla="*/ 20076 h 21600"/>
              <a:gd name="T6" fmla="*/ 21600 w 21600"/>
              <a:gd name="T7" fmla="*/ 1927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3 w 21600"/>
              <a:gd name="T13" fmla="*/ G6 h 21600"/>
              <a:gd name="T14" fmla="*/ G14 w 21600"/>
              <a:gd name="T15" fmla="*/ G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9500" y="9500"/>
                </a:lnTo>
                <a:lnTo>
                  <a:pt x="10354" y="9500"/>
                </a:lnTo>
                <a:lnTo>
                  <a:pt x="10354" y="18483"/>
                </a:lnTo>
                <a:lnTo>
                  <a:pt x="5322" y="18483"/>
                </a:lnTo>
                <a:lnTo>
                  <a:pt x="5322" y="16959"/>
                </a:lnTo>
                <a:lnTo>
                  <a:pt x="0" y="19279"/>
                </a:lnTo>
                <a:lnTo>
                  <a:pt x="5322" y="21600"/>
                </a:lnTo>
                <a:lnTo>
                  <a:pt x="5322" y="20076"/>
                </a:lnTo>
                <a:lnTo>
                  <a:pt x="16278" y="20076"/>
                </a:lnTo>
                <a:lnTo>
                  <a:pt x="16278" y="21600"/>
                </a:lnTo>
                <a:lnTo>
                  <a:pt x="21600" y="19279"/>
                </a:lnTo>
                <a:lnTo>
                  <a:pt x="16278" y="16959"/>
                </a:lnTo>
                <a:lnTo>
                  <a:pt x="16278" y="18483"/>
                </a:lnTo>
                <a:lnTo>
                  <a:pt x="11246" y="18483"/>
                </a:lnTo>
                <a:lnTo>
                  <a:pt x="11246" y="9500"/>
                </a:lnTo>
                <a:lnTo>
                  <a:pt x="12100" y="95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2036" name="AutoShape 4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0" y="2133600"/>
            <a:ext cx="2590800" cy="1366838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000" i="1">
                <a:latin typeface="Symbol" pitchFamily="18" charset="2"/>
                <a:hlinkClick r:id="rId2" action="ppaction://hlinksldjump"/>
              </a:rPr>
              <a:t>a</a:t>
            </a:r>
            <a:r>
              <a:rPr lang="en-US" i="1">
                <a:latin typeface="Arial" charset="0"/>
                <a:hlinkClick r:id="rId2" action="ppaction://hlinksldjump"/>
              </a:rPr>
              <a:t> </a:t>
            </a:r>
            <a:r>
              <a:rPr lang="ru-RU" sz="2800">
                <a:latin typeface="Arial" charset="0"/>
                <a:hlinkClick r:id="rId2" action="ppaction://hlinksldjump"/>
              </a:rPr>
              <a:t>–</a:t>
            </a:r>
            <a:r>
              <a:rPr lang="ru-RU" sz="2800">
                <a:latin typeface="a_AssuanTitulStrDst" pitchFamily="18" charset="-52"/>
                <a:hlinkClick r:id="rId2" action="ppaction://hlinksldjump"/>
              </a:rPr>
              <a:t>распад</a:t>
            </a:r>
            <a:endParaRPr lang="ru-RU" sz="2800">
              <a:latin typeface="a_AssuanTitulStrDst" pitchFamily="18" charset="-52"/>
            </a:endParaRPr>
          </a:p>
        </p:txBody>
      </p:sp>
      <p:sp>
        <p:nvSpPr>
          <p:cNvPr id="172037" name="AutoShape 5"/>
          <p:cNvSpPr>
            <a:spLocks noChangeArrowheads="1"/>
          </p:cNvSpPr>
          <p:nvPr/>
        </p:nvSpPr>
        <p:spPr bwMode="auto">
          <a:xfrm>
            <a:off x="6551613" y="2205038"/>
            <a:ext cx="2592387" cy="1296987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6000">
                <a:latin typeface="Symbol" pitchFamily="18" charset="2"/>
                <a:sym typeface="Symbol" pitchFamily="18" charset="2"/>
                <a:hlinkClick r:id="rId3" action="ppaction://hlinksldjump"/>
              </a:rPr>
              <a:t></a:t>
            </a:r>
            <a:r>
              <a:rPr lang="ru-RU">
                <a:latin typeface="Arial" charset="0"/>
                <a:sym typeface="Symbol" pitchFamily="18" charset="2"/>
                <a:hlinkClick r:id="rId3" action="ppaction://hlinksldjump"/>
              </a:rPr>
              <a:t> </a:t>
            </a:r>
            <a:r>
              <a:rPr lang="en-US" sz="2800">
                <a:latin typeface="a_AssuanTitulStrDst" pitchFamily="18" charset="-52"/>
                <a:hlinkClick r:id="rId3" action="ppaction://hlinksldjump"/>
              </a:rPr>
              <a:t>-</a:t>
            </a:r>
            <a:r>
              <a:rPr lang="ru-RU" sz="2800">
                <a:latin typeface="a_AssuanTitulStrDst" pitchFamily="18" charset="-52"/>
                <a:hlinkClick r:id="rId3" action="ppaction://hlinksldjump"/>
              </a:rPr>
              <a:t>распад</a:t>
            </a:r>
            <a:endParaRPr lang="ru-RU" sz="2800">
              <a:latin typeface="a_AssuanTitulStrDst" pitchFamily="18" charset="-52"/>
            </a:endParaRPr>
          </a:p>
        </p:txBody>
      </p:sp>
      <p:sp>
        <p:nvSpPr>
          <p:cNvPr id="172038" name="AutoShape 6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3276600" y="5084763"/>
            <a:ext cx="2411413" cy="1296987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n-US" sz="6000">
                <a:latin typeface="Symbol" pitchFamily="18" charset="2"/>
                <a:hlinkClick r:id="rId4" action="ppaction://hlinksldjump"/>
              </a:rPr>
              <a:t>b</a:t>
            </a:r>
            <a:r>
              <a:rPr lang="en-US">
                <a:latin typeface="Arial" charset="0"/>
                <a:hlinkClick r:id="rId4" action="ppaction://hlinksldjump"/>
              </a:rPr>
              <a:t> </a:t>
            </a:r>
            <a:r>
              <a:rPr lang="en-US" sz="2800">
                <a:latin typeface="a_AssuanTitulStrDst" pitchFamily="18" charset="-52"/>
                <a:hlinkClick r:id="rId4" action="ppaction://hlinksldjump"/>
              </a:rPr>
              <a:t>-</a:t>
            </a:r>
            <a:r>
              <a:rPr lang="ru-RU" sz="2800">
                <a:latin typeface="a_AssuanTitulStrDst" pitchFamily="18" charset="-52"/>
                <a:hlinkClick r:id="rId4" action="ppaction://hlinksldjump"/>
              </a:rPr>
              <a:t>распад</a:t>
            </a:r>
            <a:endParaRPr lang="ru-RU" sz="2800">
              <a:latin typeface="a_AssuanTitulStrDst" pitchFamily="18" charset="-52"/>
            </a:endParaRPr>
          </a:p>
          <a:p>
            <a:pPr algn="ctr"/>
            <a:endParaRPr lang="ru-RU" sz="3600">
              <a:latin typeface="a_AssuanTitulStrDst" pitchFamily="18" charset="-52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2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2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172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172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72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4" grpId="0" animBg="1"/>
      <p:bldP spid="172035" grpId="0" animBg="1"/>
      <p:bldP spid="172036" grpId="0" animBg="1"/>
      <p:bldP spid="172037" grpId="0" animBg="1"/>
      <p:bldP spid="1720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Text Box 2"/>
          <p:cNvSpPr txBox="1">
            <a:spLocks noChangeArrowheads="1"/>
          </p:cNvSpPr>
          <p:nvPr/>
        </p:nvSpPr>
        <p:spPr bwMode="auto">
          <a:xfrm>
            <a:off x="357158" y="2357430"/>
            <a:ext cx="8786842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ru-RU" sz="3000" dirty="0">
                <a:solidFill>
                  <a:srgbClr val="2B187A"/>
                </a:solidFill>
                <a:latin typeface="Symbol" pitchFamily="18" charset="2"/>
              </a:rPr>
              <a:t>	</a:t>
            </a:r>
            <a:r>
              <a:rPr lang="en-US" sz="3000" dirty="0">
                <a:solidFill>
                  <a:srgbClr val="2B187A"/>
                </a:solidFill>
                <a:latin typeface="Georgia" pitchFamily="18" charset="0"/>
                <a:sym typeface="Symbol" pitchFamily="18" charset="2"/>
                <a:hlinkClick r:id="" action="ppaction://hlinkshowjump?jump=previousslide"/>
              </a:rPr>
              <a:t></a:t>
            </a:r>
            <a:r>
              <a:rPr lang="en-US" sz="3000" dirty="0">
                <a:solidFill>
                  <a:srgbClr val="2B187A"/>
                </a:solidFill>
                <a:latin typeface="Georgia" pitchFamily="18" charset="0"/>
                <a:hlinkClick r:id="" action="ppaction://hlinkshowjump?jump=previousslide"/>
              </a:rPr>
              <a:t> – </a:t>
            </a:r>
            <a:r>
              <a:rPr lang="ru-RU" sz="3000" dirty="0">
                <a:solidFill>
                  <a:srgbClr val="FFFF00"/>
                </a:solidFill>
                <a:latin typeface="Georgia" pitchFamily="18" charset="0"/>
                <a:hlinkClick r:id="" action="ppaction://hlinkshowjump?jump=previousslide"/>
              </a:rPr>
              <a:t>распадом </a:t>
            </a:r>
            <a:r>
              <a:rPr lang="ru-RU" sz="3000" dirty="0">
                <a:solidFill>
                  <a:srgbClr val="FFFF00"/>
                </a:solidFill>
                <a:latin typeface="Georgia" pitchFamily="18" charset="0"/>
              </a:rPr>
              <a:t>называется самопроизвольный распад атомного ядра на </a:t>
            </a:r>
            <a:r>
              <a:rPr lang="en-US" sz="3000" dirty="0">
                <a:solidFill>
                  <a:srgbClr val="FFFF00"/>
                </a:solidFill>
                <a:latin typeface="Georgia" pitchFamily="18" charset="0"/>
                <a:sym typeface="Symbol" pitchFamily="18" charset="2"/>
              </a:rPr>
              <a:t></a:t>
            </a:r>
            <a:r>
              <a:rPr lang="en-US" sz="3000" dirty="0">
                <a:solidFill>
                  <a:srgbClr val="FFFF00"/>
                </a:solidFill>
                <a:latin typeface="Georgia" pitchFamily="18" charset="0"/>
              </a:rPr>
              <a:t> – </a:t>
            </a:r>
            <a:r>
              <a:rPr lang="ru-RU" sz="3000" dirty="0">
                <a:solidFill>
                  <a:srgbClr val="FFFF00"/>
                </a:solidFill>
                <a:latin typeface="Georgia" pitchFamily="18" charset="0"/>
              </a:rPr>
              <a:t>частицу (ядро атома гелия         ) и ядро-продукт. Продукт </a:t>
            </a:r>
            <a:r>
              <a:rPr lang="en-US" sz="3000" dirty="0">
                <a:solidFill>
                  <a:srgbClr val="FFFF00"/>
                </a:solidFill>
                <a:latin typeface="Georgia" pitchFamily="18" charset="0"/>
              </a:rPr>
              <a:t>a – </a:t>
            </a:r>
            <a:r>
              <a:rPr lang="ru-RU" sz="3000" dirty="0">
                <a:solidFill>
                  <a:srgbClr val="FFFF00"/>
                </a:solidFill>
                <a:latin typeface="Georgia" pitchFamily="18" charset="0"/>
              </a:rPr>
              <a:t>распада оказывается смещенным на две клетки к началу периодической системы Менделеева.</a:t>
            </a:r>
            <a:endParaRPr lang="ru-RU" sz="2800" dirty="0">
              <a:solidFill>
                <a:srgbClr val="FFFF00"/>
              </a:solidFill>
              <a:latin typeface="Georgia" pitchFamily="18" charset="0"/>
            </a:endParaRPr>
          </a:p>
        </p:txBody>
      </p:sp>
      <p:graphicFrame>
        <p:nvGraphicFramePr>
          <p:cNvPr id="173060" name="Object 4"/>
          <p:cNvGraphicFramePr>
            <a:graphicFrameLocks noChangeAspect="1"/>
          </p:cNvGraphicFramePr>
          <p:nvPr/>
        </p:nvGraphicFramePr>
        <p:xfrm>
          <a:off x="6143636" y="3429000"/>
          <a:ext cx="792162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068" name="Формула" r:id="rId3" imgW="291960" imgH="228600" progId="Equation.3">
                  <p:embed/>
                </p:oleObj>
              </mc:Choice>
              <mc:Fallback>
                <p:oleObj name="Формула" r:id="rId3" imgW="29196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3636" y="3429000"/>
                        <a:ext cx="792162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3061" name="Object 5"/>
          <p:cNvGraphicFramePr>
            <a:graphicFrameLocks noChangeAspect="1"/>
          </p:cNvGraphicFramePr>
          <p:nvPr/>
        </p:nvGraphicFramePr>
        <p:xfrm>
          <a:off x="2571736" y="5715016"/>
          <a:ext cx="4464050" cy="957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069" name="Формула" r:id="rId5" imgW="1066680" imgH="228600" progId="Equation.3">
                  <p:embed/>
                </p:oleObj>
              </mc:Choice>
              <mc:Fallback>
                <p:oleObj name="Формула" r:id="rId5" imgW="106668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36" y="5715016"/>
                        <a:ext cx="4464050" cy="957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-1"/>
            <a:ext cx="9144000" cy="2565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3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3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Text Box 2"/>
          <p:cNvSpPr txBox="1">
            <a:spLocks noChangeArrowheads="1"/>
          </p:cNvSpPr>
          <p:nvPr/>
        </p:nvSpPr>
        <p:spPr bwMode="auto">
          <a:xfrm>
            <a:off x="0" y="2214552"/>
            <a:ext cx="91440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ru-RU" sz="3000" dirty="0">
                <a:latin typeface="Symbol" pitchFamily="18" charset="2"/>
              </a:rPr>
              <a:t>	</a:t>
            </a:r>
            <a:r>
              <a:rPr lang="en-US" sz="2800" dirty="0">
                <a:solidFill>
                  <a:srgbClr val="FFFF00"/>
                </a:solidFill>
                <a:latin typeface="Georgia" pitchFamily="18" charset="0"/>
                <a:sym typeface="Symbol" pitchFamily="18" charset="2"/>
                <a:hlinkClick r:id="rId3" action="ppaction://hlinksldjump"/>
              </a:rPr>
              <a:t></a:t>
            </a:r>
            <a:r>
              <a:rPr lang="en-US" sz="2800" dirty="0">
                <a:solidFill>
                  <a:srgbClr val="FFFF00"/>
                </a:solidFill>
                <a:latin typeface="Georgia" pitchFamily="18" charset="0"/>
                <a:hlinkClick r:id="rId3" action="ppaction://hlinksldjump"/>
              </a:rPr>
              <a:t> – </a:t>
            </a:r>
            <a:r>
              <a:rPr lang="ru-RU" sz="2800" dirty="0">
                <a:solidFill>
                  <a:srgbClr val="FFFF00"/>
                </a:solidFill>
                <a:latin typeface="Georgia" pitchFamily="18" charset="0"/>
                <a:hlinkClick r:id="rId3" action="ppaction://hlinksldjump"/>
              </a:rPr>
              <a:t>распадом </a:t>
            </a:r>
            <a:r>
              <a:rPr lang="ru-RU" sz="2800" dirty="0">
                <a:solidFill>
                  <a:srgbClr val="FFFF00"/>
                </a:solidFill>
                <a:latin typeface="Georgia" pitchFamily="18" charset="0"/>
              </a:rPr>
              <a:t>называется самопроизвольное превращение атомного ядра путем испускания электрона. Ядро – продукт бета-распада оказывается ядром одного из изотопов элемента с порядковым номером в таблице Менделеева на единицу большим порядкового номера исходного ядра. </a:t>
            </a:r>
            <a:endParaRPr lang="ru-RU" sz="2800" dirty="0">
              <a:solidFill>
                <a:srgbClr val="FFFF00"/>
              </a:solidFill>
              <a:latin typeface="Arial" charset="0"/>
            </a:endParaRPr>
          </a:p>
        </p:txBody>
      </p:sp>
      <p:graphicFrame>
        <p:nvGraphicFramePr>
          <p:cNvPr id="183300" name="Object 4"/>
          <p:cNvGraphicFramePr>
            <a:graphicFrameLocks noChangeAspect="1"/>
          </p:cNvGraphicFramePr>
          <p:nvPr/>
        </p:nvGraphicFramePr>
        <p:xfrm>
          <a:off x="2714612" y="5715016"/>
          <a:ext cx="3933825" cy="957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091" name="Формула" r:id="rId4" imgW="939600" imgH="228600" progId="Equation.3">
                  <p:embed/>
                </p:oleObj>
              </mc:Choice>
              <mc:Fallback>
                <p:oleObj name="Формула" r:id="rId4" imgW="93960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12" y="5715016"/>
                        <a:ext cx="3933825" cy="957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909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222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214554"/>
            <a:ext cx="9144000" cy="233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3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3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3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29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1459</TotalTime>
  <Words>1845</Words>
  <Application>Microsoft Office PowerPoint</Application>
  <PresentationFormat>Экран (4:3)</PresentationFormat>
  <Paragraphs>189</Paragraphs>
  <Slides>49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1" baseType="lpstr">
      <vt:lpstr>Метро</vt:lpstr>
      <vt:lpstr>Формула</vt:lpstr>
      <vt:lpstr>  АТОМНың құрылысы   Атом ядросы. Ядролық әнергия.</vt:lpstr>
      <vt:lpstr>Мақсаты:  Атомның  құрылысы, атом ядросы.  Ядролық әнергия. Элементар бөлшектер  және  әлем  дамуы  туралы мағлұматтарды  қайталау  сабағы.</vt:lpstr>
      <vt:lpstr>Радиоактивті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Закон радиоактивного распада </vt:lpstr>
      <vt:lpstr>Нуклонная модель ядра</vt:lpstr>
      <vt:lpstr>Нуклонная модель ядра</vt:lpstr>
      <vt:lpstr>Энергия связи нуклонов в ядре. Ядерные силы</vt:lpstr>
      <vt:lpstr>Ядерные реакции.</vt:lpstr>
      <vt:lpstr>Цепная реакция деления ядер </vt:lpstr>
      <vt:lpstr>Цепная реакция деления ядер </vt:lpstr>
      <vt:lpstr>Цепная реакция деления ядер</vt:lpstr>
      <vt:lpstr>Презентация PowerPoint</vt:lpstr>
      <vt:lpstr>Рассмотрим задачи: </vt:lpstr>
      <vt:lpstr>ГИА 2008 г. 14 В результате радиоактивного распада изотоп урана         превращается в изотоп тория           . При этом испускается ядро </vt:lpstr>
      <vt:lpstr>(ГИА 2009 г.) 14. В результате бомбардировки изотопа лития       ядрами дейтерия образуется изотоп бериллия:                                                                                                                   ___________________Какая при этом испускается частица? </vt:lpstr>
      <vt:lpstr>(ГИА 2010 г.) 14. Ядро атома калия            содержит</vt:lpstr>
      <vt:lpstr>(ЕГЭ 2001 г.) А23. Чему равно число электронов в ядре          ?</vt:lpstr>
      <vt:lpstr>(ЕГЭ 2001 г.) А24.  - излучение представляет собой поток</vt:lpstr>
      <vt:lpstr>(ЕГЭ 2001 г., Демо) 25. Заряд ядра алюминия       равен  13,  а его массовое число равно  27.  Это ядро состоит из . . .</vt:lpstr>
      <vt:lpstr>(ЕГЭ 2002 г., Демо) А25. Какие из перечисленных ниже веществ используются в качестве топлива атомных электростанций? А. уран Б. каменный уголь В. кадмий Г. графит</vt:lpstr>
      <vt:lpstr>(ЕГЭ 2002 г., Демо) А35. При исследовании превращения радиоактивного вещества в двух опытах с разной массой вещества было установлено, что число N частиц, образующихся  в единицу времени при радиоактивном распаде, убывает во времени в соответствии с графиками (см. рис.). Для объяснения различий экспериментальных кривых в этих опытах были сформулировано две гипотезы: А. грубые погрешности во втором эксперименте, Б. вероятностный характер закона радиоактивного распада. Какая из гипотез верна?</vt:lpstr>
      <vt:lpstr>(ЕГЭ 2002 г. КИМ) А25. Ниже записана ядерная реакция, а в скобках указаны атомные массы участвующих в ней частиц. Поглощается или выделяется энергия при этой реакции?</vt:lpstr>
      <vt:lpstr>(ЕГЭ 2003 г., демо) А25. Какой из графиков зависимости числа нераспавшихся ядер (N) от времени правильно отражает закон радиоактивного распада (см. рисунок)?</vt:lpstr>
      <vt:lpstr>(ЕГЭ 2003 г. демо) А30. Какова энергия связи ядра изотопа натрия        ? Масса ядра равна 22,9898 а.е.м. Ответ округлите до целых.</vt:lpstr>
      <vt:lpstr>(ЕГЭ 2004 г., демо) А28. При попадании теплового нейтрона в ядро урана происходит деление ядра. Какие силы разгоняют осколки ядра?</vt:lpstr>
      <vt:lpstr>(ЕГЭ 2004 г., демо) А29. Из 20 одинаковых радиоактивных ядер за 1 мин испытало радиоактивный распад 10 ядер. За следующую минуту испытают распад</vt:lpstr>
      <vt:lpstr>(ЕГЭ 2005 г., ДЕМО) А25. Торий          может превратиться в радий          в результате </vt:lpstr>
      <vt:lpstr>ЕГЭ – 2006, ДЕМО. А 30. Какая ядерная реакция может быть использована для получения цепной реакции деления?</vt:lpstr>
      <vt:lpstr>(ЕГЭ 2006 г., ДЕМО) А23. Бета-излучение – это</vt:lpstr>
      <vt:lpstr>(ЕГЭ 2006 г., ДЕМО) А24. Реакция термоядерного синтеза                 идет с выделением энергии, при этом  А. сумма зарядов частиц — продуктов реакции — точно равна сумме зарядов исходных ядер. Б. сумма масс частиц — продуктов реакции — точно равна сумме масс исходных ядер.  Верны ли приведенные выше утверждения?</vt:lpstr>
      <vt:lpstr>(ЕГЭ 2006 г., ДЕМО) А30. Сколько - и -распадов должно произойти при радиоактивном распаде ядра урана     и конечном превращении его в ядро свинца      ?</vt:lpstr>
      <vt:lpstr>(ЕГЭ 2007 г., ДЕМО) А27. Какая из строчек таблицы правильно отражает структуру ядра     ? образце</vt:lpstr>
      <vt:lpstr>(ЕГЭ 2007 г., ДЕМО) А28. Полоний     превращается в висмут     в результате радиоактивных распадов: в образце</vt:lpstr>
      <vt:lpstr>(ЕГЭ 2008 г., ДЕМО) А26. На рисунке изображены схемы четырех атомов. Черными точками обозначены электроны. Какая схема соответствует атому    ? </vt:lpstr>
      <vt:lpstr>(ЕГЭ 2008 г., ДЕМО) А27. Какая доля от большого количества радиоактивных атомов остается нераспавшейся через интервал времени, равный двум периодам полураспада? </vt:lpstr>
      <vt:lpstr>(ЕГЭ 2008 г., ДЕМО) А28. В результате серии радиоактивных распадов уран превращается в свинец    . Какое количество α- и β-распадов он испытывает при этом? </vt:lpstr>
      <vt:lpstr>(ЕГЭ 2009 г., ДЕМО) А20. На рисунке изображены схемы четырех атомов, соответствующие модели атома Резерфорда. Черными точками обозначены электроны. Атому     соответствует схема </vt:lpstr>
      <vt:lpstr>(ЕГЭ 2009 г., ДЕМО) А21. Период полураспада ядер атомов радия      составляет 1620 лет. Это означает, что в образце, содержащем большое число атомов радия, </vt:lpstr>
      <vt:lpstr>(ЕГЭ 2009 г., ДЕМО) А22. Радиоактивный свинец      , испытав один α-распад и два β-распада, превратился в изотоп </vt:lpstr>
      <vt:lpstr>(ЕГЭ 2010 г., ДЕМО) А21. Какие заряд Z и массовое число А будет иметь ядро элемента, получившегося из ядра изотопа     после одного α-распада и одного электронного β-распада? </vt:lpstr>
      <vt:lpstr>(ЕГЭ 2010 г., ДЕМО) А22. Дан график зависимости числа нераспавшихся ядер эрбия     от времени. Каков период полураспада этого изотопа? </vt:lpstr>
      <vt:lpstr>Используемая 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2002 г. А26 (ЕГЭ). Скорость автомобиля массой 500 кг изменяется в соответствии с графиком, приведенным на рисунке. Определите равнодействующую силу в момент времени t  = 3 с.</dc:title>
  <cp:lastModifiedBy>Nurken</cp:lastModifiedBy>
  <cp:revision>122</cp:revision>
  <dcterms:modified xsi:type="dcterms:W3CDTF">2012-09-20T12:07:05Z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951795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D5.0.5</vt:lpwstr>
  </property>
</Properties>
</file>